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1676415503" r:id="rId5"/>
    <p:sldId id="1676415777" r:id="rId6"/>
    <p:sldId id="1676415806" r:id="rId7"/>
    <p:sldId id="1676415767" r:id="rId8"/>
    <p:sldId id="1676415802" r:id="rId9"/>
    <p:sldId id="1676415793" r:id="rId10"/>
    <p:sldId id="1676415707" r:id="rId11"/>
    <p:sldId id="1676415796" r:id="rId12"/>
    <p:sldId id="1676415780" r:id="rId13"/>
    <p:sldId id="1676415791" r:id="rId14"/>
    <p:sldId id="1676415748" r:id="rId15"/>
    <p:sldId id="1676415772" r:id="rId16"/>
    <p:sldId id="1676415799" r:id="rId17"/>
    <p:sldId id="1676415787" r:id="rId18"/>
    <p:sldId id="1676415789" r:id="rId19"/>
    <p:sldId id="1676415803" r:id="rId20"/>
    <p:sldId id="1676415807" r:id="rId21"/>
  </p:sldIdLst>
  <p:sldSz cx="12192000" cy="6858000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585FB20-CEE2-4361-6E4D-73B901626C6E}" name="Pedro de Assis Coelho da Rocha" initials="" userId="S::pedro.coelho@ibge.gov.br::337c489a-dad1-47f1-bcc5-b89fcc147e44" providerId="AD"/>
  <p188:author id="{692B742D-35B7-535E-5C0A-C609679262CB}" name="Fernanda de Vilhena Cornelio Silva" initials="FdVCS" userId="S::fevilhena@ibge.gov.br::fe13617f-5c14-4fdb-afa9-fa0ad6544b28" providerId="AD"/>
  <p188:author id="{EAE4258A-FF37-F914-DB0F-E830A770CA6D}" name="Marcia Franca Ribeiro" initials="MFR" userId="S::MARCIA.RIBEIRO@ibge.gov.br::a2d1cd98-9c07-4d3d-9e21-ae9df73edaa6" providerId="AD"/>
  <p188:author id="{BEA445EF-A149-5CC3-D19A-06465969D0CA}" name="Flavio Jose Marques Peixoto" initials="FM" userId="S::flaviojmpeixoto@ibge.gov.br::74533c77-28ac-4878-be1c-c84053f42e2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ne Vilasboas" initials="LV" lastIdx="47" clrIdx="0">
    <p:extLst>
      <p:ext uri="{19B8F6BF-5375-455C-9EA6-DF929625EA0E}">
        <p15:presenceInfo xmlns:p15="http://schemas.microsoft.com/office/powerpoint/2012/main" userId="S::lane.vilasboas@fsb.com.br::f9f22099-f1e9-4156-a64c-d0eb00c4f2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192"/>
    <a:srgbClr val="00CCFF"/>
    <a:srgbClr val="6600CC"/>
    <a:srgbClr val="99CC00"/>
    <a:srgbClr val="0066CC"/>
    <a:srgbClr val="FF9933"/>
    <a:srgbClr val="0099FF"/>
    <a:srgbClr val="0033CC"/>
    <a:srgbClr val="ECECEC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BE189E-5EF5-4012-8587-A813CEF628AE}" v="19" dt="2025-03-20T04:15:25.0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86925" autoAdjust="0"/>
  </p:normalViewPr>
  <p:slideViewPr>
    <p:cSldViewPr snapToGrid="0">
      <p:cViewPr varScale="1">
        <p:scale>
          <a:sx n="69" d="100"/>
          <a:sy n="69" d="100"/>
        </p:scale>
        <p:origin x="1008" y="2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IBGE\IBGE\PINTEC\PINTEC%20SEMESTRAL\CNI\MEI\Tabula&#231;&#245;es%20MEI%20-%20Todas\Original\Plano%20Tabular%20-%20Tematico22%20-%20PO%20-%20Empresas%20ME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IBGE\IBGE\PINTEC\PINTEC%20SEMESTRAL\CNI\MEI\Tabula&#231;&#245;es%20MEI%20-%20Todas\Plano%20Tabular%20-%20Tematico23%20-%20PO%20-%20Empresas%20ME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IBGE\IBGE\PINTEC\PINTEC%20SEMESTRAL\CNI\MEI\Tabula&#231;&#245;es%20MEI%20-%20Todas\Original\Plano%20tabular%20-%20PO%20-%20Inova&#231;&#227;o%202023%20-%20Empresas%20ME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IBGE\IBGE\PINTEC\PINTEC%20SEMESTRAL\CNI\MEI\Tabula&#231;&#245;es%20MEI%20-%20Todas\Original\Plano%20Tabular%20-%20Tematico22%20-%20PO%20-%20Empresas%20ME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920519301361605"/>
          <c:y val="1.894337366941911E-2"/>
          <c:w val="0.65032937403913282"/>
          <c:h val="0.833371586766711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'tab2.2'!$B$21</c:f>
              <c:strCache>
                <c:ptCount val="1"/>
                <c:pt idx="0">
                  <c:v>Empresas MEI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'tab2.2'!$A$22:$A$27</c:f>
              <c:strCache>
                <c:ptCount val="6"/>
                <c:pt idx="0">
                  <c:v>Inteligência Artificial</c:v>
                </c:pt>
                <c:pt idx="1">
                  <c:v>Manufatura Aditiva</c:v>
                </c:pt>
                <c:pt idx="2">
                  <c:v>Análise de Big Data</c:v>
                </c:pt>
                <c:pt idx="3">
                  <c:v>Robótica</c:v>
                </c:pt>
                <c:pt idx="4">
                  <c:v>Internet das coisas</c:v>
                </c:pt>
                <c:pt idx="5">
                  <c:v>Computação em nuvem</c:v>
                </c:pt>
              </c:strCache>
            </c:strRef>
          </c:cat>
          <c:val>
            <c:numRef>
              <c:f>'tab2.2'!$B$22:$B$27</c:f>
              <c:numCache>
                <c:formatCode>0.0</c:formatCode>
                <c:ptCount val="6"/>
                <c:pt idx="0">
                  <c:v>65.789473684210535</c:v>
                </c:pt>
                <c:pt idx="1">
                  <c:v>51.578947368421055</c:v>
                </c:pt>
                <c:pt idx="2">
                  <c:v>75.26315789473685</c:v>
                </c:pt>
                <c:pt idx="3">
                  <c:v>74.210526315789465</c:v>
                </c:pt>
                <c:pt idx="4">
                  <c:v>76.84210526315789</c:v>
                </c:pt>
                <c:pt idx="5">
                  <c:v>94.73684210526315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3C-4524-A093-0AD52BF386EC}"/>
            </c:ext>
          </c:extLst>
        </c:ser>
        <c:ser>
          <c:idx val="1"/>
          <c:order val="1"/>
          <c:tx>
            <c:strRef>
              <c:f>'tab2.2'!$C$21</c:f>
              <c:strCache>
                <c:ptCount val="1"/>
                <c:pt idx="0">
                  <c:v>Total de empresas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'tab2.2'!$A$22:$A$27</c:f>
              <c:strCache>
                <c:ptCount val="6"/>
                <c:pt idx="0">
                  <c:v>Inteligência Artificial</c:v>
                </c:pt>
                <c:pt idx="1">
                  <c:v>Manufatura Aditiva</c:v>
                </c:pt>
                <c:pt idx="2">
                  <c:v>Análise de Big Data</c:v>
                </c:pt>
                <c:pt idx="3">
                  <c:v>Robótica</c:v>
                </c:pt>
                <c:pt idx="4">
                  <c:v>Internet das coisas</c:v>
                </c:pt>
                <c:pt idx="5">
                  <c:v>Computação em nuvem</c:v>
                </c:pt>
              </c:strCache>
            </c:strRef>
          </c:cat>
          <c:val>
            <c:numRef>
              <c:f>'tab2.2'!$C$22:$C$27</c:f>
              <c:numCache>
                <c:formatCode>0.0</c:formatCode>
                <c:ptCount val="6"/>
                <c:pt idx="0">
                  <c:v>16.891986659345896</c:v>
                </c:pt>
                <c:pt idx="1">
                  <c:v>19.23019255714977</c:v>
                </c:pt>
                <c:pt idx="2">
                  <c:v>23.356307408272301</c:v>
                </c:pt>
                <c:pt idx="3">
                  <c:v>27.718371112489059</c:v>
                </c:pt>
                <c:pt idx="4">
                  <c:v>48.633623304155421</c:v>
                </c:pt>
                <c:pt idx="5">
                  <c:v>73.595193004675323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3C-4524-A093-0AD52BF38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86854544"/>
        <c:axId val="100783216"/>
      </c:barChart>
      <c:catAx>
        <c:axId val="1986854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0783216"/>
        <c:crosses val="autoZero"/>
        <c:auto val="1"/>
        <c:lblAlgn val="ctr"/>
        <c:lblOffset val="100"/>
        <c:noMultiLvlLbl val="0"/>
      </c:catAx>
      <c:valAx>
        <c:axId val="100783216"/>
        <c:scaling>
          <c:orientation val="minMax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868545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'tab2.1'!$B$19</c:f>
              <c:strCache>
                <c:ptCount val="1"/>
                <c:pt idx="0">
                  <c:v>Empresas MEI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'tab2.1'!$A$20:$A$25</c:f>
              <c:strCache>
                <c:ptCount val="6"/>
                <c:pt idx="0">
                  <c:v>Emissões atmosféricas</c:v>
                </c:pt>
                <c:pt idx="1">
                  <c:v>Uso do solo</c:v>
                </c:pt>
                <c:pt idx="2">
                  <c:v>Reciclagem e reuso</c:v>
                </c:pt>
                <c:pt idx="3">
                  <c:v>Eficiência energética</c:v>
                </c:pt>
                <c:pt idx="4">
                  <c:v>Resíduos sólidos</c:v>
                </c:pt>
                <c:pt idx="5">
                  <c:v>Recursos hídricos</c:v>
                </c:pt>
              </c:strCache>
            </c:strRef>
          </c:cat>
          <c:val>
            <c:numRef>
              <c:f>'tab2.1'!$B$20:$B$25</c:f>
              <c:numCache>
                <c:formatCode>0.0</c:formatCode>
                <c:ptCount val="6"/>
                <c:pt idx="0">
                  <c:v>91.578947368421055</c:v>
                </c:pt>
                <c:pt idx="1">
                  <c:v>47.89473684210526</c:v>
                </c:pt>
                <c:pt idx="2">
                  <c:v>97.894736842105274</c:v>
                </c:pt>
                <c:pt idx="3">
                  <c:v>94.73684210526315</c:v>
                </c:pt>
                <c:pt idx="4">
                  <c:v>98.94736842105263</c:v>
                </c:pt>
                <c:pt idx="5">
                  <c:v>90.526315789473685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B0-4EFF-96D4-C0C49F8E884C}"/>
            </c:ext>
          </c:extLst>
        </c:ser>
        <c:ser>
          <c:idx val="1"/>
          <c:order val="1"/>
          <c:tx>
            <c:strRef>
              <c:f>'tab2.1'!$C$19</c:f>
              <c:strCache>
                <c:ptCount val="1"/>
                <c:pt idx="0">
                  <c:v>Total empresas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'tab2.1'!$A$20:$A$25</c:f>
              <c:strCache>
                <c:ptCount val="6"/>
                <c:pt idx="0">
                  <c:v>Emissões atmosféricas</c:v>
                </c:pt>
                <c:pt idx="1">
                  <c:v>Uso do solo</c:v>
                </c:pt>
                <c:pt idx="2">
                  <c:v>Reciclagem e reuso</c:v>
                </c:pt>
                <c:pt idx="3">
                  <c:v>Eficiência energética</c:v>
                </c:pt>
                <c:pt idx="4">
                  <c:v>Resíduos sólidos</c:v>
                </c:pt>
                <c:pt idx="5">
                  <c:v>Recursos hídricos</c:v>
                </c:pt>
              </c:strCache>
            </c:strRef>
          </c:cat>
          <c:val>
            <c:numRef>
              <c:f>'tab2.1'!$C$20:$C$25</c:f>
              <c:numCache>
                <c:formatCode>General</c:formatCode>
                <c:ptCount val="6"/>
                <c:pt idx="0">
                  <c:v>46.3</c:v>
                </c:pt>
                <c:pt idx="1">
                  <c:v>23.9</c:v>
                </c:pt>
                <c:pt idx="2">
                  <c:v>75.099999999999994</c:v>
                </c:pt>
                <c:pt idx="3">
                  <c:v>61.5</c:v>
                </c:pt>
                <c:pt idx="4">
                  <c:v>79.599999999999994</c:v>
                </c:pt>
                <c:pt idx="5">
                  <c:v>57.1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B0-4EFF-96D4-C0C49F8E88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1084336"/>
        <c:axId val="2061678400"/>
      </c:barChart>
      <c:catAx>
        <c:axId val="231084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61678400"/>
        <c:crosses val="autoZero"/>
        <c:auto val="1"/>
        <c:lblAlgn val="ctr"/>
        <c:lblOffset val="100"/>
        <c:noMultiLvlLbl val="0"/>
      </c:catAx>
      <c:valAx>
        <c:axId val="2061678400"/>
        <c:scaling>
          <c:orientation val="minMax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31084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566885145114103"/>
          <c:y val="1.2331405054371058E-2"/>
          <c:w val="0.67283676760506694"/>
          <c:h val="0.824051240386419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'tab2.2'!$B$19</c:f>
              <c:strCache>
                <c:ptCount val="1"/>
                <c:pt idx="0">
                  <c:v>Empresas MEI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'tab2.2'!$A$20:$A$22</c:f>
              <c:strCache>
                <c:ptCount val="3"/>
                <c:pt idx="0">
                  <c:v>Novo para o mercado mundial</c:v>
                </c:pt>
                <c:pt idx="1">
                  <c:v>Novo para o mercado nacional</c:v>
                </c:pt>
                <c:pt idx="2">
                  <c:v>Novo para a empresa</c:v>
                </c:pt>
              </c:strCache>
            </c:strRef>
          </c:cat>
          <c:val>
            <c:numRef>
              <c:f>'tab2.2'!$B$20:$B$22</c:f>
              <c:numCache>
                <c:formatCode>0.0</c:formatCode>
                <c:ptCount val="3"/>
                <c:pt idx="0">
                  <c:v>14.743589743589745</c:v>
                </c:pt>
                <c:pt idx="1">
                  <c:v>40.384615384615387</c:v>
                </c:pt>
                <c:pt idx="2">
                  <c:v>44.871794871794876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D4-4B77-A84E-E9071D2C0C59}"/>
            </c:ext>
          </c:extLst>
        </c:ser>
        <c:ser>
          <c:idx val="1"/>
          <c:order val="1"/>
          <c:tx>
            <c:strRef>
              <c:f>'tab2.2'!$C$19</c:f>
              <c:strCache>
                <c:ptCount val="1"/>
                <c:pt idx="0">
                  <c:v>Total de empresas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'tab2.2'!$A$20:$A$22</c:f>
              <c:strCache>
                <c:ptCount val="3"/>
                <c:pt idx="0">
                  <c:v>Novo para o mercado mundial</c:v>
                </c:pt>
                <c:pt idx="1">
                  <c:v>Novo para o mercado nacional</c:v>
                </c:pt>
                <c:pt idx="2">
                  <c:v>Novo para a empresa</c:v>
                </c:pt>
              </c:strCache>
            </c:strRef>
          </c:cat>
          <c:val>
            <c:numRef>
              <c:f>'tab2.2'!$C$20:$C$22</c:f>
              <c:numCache>
                <c:formatCode>0.0</c:formatCode>
                <c:ptCount val="3"/>
                <c:pt idx="0">
                  <c:v>4.4189842787936859</c:v>
                </c:pt>
                <c:pt idx="1">
                  <c:v>27.571102585192815</c:v>
                </c:pt>
                <c:pt idx="2">
                  <c:v>68.009913136013381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D4-4B77-A84E-E9071D2C0C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1077616"/>
        <c:axId val="1943470256"/>
      </c:barChart>
      <c:catAx>
        <c:axId val="231077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3470256"/>
        <c:crosses val="autoZero"/>
        <c:auto val="1"/>
        <c:lblAlgn val="ctr"/>
        <c:lblOffset val="100"/>
        <c:noMultiLvlLbl val="0"/>
      </c:catAx>
      <c:valAx>
        <c:axId val="1943470256"/>
        <c:scaling>
          <c:orientation val="minMax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31077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10666398637958E-2"/>
          <c:y val="0.10734637400597778"/>
          <c:w val="0.93989333601362046"/>
          <c:h val="0.584130530862176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'tab2.5'!$B$22</c:f>
              <c:strCache>
                <c:ptCount val="1"/>
                <c:pt idx="0">
                  <c:v>Total de empresas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'tab2.5'!$A$23:$A$27</c:f>
              <c:strCache>
                <c:ptCount val="5"/>
                <c:pt idx="0">
                  <c:v>Influência de fornecedores e/ou clientes</c:v>
                </c:pt>
                <c:pt idx="1">
                  <c:v>Influência da concorrência   </c:v>
                </c:pt>
                <c:pt idx="2">
                  <c:v>Estratégia autônoma da empresa  </c:v>
                </c:pt>
                <c:pt idx="3">
                  <c:v>Atratividade de programas de apoio (públicos ou privados)   </c:v>
                </c:pt>
                <c:pt idx="4">
                  <c:v>Outros</c:v>
                </c:pt>
              </c:strCache>
            </c:strRef>
          </c:cat>
          <c:val>
            <c:numRef>
              <c:f>'tab2.5'!$B$23:$B$27</c:f>
              <c:numCache>
                <c:formatCode>0.0</c:formatCode>
                <c:ptCount val="5"/>
                <c:pt idx="0">
                  <c:v>63</c:v>
                </c:pt>
                <c:pt idx="1">
                  <c:v>50.8</c:v>
                </c:pt>
                <c:pt idx="2">
                  <c:v>87</c:v>
                </c:pt>
                <c:pt idx="3">
                  <c:v>26</c:v>
                </c:pt>
                <c:pt idx="4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7F-4110-A850-4C53C9603DA6}"/>
            </c:ext>
          </c:extLst>
        </c:ser>
        <c:ser>
          <c:idx val="1"/>
          <c:order val="1"/>
          <c:tx>
            <c:strRef>
              <c:f>'tab2.5'!$C$22</c:f>
              <c:strCache>
                <c:ptCount val="1"/>
                <c:pt idx="0">
                  <c:v>Empresas MEI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'tab2.5'!$A$23:$A$27</c:f>
              <c:strCache>
                <c:ptCount val="5"/>
                <c:pt idx="0">
                  <c:v>Influência de fornecedores e/ou clientes</c:v>
                </c:pt>
                <c:pt idx="1">
                  <c:v>Influência da concorrência   </c:v>
                </c:pt>
                <c:pt idx="2">
                  <c:v>Estratégia autônoma da empresa  </c:v>
                </c:pt>
                <c:pt idx="3">
                  <c:v>Atratividade de programas de apoio (públicos ou privados)   </c:v>
                </c:pt>
                <c:pt idx="4">
                  <c:v>Outros</c:v>
                </c:pt>
              </c:strCache>
            </c:strRef>
          </c:cat>
          <c:val>
            <c:numRef>
              <c:f>'tab2.5'!$C$23:$C$27</c:f>
              <c:numCache>
                <c:formatCode>0.0</c:formatCode>
                <c:ptCount val="5"/>
                <c:pt idx="0">
                  <c:v>75.13513513513513</c:v>
                </c:pt>
                <c:pt idx="1">
                  <c:v>64.86486486486487</c:v>
                </c:pt>
                <c:pt idx="2">
                  <c:v>96.756756756756758</c:v>
                </c:pt>
                <c:pt idx="3">
                  <c:v>45.945945945945951</c:v>
                </c:pt>
                <c:pt idx="4">
                  <c:v>3.7837837837837842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7F-4110-A850-4C53C9603D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1285248"/>
        <c:axId val="1076908112"/>
      </c:barChart>
      <c:catAx>
        <c:axId val="108128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76908112"/>
        <c:crosses val="autoZero"/>
        <c:auto val="1"/>
        <c:lblAlgn val="ctr"/>
        <c:lblOffset val="100"/>
        <c:noMultiLvlLbl val="0"/>
      </c:catAx>
      <c:valAx>
        <c:axId val="1076908112"/>
        <c:scaling>
          <c:orientation val="minMax"/>
          <c:max val="100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8128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630224976598559"/>
          <c:y val="0.90168257423263254"/>
          <c:w val="0.48739550046802882"/>
          <c:h val="9.83174257673675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800" b="1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C7458D7-3CC7-47E5-B3A5-F92C0353E829}" type="datetimeFigureOut">
              <a:rPr lang="pt-BR" smtClean="0"/>
              <a:pPr/>
              <a:t>21/03/2025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77DB7FE-F3CD-4458-9A56-7E53660845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8988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e9f43cb67_2_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e9f43cb67_2_360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830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e9f43cb67_2_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e9f43cb67_2_360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1068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>
          <a:extLst>
            <a:ext uri="{FF2B5EF4-FFF2-40B4-BE49-F238E27FC236}">
              <a16:creationId xmlns:a16="http://schemas.microsoft.com/office/drawing/2014/main" id="{EB7430F4-FD6C-EF13-92DA-8841FCC4D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e9f43cb67_2_360:notes">
            <a:extLst>
              <a:ext uri="{FF2B5EF4-FFF2-40B4-BE49-F238E27FC236}">
                <a16:creationId xmlns:a16="http://schemas.microsoft.com/office/drawing/2014/main" id="{CD018954-2DE0-396C-9599-92471622D9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e9f43cb67_2_360:notes">
            <a:extLst>
              <a:ext uri="{FF2B5EF4-FFF2-40B4-BE49-F238E27FC236}">
                <a16:creationId xmlns:a16="http://schemas.microsoft.com/office/drawing/2014/main" id="{6F6B5CEF-25F3-B489-BDC1-49F6AEEEA2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2734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AECE4-BE85-24BE-65A1-1D3314EF4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1F6C40EE-5E02-A734-180F-D65AA34D2F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575A8CF3-3747-AB42-BF34-C0DE398A2E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8AEA880-CC63-A4AA-67F5-8A98855F0E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DB7FE-F3CD-4458-9A56-7E5366084567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605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DB7FE-F3CD-4458-9A56-7E5366084567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021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e9f43cb67_2_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e9f43cb67_2_360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82209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>
          <a:extLst>
            <a:ext uri="{FF2B5EF4-FFF2-40B4-BE49-F238E27FC236}">
              <a16:creationId xmlns:a16="http://schemas.microsoft.com/office/drawing/2014/main" id="{3253BE13-8167-6501-80E3-5DFEF484C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e9f43cb67_2_360:notes">
            <a:extLst>
              <a:ext uri="{FF2B5EF4-FFF2-40B4-BE49-F238E27FC236}">
                <a16:creationId xmlns:a16="http://schemas.microsoft.com/office/drawing/2014/main" id="{D83034A2-1C87-33DA-3743-69AA4B367C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e9f43cb67_2_360:notes">
            <a:extLst>
              <a:ext uri="{FF2B5EF4-FFF2-40B4-BE49-F238E27FC236}">
                <a16:creationId xmlns:a16="http://schemas.microsoft.com/office/drawing/2014/main" id="{EA619F8E-60A1-4892-E3DA-266950D7FC6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42821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>
          <a:extLst>
            <a:ext uri="{FF2B5EF4-FFF2-40B4-BE49-F238E27FC236}">
              <a16:creationId xmlns:a16="http://schemas.microsoft.com/office/drawing/2014/main" id="{E8D155A8-CAF3-5676-02AE-53378CA5D3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:notes">
            <a:extLst>
              <a:ext uri="{FF2B5EF4-FFF2-40B4-BE49-F238E27FC236}">
                <a16:creationId xmlns:a16="http://schemas.microsoft.com/office/drawing/2014/main" id="{993EF300-3A5E-2285-3A73-D8BB8CA3D6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p:notes">
            <a:extLst>
              <a:ext uri="{FF2B5EF4-FFF2-40B4-BE49-F238E27FC236}">
                <a16:creationId xmlns:a16="http://schemas.microsoft.com/office/drawing/2014/main" id="{5549C255-E9C0-7681-7A82-1D030278840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4087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>
          <a:extLst>
            <a:ext uri="{FF2B5EF4-FFF2-40B4-BE49-F238E27FC236}">
              <a16:creationId xmlns:a16="http://schemas.microsoft.com/office/drawing/2014/main" id="{3BB75753-A4B7-D387-8E07-1FFD62F3B7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e9f43cb67_2_360:notes">
            <a:extLst>
              <a:ext uri="{FF2B5EF4-FFF2-40B4-BE49-F238E27FC236}">
                <a16:creationId xmlns:a16="http://schemas.microsoft.com/office/drawing/2014/main" id="{A9E1E6F5-9511-4D05-8B61-3AAEA8A77E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e9f43cb67_2_360:notes">
            <a:extLst>
              <a:ext uri="{FF2B5EF4-FFF2-40B4-BE49-F238E27FC236}">
                <a16:creationId xmlns:a16="http://schemas.microsoft.com/office/drawing/2014/main" id="{9BE3EECF-B1B4-AA11-41D9-CCED232CC61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6036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>
          <a:extLst>
            <a:ext uri="{FF2B5EF4-FFF2-40B4-BE49-F238E27FC236}">
              <a16:creationId xmlns:a16="http://schemas.microsoft.com/office/drawing/2014/main" id="{63A0AC80-D42C-0633-089F-97B597AAE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e9f43cb67_2_360:notes">
            <a:extLst>
              <a:ext uri="{FF2B5EF4-FFF2-40B4-BE49-F238E27FC236}">
                <a16:creationId xmlns:a16="http://schemas.microsoft.com/office/drawing/2014/main" id="{FABED489-1553-7F47-BF94-ADC5785D309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e9f43cb67_2_360:notes">
            <a:extLst>
              <a:ext uri="{FF2B5EF4-FFF2-40B4-BE49-F238E27FC236}">
                <a16:creationId xmlns:a16="http://schemas.microsoft.com/office/drawing/2014/main" id="{8B186345-7253-3391-9B54-19C16A1A11D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7917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e9f43cb67_2_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e9f43cb67_2_360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858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>
          <a:extLst>
            <a:ext uri="{FF2B5EF4-FFF2-40B4-BE49-F238E27FC236}">
              <a16:creationId xmlns:a16="http://schemas.microsoft.com/office/drawing/2014/main" id="{DBA8D6EA-8210-7AB4-62E4-91C616F74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e9f43cb67_2_360:notes">
            <a:extLst>
              <a:ext uri="{FF2B5EF4-FFF2-40B4-BE49-F238E27FC236}">
                <a16:creationId xmlns:a16="http://schemas.microsoft.com/office/drawing/2014/main" id="{1651BDB6-9AE2-D0F5-03D8-3F78CD0B3F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e9f43cb67_2_360:notes">
            <a:extLst>
              <a:ext uri="{FF2B5EF4-FFF2-40B4-BE49-F238E27FC236}">
                <a16:creationId xmlns:a16="http://schemas.microsoft.com/office/drawing/2014/main" id="{DB263AA3-6E11-88E9-2A1E-174758E56FD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7932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DB7FE-F3CD-4458-9A56-7E5366084567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673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DB7FE-F3CD-4458-9A56-7E5366084567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899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704439-C3F0-8F95-00E3-D5109E592F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08722F15-2EA2-A443-F85A-A418D91F9D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0F03AFD9-3029-9382-E2A9-EB34D08179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1E7493D-B1A8-A8F1-944D-0B4627F972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DB7FE-F3CD-4458-9A56-7E5366084567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711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e9f43cb67_2_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e9f43cb67_2_360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spcFirstLastPara="1" wrap="square" lIns="99032" tIns="99032" rIns="99032" bIns="9903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5083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União Química - Farmacêutica Nacional SA">
            <a:extLst>
              <a:ext uri="{FF2B5EF4-FFF2-40B4-BE49-F238E27FC236}">
                <a16:creationId xmlns:a16="http://schemas.microsoft.com/office/drawing/2014/main" id="{90BF95C3-3568-A90A-4B19-A8F4B0847D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86" y="6129933"/>
            <a:ext cx="1818655" cy="56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Resultado de imagem para fsb comunicação logo">
            <a:extLst>
              <a:ext uri="{FF2B5EF4-FFF2-40B4-BE49-F238E27FC236}">
                <a16:creationId xmlns:a16="http://schemas.microsoft.com/office/drawing/2014/main" id="{ADAED213-94E5-BFB0-EEE8-7F41EA1E39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816" y="6436151"/>
            <a:ext cx="1772598" cy="25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54A87BE0-A722-C481-5A46-C7AC04FDF652}"/>
              </a:ext>
            </a:extLst>
          </p:cNvPr>
          <p:cNvCxnSpPr>
            <a:cxnSpLocks/>
          </p:cNvCxnSpPr>
          <p:nvPr userDrawn="1"/>
        </p:nvCxnSpPr>
        <p:spPr>
          <a:xfrm>
            <a:off x="2045899" y="6521893"/>
            <a:ext cx="7958073" cy="2311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5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8D4CD7-8E7E-4961-A505-19AF812BE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0D57EF-0106-44AE-A650-512FF4CE7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B8A897-D21B-4AC6-839F-07CE2915C0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3398B-341A-41B2-8A17-A3AD6635B40D}" type="datetimeFigureOut">
              <a:rPr lang="pt-BR" smtClean="0"/>
              <a:pPr/>
              <a:t>21/03/2025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19CDEF-C73C-4E5D-B42E-0CEDAE660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CF99A3-1FE5-49B4-A369-D3901844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F71949-D386-4B89-80DC-C4322B4B948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862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627087-21EA-4385-BCF4-C2D7DC7ADA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A5F7FE7-C950-4FC4-A30B-1C22E4FF6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23A9A4-30B8-44E7-B460-D000485291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3398B-341A-41B2-8A17-A3AD6635B40D}" type="datetimeFigureOut">
              <a:rPr lang="pt-BR" smtClean="0"/>
              <a:pPr/>
              <a:t>21/03/2025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404F67-532C-41D6-84C5-9B811668D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3993FC-45BD-4B46-AB91-42EF9580C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F71949-D386-4B89-80DC-C4322B4B948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66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1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Forma&#10;&#10;Descrição gerada automaticamente">
            <a:extLst>
              <a:ext uri="{FF2B5EF4-FFF2-40B4-BE49-F238E27FC236}">
                <a16:creationId xmlns:a16="http://schemas.microsoft.com/office/drawing/2014/main" id="{E1B48C7A-99D6-E9D6-2715-1E363C4DD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2" descr="União Química - Farmacêutica Nacional SA">
            <a:extLst>
              <a:ext uri="{FF2B5EF4-FFF2-40B4-BE49-F238E27FC236}">
                <a16:creationId xmlns:a16="http://schemas.microsoft.com/office/drawing/2014/main" id="{92B67A21-1E2E-634D-5BDF-4610A16801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86" y="6129933"/>
            <a:ext cx="1818655" cy="56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Resultado de imagem para fsb comunicação logo">
            <a:extLst>
              <a:ext uri="{FF2B5EF4-FFF2-40B4-BE49-F238E27FC236}">
                <a16:creationId xmlns:a16="http://schemas.microsoft.com/office/drawing/2014/main" id="{51746B9C-0484-378F-9CD6-506F885262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816" y="6436151"/>
            <a:ext cx="1772598" cy="25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00EC7CEE-972F-D09C-C7E3-64739E4C2C5C}"/>
              </a:ext>
            </a:extLst>
          </p:cNvPr>
          <p:cNvCxnSpPr>
            <a:cxnSpLocks/>
          </p:cNvCxnSpPr>
          <p:nvPr userDrawn="1"/>
        </p:nvCxnSpPr>
        <p:spPr>
          <a:xfrm>
            <a:off x="2045899" y="6521893"/>
            <a:ext cx="7958073" cy="2311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80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916BC-7AB4-49DC-9728-AC2AC1A2C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0A935E-4A46-4716-921F-3D2CD2192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44D805-84CD-483B-B549-DD36358C91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3398B-341A-41B2-8A17-A3AD6635B40D}" type="datetimeFigureOut">
              <a:rPr lang="pt-BR" smtClean="0"/>
              <a:pPr/>
              <a:t>21/03/2025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CF3F41-8779-49B1-86B3-8D6B13347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1059F0-F9BC-462A-8763-26E041E54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F71949-D386-4B89-80DC-C4322B4B948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5176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D3B14F-3E80-4931-AD51-813878AD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776E14-B85C-43EA-8244-D7FA6C74D6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666B07-54C4-409D-898C-13F41D5F5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F3D7DB-2801-47AF-86B9-64A5D47FE8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3398B-341A-41B2-8A17-A3AD6635B40D}" type="datetimeFigureOut">
              <a:rPr lang="pt-BR" smtClean="0"/>
              <a:pPr/>
              <a:t>21/03/2025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146343-2446-4115-883B-E31655DB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19C4CD-C026-4B84-976E-1A5C69E1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F71949-D386-4B89-80DC-C4322B4B948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76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885ADB-D759-452D-AE9B-6C3C00EB4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AF6EB7-86FF-4748-8CD5-4ED68C935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EE5C075-32D4-4F47-B475-797DBB774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12DF34C-903E-4ACB-87A7-3CF1733A6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6627999-C212-4DF6-8F6A-D4AB63591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498205F-56DB-4EA3-8E83-E0444A9A60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3398B-341A-41B2-8A17-A3AD6635B40D}" type="datetimeFigureOut">
              <a:rPr lang="pt-BR" smtClean="0"/>
              <a:pPr/>
              <a:t>21/03/2025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83975C3-6274-4AE8-919A-D40B453C7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9D6A0EB-1BE8-42A7-90CB-D0F841466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F71949-D386-4B89-80DC-C4322B4B948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61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271CFD-3361-4ED7-B78F-C9EC1938A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6F5F71B-B018-4F55-A1BC-6FACB044C3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3398B-341A-41B2-8A17-A3AD6635B40D}" type="datetimeFigureOut">
              <a:rPr lang="pt-BR" smtClean="0"/>
              <a:pPr/>
              <a:t>21/03/2025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5CC7DCF-ECC4-4BAC-BDBF-55C37638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727BBD2-DD40-412B-B060-D248F726C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F71949-D386-4B89-80DC-C4322B4B948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26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FA20D2-79DE-414E-B886-991F4B5672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3398B-341A-41B2-8A17-A3AD6635B40D}" type="datetimeFigureOut">
              <a:rPr lang="pt-BR" smtClean="0"/>
              <a:pPr/>
              <a:t>21/03/2025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0470D98-F401-4F86-85D9-0E14B62BE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27B7A55-1680-4727-B9EB-51B92521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F71949-D386-4B89-80DC-C4322B4B948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113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2050A-6A02-4BBE-8D8F-C1E850257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3E6533-EC35-4A5A-A3C1-FCF3F39FA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360996D-7E60-4AF0-A23C-5F9701995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F44106F-FDA6-4504-B601-9E41DE9B20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3398B-341A-41B2-8A17-A3AD6635B40D}" type="datetimeFigureOut">
              <a:rPr lang="pt-BR" smtClean="0"/>
              <a:pPr/>
              <a:t>21/03/2025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D99A2C7-C9E8-4415-A590-2BE51B3C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D3C5FA-1C10-410B-9A12-3F2811A5A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F71949-D386-4B89-80DC-C4322B4B948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4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6F460-EF4F-4DCA-AB77-7E0D53B0A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739A738-8DCD-43A6-B1FC-9F77B8833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9CBBF73-A202-4952-9022-3755043F0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E2C7901-64A8-4BB2-873A-87E000212F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3398B-341A-41B2-8A17-A3AD6635B40D}" type="datetimeFigureOut">
              <a:rPr lang="pt-BR" smtClean="0"/>
              <a:pPr/>
              <a:t>21/03/2025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EC79C39-4D99-4D98-96E1-C1DE9221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9D02905-937F-4B42-A9B7-330A5C478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F71949-D386-4B89-80DC-C4322B4B948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61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Padrão do plano de fundo&#10;&#10;Descrição gerada automaticamente">
            <a:extLst>
              <a:ext uri="{FF2B5EF4-FFF2-40B4-BE49-F238E27FC236}">
                <a16:creationId xmlns:a16="http://schemas.microsoft.com/office/drawing/2014/main" id="{BAB086ED-69F6-F42A-EC70-7BFDB8B1414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8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https://pintec.ibge.gov.br/PintecSemestral/DadosResultadosPintecSemestra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2623B7A1-D367-8EB1-0539-7E364609A3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/>
          </a:p>
        </p:txBody>
      </p:sp>
      <p:sp>
        <p:nvSpPr>
          <p:cNvPr id="104" name="Google Shape;104;p27"/>
          <p:cNvSpPr txBox="1"/>
          <p:nvPr/>
        </p:nvSpPr>
        <p:spPr>
          <a:xfrm>
            <a:off x="429339" y="3256840"/>
            <a:ext cx="11333322" cy="125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45713" rIns="45713" bIns="45713" anchor="t" anchorCtr="0">
            <a:noAutofit/>
          </a:bodyPr>
          <a:lstStyle/>
          <a:p>
            <a:pPr algn="ctr"/>
            <a:r>
              <a:rPr lang="pt-BR" sz="3200" i="0" u="none" strike="noStrike" baseline="0" dirty="0">
                <a:solidFill>
                  <a:srgbClr val="2E3192"/>
                </a:solidFill>
                <a:latin typeface="Montserrat" panose="00000500000000000000" pitchFamily="2" charset="0"/>
              </a:rPr>
              <a:t>Inovação, digitalização e práticas ambientais. </a:t>
            </a:r>
          </a:p>
          <a:p>
            <a:pPr algn="ctr"/>
            <a:r>
              <a:rPr lang="pt-BR" sz="3200" i="0" u="none" strike="noStrike" baseline="0" dirty="0">
                <a:solidFill>
                  <a:srgbClr val="2E3192"/>
                </a:solidFill>
                <a:latin typeface="Montserrat" panose="00000500000000000000" pitchFamily="2" charset="0"/>
              </a:rPr>
              <a:t>Indústria </a:t>
            </a:r>
            <a:r>
              <a:rPr lang="pt-BR" sz="3200" dirty="0">
                <a:solidFill>
                  <a:srgbClr val="2E3192"/>
                </a:solidFill>
                <a:latin typeface="Montserrat" panose="00000500000000000000" pitchFamily="2" charset="0"/>
              </a:rPr>
              <a:t>e empresas MEI</a:t>
            </a:r>
          </a:p>
        </p:txBody>
      </p:sp>
      <p:sp>
        <p:nvSpPr>
          <p:cNvPr id="14" name="Google Shape;421;p49">
            <a:extLst>
              <a:ext uri="{FF2B5EF4-FFF2-40B4-BE49-F238E27FC236}">
                <a16:creationId xmlns:a16="http://schemas.microsoft.com/office/drawing/2014/main" id="{C689B92F-BF11-4A2A-8E7F-F8251A22CFB0}"/>
              </a:ext>
            </a:extLst>
          </p:cNvPr>
          <p:cNvSpPr/>
          <p:nvPr/>
        </p:nvSpPr>
        <p:spPr>
          <a:xfrm rot="-5400000">
            <a:off x="11287310" y="3597725"/>
            <a:ext cx="865313" cy="576950"/>
          </a:xfrm>
          <a:prstGeom prst="flowChartDecision">
            <a:avLst/>
          </a:prstGeom>
          <a:noFill/>
          <a:ln w="19050" cap="flat" cmpd="sng">
            <a:solidFill>
              <a:schemeClr val="bg1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6" name="Google Shape;416;p49">
            <a:extLst>
              <a:ext uri="{FF2B5EF4-FFF2-40B4-BE49-F238E27FC236}">
                <a16:creationId xmlns:a16="http://schemas.microsoft.com/office/drawing/2014/main" id="{BC50D105-F142-4AB4-BC95-51E45649F22D}"/>
              </a:ext>
            </a:extLst>
          </p:cNvPr>
          <p:cNvSpPr/>
          <p:nvPr/>
        </p:nvSpPr>
        <p:spPr>
          <a:xfrm rot="-5400000">
            <a:off x="1890879" y="375338"/>
            <a:ext cx="429167" cy="286133"/>
          </a:xfrm>
          <a:prstGeom prst="flowChartDecision">
            <a:avLst/>
          </a:prstGeom>
          <a:noFill/>
          <a:ln w="19050" cap="flat" cmpd="sng">
            <a:solidFill>
              <a:schemeClr val="bg1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7" name="Google Shape;417;p49">
            <a:extLst>
              <a:ext uri="{FF2B5EF4-FFF2-40B4-BE49-F238E27FC236}">
                <a16:creationId xmlns:a16="http://schemas.microsoft.com/office/drawing/2014/main" id="{3FF2FCE3-BA17-4C1E-9984-CD57DD38852E}"/>
              </a:ext>
            </a:extLst>
          </p:cNvPr>
          <p:cNvSpPr/>
          <p:nvPr/>
        </p:nvSpPr>
        <p:spPr>
          <a:xfrm rot="-5400000">
            <a:off x="8448584" y="544862"/>
            <a:ext cx="257567" cy="171733"/>
          </a:xfrm>
          <a:prstGeom prst="flowChartDecision">
            <a:avLst/>
          </a:prstGeom>
          <a:noFill/>
          <a:ln w="19050" cap="flat" cmpd="sng">
            <a:solidFill>
              <a:schemeClr val="bg1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8" name="Google Shape;420;p49">
            <a:extLst>
              <a:ext uri="{FF2B5EF4-FFF2-40B4-BE49-F238E27FC236}">
                <a16:creationId xmlns:a16="http://schemas.microsoft.com/office/drawing/2014/main" id="{7955F949-2054-43DD-9432-3696DA76654D}"/>
              </a:ext>
            </a:extLst>
          </p:cNvPr>
          <p:cNvSpPr/>
          <p:nvPr/>
        </p:nvSpPr>
        <p:spPr>
          <a:xfrm rot="-5400000">
            <a:off x="2539601" y="-929664"/>
            <a:ext cx="2051175" cy="1367575"/>
          </a:xfrm>
          <a:prstGeom prst="flowChartDecision">
            <a:avLst/>
          </a:prstGeom>
          <a:solidFill>
            <a:srgbClr val="2E319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9" name="Google Shape;421;p49">
            <a:extLst>
              <a:ext uri="{FF2B5EF4-FFF2-40B4-BE49-F238E27FC236}">
                <a16:creationId xmlns:a16="http://schemas.microsoft.com/office/drawing/2014/main" id="{36BA3D4C-AD2A-430D-88B1-191F18492B56}"/>
              </a:ext>
            </a:extLst>
          </p:cNvPr>
          <p:cNvSpPr/>
          <p:nvPr/>
        </p:nvSpPr>
        <p:spPr>
          <a:xfrm rot="-5400000">
            <a:off x="6733769" y="-174292"/>
            <a:ext cx="865313" cy="576950"/>
          </a:xfrm>
          <a:prstGeom prst="flowChartDecision">
            <a:avLst/>
          </a:prstGeom>
          <a:noFill/>
          <a:ln w="19050" cap="flat" cmpd="sng">
            <a:solidFill>
              <a:schemeClr val="bg1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63D00B2-D368-4161-A916-A321C61AB5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660" y="1866124"/>
            <a:ext cx="1442297" cy="38241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4CFAEF0-C71F-4037-95B7-2200959234F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4" t="16327" r="6919" b="14804"/>
          <a:stretch/>
        </p:blipFill>
        <p:spPr>
          <a:xfrm>
            <a:off x="6710115" y="1733100"/>
            <a:ext cx="1519485" cy="60934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F5314299-F591-94A0-9C3F-48AD77F195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682" y="1466737"/>
            <a:ext cx="1646727" cy="1164185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0925ECBC-4A9D-8EA2-3624-C7CBB3D0969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84"/>
          <a:stretch/>
        </p:blipFill>
        <p:spPr>
          <a:xfrm>
            <a:off x="3127242" y="2404370"/>
            <a:ext cx="733636" cy="40149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661355AE-3D49-4959-DAF9-B353FFD8FF92}"/>
              </a:ext>
            </a:extLst>
          </p:cNvPr>
          <p:cNvSpPr txBox="1"/>
          <p:nvPr/>
        </p:nvSpPr>
        <p:spPr>
          <a:xfrm>
            <a:off x="1900195" y="5319447"/>
            <a:ext cx="742545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2E3192"/>
                </a:solidFill>
                <a:latin typeface="Montserrat" panose="00000500000000000000" pitchFamily="2" charset="0"/>
              </a:rPr>
              <a:t>MEI-Reunião de Líderes</a:t>
            </a:r>
          </a:p>
          <a:p>
            <a:pPr algn="ctr"/>
            <a:endParaRPr lang="pt-BR" sz="2000" dirty="0">
              <a:solidFill>
                <a:srgbClr val="2E3192"/>
              </a:solidFill>
              <a:latin typeface="Montserrat" panose="00000500000000000000" pitchFamily="2" charset="0"/>
            </a:endParaRPr>
          </a:p>
          <a:p>
            <a:pPr algn="ctr"/>
            <a:r>
              <a:rPr lang="pt-BR" sz="2000" dirty="0">
                <a:solidFill>
                  <a:srgbClr val="2E3192"/>
                </a:solidFill>
                <a:latin typeface="Montserrat" panose="00000500000000000000" pitchFamily="2" charset="0"/>
              </a:rPr>
              <a:t>21/03/25, São Paulo</a:t>
            </a:r>
            <a:endParaRPr lang="pt-BR" sz="2400" dirty="0">
              <a:solidFill>
                <a:srgbClr val="2E3192"/>
              </a:solidFill>
              <a:latin typeface="Montserrat" panose="00000500000000000000" pitchFamily="2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A5412EB-5274-5477-4D33-1F75AF3BB5ED}"/>
              </a:ext>
            </a:extLst>
          </p:cNvPr>
          <p:cNvSpPr txBox="1"/>
          <p:nvPr/>
        </p:nvSpPr>
        <p:spPr>
          <a:xfrm>
            <a:off x="2562616" y="858323"/>
            <a:ext cx="6100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i="0" u="none" strike="noStrike" baseline="0" dirty="0">
                <a:solidFill>
                  <a:srgbClr val="2E3192"/>
                </a:solidFill>
                <a:latin typeface="Montserrat ExtraBold" panose="00000900000000000000" pitchFamily="2" charset="0"/>
              </a:rPr>
              <a:t>PINTEC Semestral</a:t>
            </a:r>
            <a:endParaRPr lang="pt-BR" sz="4400" dirty="0">
              <a:solidFill>
                <a:srgbClr val="2E3192"/>
              </a:solidFill>
              <a:latin typeface="Montserrat ExtraBold" panose="00000900000000000000" pitchFamily="2" charset="0"/>
              <a:ea typeface="Montserrat ExtraBold"/>
              <a:cs typeface="Montserrat ExtraBold"/>
              <a:sym typeface="Montserrat ExtraBol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6E608660-682E-2F49-8815-1F21D3E7CF93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/>
          </a:p>
        </p:txBody>
      </p:sp>
      <p:sp>
        <p:nvSpPr>
          <p:cNvPr id="416" name="Google Shape;416;p49"/>
          <p:cNvSpPr/>
          <p:nvPr/>
        </p:nvSpPr>
        <p:spPr>
          <a:xfrm rot="-5400000">
            <a:off x="502987" y="532695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417" name="Google Shape;417;p49"/>
          <p:cNvSpPr/>
          <p:nvPr/>
        </p:nvSpPr>
        <p:spPr>
          <a:xfrm rot="-5400000">
            <a:off x="7081783" y="640857"/>
            <a:ext cx="257567" cy="1717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pic>
        <p:nvPicPr>
          <p:cNvPr id="425" name="Google Shape;425;p49"/>
          <p:cNvPicPr preferRelativeResize="0"/>
          <p:nvPr/>
        </p:nvPicPr>
        <p:blipFill rotWithShape="1">
          <a:blip r:embed="rId3">
            <a:alphaModFix/>
          </a:blip>
          <a:srcRect l="30052" t="35316" r="30048" b="12"/>
          <a:stretch/>
        </p:blipFill>
        <p:spPr>
          <a:xfrm>
            <a:off x="-1824750" y="4616840"/>
            <a:ext cx="3563775" cy="3249338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418;p49">
            <a:extLst>
              <a:ext uri="{FF2B5EF4-FFF2-40B4-BE49-F238E27FC236}">
                <a16:creationId xmlns:a16="http://schemas.microsoft.com/office/drawing/2014/main" id="{61B23E6E-1B7C-41BC-A021-FF14AE92BB9C}"/>
              </a:ext>
            </a:extLst>
          </p:cNvPr>
          <p:cNvSpPr/>
          <p:nvPr/>
        </p:nvSpPr>
        <p:spPr>
          <a:xfrm rot="-5400000">
            <a:off x="8716958" y="6577391"/>
            <a:ext cx="1046537" cy="697755"/>
          </a:xfrm>
          <a:prstGeom prst="flowChartDecision">
            <a:avLst/>
          </a:prstGeom>
          <a:solidFill>
            <a:srgbClr val="2E319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2427DEC5-3BE5-460B-AD9A-05F7CA5C0F9B}"/>
              </a:ext>
            </a:extLst>
          </p:cNvPr>
          <p:cNvSpPr txBox="1">
            <a:spLocks/>
          </p:cNvSpPr>
          <p:nvPr/>
        </p:nvSpPr>
        <p:spPr>
          <a:xfrm>
            <a:off x="1329020" y="164397"/>
            <a:ext cx="3738281" cy="77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>
              <a:buClr>
                <a:srgbClr val="000000"/>
              </a:buClr>
              <a:buSzPts val="1100"/>
              <a:defRPr sz="3000">
                <a:solidFill>
                  <a:srgbClr val="C00000"/>
                </a:solidFill>
                <a:latin typeface="Montserrat ExtraBold"/>
              </a:defRPr>
            </a:lvl1pPr>
          </a:lstStyle>
          <a:p>
            <a:r>
              <a:rPr lang="pt-BR" sz="2400" dirty="0">
                <a:solidFill>
                  <a:srgbClr val="2E3192"/>
                </a:solidFill>
              </a:rPr>
              <a:t>Esforço  inovativo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6C6A716-70CB-4C69-622F-7AE34721CD0D}"/>
              </a:ext>
            </a:extLst>
          </p:cNvPr>
          <p:cNvSpPr txBox="1"/>
          <p:nvPr/>
        </p:nvSpPr>
        <p:spPr>
          <a:xfrm>
            <a:off x="10204588" y="6426636"/>
            <a:ext cx="18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246CEB2-7076-42C5-C75E-42265C3935FD}"/>
              </a:ext>
            </a:extLst>
          </p:cNvPr>
          <p:cNvSpPr txBox="1"/>
          <p:nvPr/>
        </p:nvSpPr>
        <p:spPr>
          <a:xfrm>
            <a:off x="1327303" y="1207241"/>
            <a:ext cx="4889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defRPr sz="1600" b="1" i="0" u="none" strike="noStrike" kern="1200" spc="0" baseline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pt-BR" sz="2400" b="1" i="0" baseline="0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Arial" panose="020B0604020202020204" pitchFamily="34" charset="0"/>
              </a:rPr>
              <a:t>Inovação de produto – 2023 </a:t>
            </a:r>
            <a:r>
              <a:rPr lang="pt-BR" sz="2400" b="1" i="0" u="none" strike="noStrike" kern="1200" spc="0" baseline="0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Arial" panose="020B0604020202020204" pitchFamily="34" charset="0"/>
              </a:rPr>
              <a:t>(%) </a:t>
            </a:r>
            <a:endParaRPr lang="pt-BR" sz="2400" b="1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A8479AB7-BE04-075A-8AC2-3E51AB8658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6942067"/>
              </p:ext>
            </p:extLst>
          </p:nvPr>
        </p:nvGraphicFramePr>
        <p:xfrm>
          <a:off x="160725" y="1932455"/>
          <a:ext cx="6319097" cy="4119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DBD93E05-FDD3-3AB5-E20C-DE6045340AFA}"/>
              </a:ext>
            </a:extLst>
          </p:cNvPr>
          <p:cNvCxnSpPr/>
          <p:nvPr/>
        </p:nvCxnSpPr>
        <p:spPr>
          <a:xfrm>
            <a:off x="6558844" y="1032190"/>
            <a:ext cx="0" cy="548149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CA9BCFD-1A45-BCA4-36D8-8161968B434B}"/>
              </a:ext>
            </a:extLst>
          </p:cNvPr>
          <p:cNvSpPr txBox="1"/>
          <p:nvPr/>
        </p:nvSpPr>
        <p:spPr>
          <a:xfrm>
            <a:off x="6821443" y="1101458"/>
            <a:ext cx="48663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1600" b="1" i="0" u="none" strike="noStrike" kern="1200" spc="0" baseline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pt-BR" sz="2400" b="1" i="0" u="none" strike="noStrike" kern="1200" spc="0" baseline="0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Cooperação </a:t>
            </a:r>
            <a:r>
              <a:rPr lang="pt-BR" sz="2000" b="1" i="0" u="none" strike="noStrike" kern="1200" spc="0" baseline="0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(parceiros selecionados) </a:t>
            </a:r>
          </a:p>
          <a:p>
            <a:pPr algn="ctr">
              <a:defRPr sz="1600" b="1" i="0" u="none" strike="noStrike" kern="1200" spc="0" baseline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pt-BR" sz="2400" b="1" i="0" u="none" strike="noStrike" kern="1200" spc="0" baseline="0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– 2023 (%)</a:t>
            </a:r>
            <a:endParaRPr lang="pt-BR" sz="2400" b="1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BE72A67E-60A4-ED8E-4511-F313A72B6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510922"/>
              </p:ext>
            </p:extLst>
          </p:nvPr>
        </p:nvGraphicFramePr>
        <p:xfrm>
          <a:off x="7210566" y="2250814"/>
          <a:ext cx="432647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402">
                  <a:extLst>
                    <a:ext uri="{9D8B030D-6E8A-4147-A177-3AD203B41FA5}">
                      <a16:colId xmlns:a16="http://schemas.microsoft.com/office/drawing/2014/main" val="4218307407"/>
                    </a:ext>
                  </a:extLst>
                </a:gridCol>
                <a:gridCol w="1738489">
                  <a:extLst>
                    <a:ext uri="{9D8B030D-6E8A-4147-A177-3AD203B41FA5}">
                      <a16:colId xmlns:a16="http://schemas.microsoft.com/office/drawing/2014/main" val="779406425"/>
                    </a:ext>
                  </a:extLst>
                </a:gridCol>
                <a:gridCol w="829588">
                  <a:extLst>
                    <a:ext uri="{9D8B030D-6E8A-4147-A177-3AD203B41FA5}">
                      <a16:colId xmlns:a16="http://schemas.microsoft.com/office/drawing/2014/main" val="4862285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pt-BR" sz="2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Fornecedores</a:t>
                      </a:r>
                      <a:endParaRPr lang="en-GB" sz="2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Indústria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27,1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051258"/>
                  </a:ext>
                </a:extLst>
              </a:tr>
              <a:tr h="33363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MEI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67,2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6800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pt-BR" sz="2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Institutos CTI</a:t>
                      </a:r>
                      <a:endParaRPr lang="en-GB" sz="2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Indústria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19,9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85791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MEI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66,1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4833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pt-BR" sz="2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Startups</a:t>
                      </a:r>
                      <a:endParaRPr lang="en-GB" sz="2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Indústria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9,9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0881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MEI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48,9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938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18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8410CB79-5D32-E468-1B85-AB977D879C23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/>
          </a:p>
        </p:txBody>
      </p:sp>
      <p:sp>
        <p:nvSpPr>
          <p:cNvPr id="416" name="Google Shape;416;p49"/>
          <p:cNvSpPr/>
          <p:nvPr/>
        </p:nvSpPr>
        <p:spPr>
          <a:xfrm rot="-5400000">
            <a:off x="512317" y="626130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417" name="Google Shape;417;p49"/>
          <p:cNvSpPr/>
          <p:nvPr/>
        </p:nvSpPr>
        <p:spPr>
          <a:xfrm rot="-5400000">
            <a:off x="7081783" y="640857"/>
            <a:ext cx="257567" cy="1717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9" name="Google Shape;418;p49">
            <a:extLst>
              <a:ext uri="{FF2B5EF4-FFF2-40B4-BE49-F238E27FC236}">
                <a16:creationId xmlns:a16="http://schemas.microsoft.com/office/drawing/2014/main" id="{61B23E6E-1B7C-41BC-A021-FF14AE92BB9C}"/>
              </a:ext>
            </a:extLst>
          </p:cNvPr>
          <p:cNvSpPr/>
          <p:nvPr/>
        </p:nvSpPr>
        <p:spPr>
          <a:xfrm rot="-5400000">
            <a:off x="8716958" y="6577391"/>
            <a:ext cx="1046537" cy="697755"/>
          </a:xfrm>
          <a:prstGeom prst="flowChartDecision">
            <a:avLst/>
          </a:prstGeom>
          <a:solidFill>
            <a:srgbClr val="2E319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2427DEC5-3BE5-460B-AD9A-05F7CA5C0F9B}"/>
              </a:ext>
            </a:extLst>
          </p:cNvPr>
          <p:cNvSpPr txBox="1">
            <a:spLocks/>
          </p:cNvSpPr>
          <p:nvPr/>
        </p:nvSpPr>
        <p:spPr>
          <a:xfrm>
            <a:off x="1010717" y="389848"/>
            <a:ext cx="8816754" cy="707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>
              <a:buClr>
                <a:srgbClr val="000000"/>
              </a:buClr>
              <a:buSzPts val="1100"/>
              <a:defRPr sz="3000">
                <a:solidFill>
                  <a:srgbClr val="C00000"/>
                </a:solidFill>
                <a:latin typeface="Montserrat ExtraBold"/>
              </a:defRPr>
            </a:lvl1pPr>
          </a:lstStyle>
          <a:p>
            <a:r>
              <a:rPr lang="pt-BR" sz="2400" dirty="0">
                <a:solidFill>
                  <a:srgbClr val="2E3192"/>
                </a:solidFill>
              </a:rPr>
              <a:t>Projeto PINTEC Semestral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2CCE7E6E-F1FA-13B6-BCD7-2ECE3AE9FF2F}"/>
              </a:ext>
            </a:extLst>
          </p:cNvPr>
          <p:cNvSpPr txBox="1"/>
          <p:nvPr/>
        </p:nvSpPr>
        <p:spPr>
          <a:xfrm>
            <a:off x="1284243" y="2598152"/>
            <a:ext cx="87597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b="1" dirty="0">
                <a:solidFill>
                  <a:srgbClr val="2E3192"/>
                </a:solidFill>
                <a:latin typeface="Montserrat SemiBold" panose="00000700000000000000" pitchFamily="2" charset="0"/>
              </a:rPr>
              <a:t>Amplitude das ações públicas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76E7BC5-69CC-BAF5-FE70-50497406B725}"/>
              </a:ext>
            </a:extLst>
          </p:cNvPr>
          <p:cNvSpPr txBox="1"/>
          <p:nvPr/>
        </p:nvSpPr>
        <p:spPr>
          <a:xfrm>
            <a:off x="10204588" y="6426636"/>
            <a:ext cx="18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</p:spTree>
    <p:extLst>
      <p:ext uri="{BB962C8B-B14F-4D97-AF65-F5344CB8AC3E}">
        <p14:creationId xmlns:p14="http://schemas.microsoft.com/office/powerpoint/2010/main" val="236135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>
          <a:extLst>
            <a:ext uri="{FF2B5EF4-FFF2-40B4-BE49-F238E27FC236}">
              <a16:creationId xmlns:a16="http://schemas.microsoft.com/office/drawing/2014/main" id="{A9E02E98-41F0-D134-E784-C84EE76DD7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AD2D4AF-FC29-D005-E3D9-1390751475E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/>
          </a:p>
        </p:txBody>
      </p:sp>
      <p:sp>
        <p:nvSpPr>
          <p:cNvPr id="416" name="Google Shape;416;p49">
            <a:extLst>
              <a:ext uri="{FF2B5EF4-FFF2-40B4-BE49-F238E27FC236}">
                <a16:creationId xmlns:a16="http://schemas.microsoft.com/office/drawing/2014/main" id="{6880D82B-F0CA-11DD-267D-340F4B731241}"/>
              </a:ext>
            </a:extLst>
          </p:cNvPr>
          <p:cNvSpPr/>
          <p:nvPr/>
        </p:nvSpPr>
        <p:spPr>
          <a:xfrm rot="-5400000">
            <a:off x="571972" y="426741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24EDA3D-1915-27BC-FD3A-16FD2380B0E1}"/>
              </a:ext>
            </a:extLst>
          </p:cNvPr>
          <p:cNvSpPr txBox="1"/>
          <p:nvPr/>
        </p:nvSpPr>
        <p:spPr>
          <a:xfrm>
            <a:off x="1101072" y="327721"/>
            <a:ext cx="10618889" cy="484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t-BR" sz="2400" b="1" dirty="0">
                <a:solidFill>
                  <a:srgbClr val="2E3192"/>
                </a:solidFill>
                <a:latin typeface="Montserrat ExtraBold" panose="00000900000000000000" pitchFamily="2" charset="0"/>
              </a:rPr>
              <a:t>Apoio público para empresas inovadoras - 2023 (%)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5F9D34B-7A59-610F-5513-01C7B95E8A2B}"/>
              </a:ext>
            </a:extLst>
          </p:cNvPr>
          <p:cNvSpPr txBox="1"/>
          <p:nvPr/>
        </p:nvSpPr>
        <p:spPr>
          <a:xfrm>
            <a:off x="10380094" y="6386343"/>
            <a:ext cx="1811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75651FD8-2797-3F77-EDDF-7A137A622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513798"/>
              </p:ext>
            </p:extLst>
          </p:nvPr>
        </p:nvGraphicFramePr>
        <p:xfrm>
          <a:off x="334315" y="1701313"/>
          <a:ext cx="11414760" cy="919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0901">
                  <a:extLst>
                    <a:ext uri="{9D8B030D-6E8A-4147-A177-3AD203B41FA5}">
                      <a16:colId xmlns:a16="http://schemas.microsoft.com/office/drawing/2014/main" val="4256692661"/>
                    </a:ext>
                  </a:extLst>
                </a:gridCol>
                <a:gridCol w="1300665">
                  <a:extLst>
                    <a:ext uri="{9D8B030D-6E8A-4147-A177-3AD203B41FA5}">
                      <a16:colId xmlns:a16="http://schemas.microsoft.com/office/drawing/2014/main" val="798608092"/>
                    </a:ext>
                  </a:extLst>
                </a:gridCol>
                <a:gridCol w="1724918">
                  <a:extLst>
                    <a:ext uri="{9D8B030D-6E8A-4147-A177-3AD203B41FA5}">
                      <a16:colId xmlns:a16="http://schemas.microsoft.com/office/drawing/2014/main" val="4033290783"/>
                    </a:ext>
                  </a:extLst>
                </a:gridCol>
                <a:gridCol w="1475338">
                  <a:extLst>
                    <a:ext uri="{9D8B030D-6E8A-4147-A177-3AD203B41FA5}">
                      <a16:colId xmlns:a16="http://schemas.microsoft.com/office/drawing/2014/main" val="1323766936"/>
                    </a:ext>
                  </a:extLst>
                </a:gridCol>
                <a:gridCol w="1799401">
                  <a:extLst>
                    <a:ext uri="{9D8B030D-6E8A-4147-A177-3AD203B41FA5}">
                      <a16:colId xmlns:a16="http://schemas.microsoft.com/office/drawing/2014/main" val="4118930391"/>
                    </a:ext>
                  </a:extLst>
                </a:gridCol>
                <a:gridCol w="1617157">
                  <a:extLst>
                    <a:ext uri="{9D8B030D-6E8A-4147-A177-3AD203B41FA5}">
                      <a16:colId xmlns:a16="http://schemas.microsoft.com/office/drawing/2014/main" val="949637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3281475401"/>
                    </a:ext>
                  </a:extLst>
                </a:gridCol>
              </a:tblGrid>
              <a:tr h="54150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5263" marR="5263" marT="5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pt-BR" sz="20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Incentivo P&amp;D</a:t>
                      </a:r>
                      <a:endParaRPr lang="pt-BR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263" marR="5263" marT="5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pt-BR" sz="20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Incentivo Informática</a:t>
                      </a:r>
                      <a:endParaRPr lang="pt-BR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263" marR="5263" marT="5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Subvenção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pt-BR" sz="20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Financiamento P&amp;D com e sem parceria</a:t>
                      </a:r>
                      <a:endParaRPr lang="pt-BR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263" marR="5263" marT="5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pt-BR" sz="20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Equipamentos para inovar</a:t>
                      </a:r>
                    </a:p>
                  </a:txBody>
                  <a:tcPr marL="5263" marR="5263" marT="5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Compras públicas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410922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4168BD6C-007E-1E35-6B51-FB7B26138C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009565"/>
              </p:ext>
            </p:extLst>
          </p:nvPr>
        </p:nvGraphicFramePr>
        <p:xfrm>
          <a:off x="334315" y="3200403"/>
          <a:ext cx="11480495" cy="457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4358">
                  <a:extLst>
                    <a:ext uri="{9D8B030D-6E8A-4147-A177-3AD203B41FA5}">
                      <a16:colId xmlns:a16="http://schemas.microsoft.com/office/drawing/2014/main" val="3872323752"/>
                    </a:ext>
                  </a:extLst>
                </a:gridCol>
                <a:gridCol w="1237286">
                  <a:extLst>
                    <a:ext uri="{9D8B030D-6E8A-4147-A177-3AD203B41FA5}">
                      <a16:colId xmlns:a16="http://schemas.microsoft.com/office/drawing/2014/main" val="921403727"/>
                    </a:ext>
                  </a:extLst>
                </a:gridCol>
                <a:gridCol w="1748790">
                  <a:extLst>
                    <a:ext uri="{9D8B030D-6E8A-4147-A177-3AD203B41FA5}">
                      <a16:colId xmlns:a16="http://schemas.microsoft.com/office/drawing/2014/main" val="138597003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728304809"/>
                    </a:ext>
                  </a:extLst>
                </a:gridCol>
                <a:gridCol w="1840230">
                  <a:extLst>
                    <a:ext uri="{9D8B030D-6E8A-4147-A177-3AD203B41FA5}">
                      <a16:colId xmlns:a16="http://schemas.microsoft.com/office/drawing/2014/main" val="1015049860"/>
                    </a:ext>
                  </a:extLst>
                </a:gridCol>
                <a:gridCol w="1591914">
                  <a:extLst>
                    <a:ext uri="{9D8B030D-6E8A-4147-A177-3AD203B41FA5}">
                      <a16:colId xmlns:a16="http://schemas.microsoft.com/office/drawing/2014/main" val="3078219751"/>
                    </a:ext>
                  </a:extLst>
                </a:gridCol>
                <a:gridCol w="1562017">
                  <a:extLst>
                    <a:ext uri="{9D8B030D-6E8A-4147-A177-3AD203B41FA5}">
                      <a16:colId xmlns:a16="http://schemas.microsoft.com/office/drawing/2014/main" val="11460032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Indústria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26,4%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5,5%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3,5%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6,5%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10,5%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1,5%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3159902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08003A46-ACFE-C451-3578-E218F0450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438588"/>
              </p:ext>
            </p:extLst>
          </p:nvPr>
        </p:nvGraphicFramePr>
        <p:xfrm>
          <a:off x="347085" y="4098154"/>
          <a:ext cx="11497829" cy="457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5959">
                  <a:extLst>
                    <a:ext uri="{9D8B030D-6E8A-4147-A177-3AD203B41FA5}">
                      <a16:colId xmlns:a16="http://schemas.microsoft.com/office/drawing/2014/main" val="3872323752"/>
                    </a:ext>
                  </a:extLst>
                </a:gridCol>
                <a:gridCol w="1268730">
                  <a:extLst>
                    <a:ext uri="{9D8B030D-6E8A-4147-A177-3AD203B41FA5}">
                      <a16:colId xmlns:a16="http://schemas.microsoft.com/office/drawing/2014/main" val="921403727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1385970030"/>
                    </a:ext>
                  </a:extLst>
                </a:gridCol>
                <a:gridCol w="1474470">
                  <a:extLst>
                    <a:ext uri="{9D8B030D-6E8A-4147-A177-3AD203B41FA5}">
                      <a16:colId xmlns:a16="http://schemas.microsoft.com/office/drawing/2014/main" val="2728304809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1015049860"/>
                    </a:ext>
                  </a:extLst>
                </a:gridCol>
                <a:gridCol w="1565910">
                  <a:extLst>
                    <a:ext uri="{9D8B030D-6E8A-4147-A177-3AD203B41FA5}">
                      <a16:colId xmlns:a16="http://schemas.microsoft.com/office/drawing/2014/main" val="3078219751"/>
                    </a:ext>
                  </a:extLst>
                </a:gridCol>
                <a:gridCol w="1565160">
                  <a:extLst>
                    <a:ext uri="{9D8B030D-6E8A-4147-A177-3AD203B41FA5}">
                      <a16:colId xmlns:a16="http://schemas.microsoft.com/office/drawing/2014/main" val="11460032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MEI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79,3%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8,0%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20,1%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28,2%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13,8%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2,9%</a:t>
                      </a:r>
                    </a:p>
                  </a:txBody>
                  <a:tcPr marL="5263" marR="5263" marT="52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15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64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DBF6F3-00E1-F476-B0F5-CEC54AD79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>
            <a:extLst>
              <a:ext uri="{FF2B5EF4-FFF2-40B4-BE49-F238E27FC236}">
                <a16:creationId xmlns:a16="http://schemas.microsoft.com/office/drawing/2014/main" id="{C7C5D974-5958-BF33-AEAC-B1855C8201E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Google Shape;416;p49">
            <a:extLst>
              <a:ext uri="{FF2B5EF4-FFF2-40B4-BE49-F238E27FC236}">
                <a16:creationId xmlns:a16="http://schemas.microsoft.com/office/drawing/2014/main" id="{E30861EC-EDFD-F7E3-F9A9-366C28F1E581}"/>
              </a:ext>
            </a:extLst>
          </p:cNvPr>
          <p:cNvSpPr/>
          <p:nvPr/>
        </p:nvSpPr>
        <p:spPr>
          <a:xfrm rot="16200000">
            <a:off x="506732" y="414420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00"/>
          </a:p>
        </p:txBody>
      </p:sp>
      <p:sp>
        <p:nvSpPr>
          <p:cNvPr id="28" name="Google Shape;418;p49">
            <a:extLst>
              <a:ext uri="{FF2B5EF4-FFF2-40B4-BE49-F238E27FC236}">
                <a16:creationId xmlns:a16="http://schemas.microsoft.com/office/drawing/2014/main" id="{179C621E-47E5-5474-8808-37DC3F954B48}"/>
              </a:ext>
            </a:extLst>
          </p:cNvPr>
          <p:cNvSpPr/>
          <p:nvPr/>
        </p:nvSpPr>
        <p:spPr>
          <a:xfrm rot="16200000">
            <a:off x="9332442" y="6601027"/>
            <a:ext cx="1046537" cy="697755"/>
          </a:xfrm>
          <a:prstGeom prst="flowChartDecision">
            <a:avLst/>
          </a:prstGeom>
          <a:solidFill>
            <a:srgbClr val="2E319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0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630B02C-3654-F677-203C-DC92E2496627}"/>
              </a:ext>
            </a:extLst>
          </p:cNvPr>
          <p:cNvSpPr txBox="1"/>
          <p:nvPr/>
        </p:nvSpPr>
        <p:spPr>
          <a:xfrm>
            <a:off x="4326526" y="918081"/>
            <a:ext cx="3268984" cy="547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5000"/>
              </a:lnSpc>
              <a:spcAft>
                <a:spcPts val="600"/>
              </a:spcAft>
            </a:pPr>
            <a:r>
              <a:rPr lang="pt-BR" sz="2400" b="1" dirty="0">
                <a:solidFill>
                  <a:schemeClr val="accent5">
                    <a:lumMod val="50000"/>
                  </a:schemeClr>
                </a:solidFill>
              </a:rPr>
              <a:t>% empresas - 2022</a:t>
            </a:r>
            <a:endParaRPr lang="pt-BR" sz="2400" dirty="0"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  <a:cs typeface="Univers LT Std 55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7EE5211-67BA-1E7A-D4D4-88CF0D5B9966}"/>
              </a:ext>
            </a:extLst>
          </p:cNvPr>
          <p:cNvSpPr txBox="1"/>
          <p:nvPr/>
        </p:nvSpPr>
        <p:spPr>
          <a:xfrm>
            <a:off x="10204588" y="6426636"/>
            <a:ext cx="18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5BBCA7-C165-6BF4-AA1E-1FE91DECB9E6}"/>
              </a:ext>
            </a:extLst>
          </p:cNvPr>
          <p:cNvSpPr txBox="1">
            <a:spLocks/>
          </p:cNvSpPr>
          <p:nvPr/>
        </p:nvSpPr>
        <p:spPr>
          <a:xfrm>
            <a:off x="4145412" y="6445002"/>
            <a:ext cx="3374009" cy="365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100" dirty="0">
                <a:solidFill>
                  <a:schemeClr val="accent5">
                    <a:lumMod val="50000"/>
                  </a:schemeClr>
                </a:solidFill>
              </a:rPr>
              <a:t>Empresas podiam escolher mais de uma opção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169137C-D577-47F4-5D98-B2814E56A61C}"/>
              </a:ext>
            </a:extLst>
          </p:cNvPr>
          <p:cNvSpPr txBox="1"/>
          <p:nvPr/>
        </p:nvSpPr>
        <p:spPr>
          <a:xfrm>
            <a:off x="833895" y="238790"/>
            <a:ext cx="11064402" cy="542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  <a:spcAft>
                <a:spcPts val="600"/>
              </a:spcAft>
            </a:pPr>
            <a:r>
              <a:rPr lang="pt-BR" sz="2400" b="1" dirty="0">
                <a:solidFill>
                  <a:srgbClr val="2E3192"/>
                </a:solidFill>
                <a:effectLst/>
                <a:latin typeface="Montserrat ExtraBold" panose="00000900000000000000" pitchFamily="2" charset="0"/>
                <a:ea typeface="Times New Roman" panose="02020603050405020304" pitchFamily="18" charset="0"/>
                <a:cs typeface="Univers LT Std 55"/>
              </a:rPr>
              <a:t>F</a:t>
            </a:r>
            <a:r>
              <a:rPr lang="pt-BR" sz="2400" b="1" dirty="0">
                <a:solidFill>
                  <a:srgbClr val="2E3192"/>
                </a:solidFill>
                <a:latin typeface="Montserrat ExtraBold" panose="00000900000000000000" pitchFamily="2" charset="0"/>
              </a:rPr>
              <a:t>atores que contribuíram para a adoção de tecnologias digitais</a:t>
            </a:r>
            <a:endParaRPr lang="pt-BR" sz="2400" dirty="0">
              <a:solidFill>
                <a:srgbClr val="2E3192"/>
              </a:solidFill>
              <a:effectLst/>
              <a:latin typeface="Montserrat ExtraBold" panose="00000900000000000000" pitchFamily="2" charset="0"/>
              <a:ea typeface="Times New Roman" panose="02020603050405020304" pitchFamily="18" charset="0"/>
              <a:cs typeface="Univers LT Std 55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CA5CA31C-3BC7-BEED-CFC4-656E276A56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057"/>
              </p:ext>
            </p:extLst>
          </p:nvPr>
        </p:nvGraphicFramePr>
        <p:xfrm>
          <a:off x="414592" y="1337016"/>
          <a:ext cx="9789996" cy="4672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Elipse 1">
            <a:extLst>
              <a:ext uri="{FF2B5EF4-FFF2-40B4-BE49-F238E27FC236}">
                <a16:creationId xmlns:a16="http://schemas.microsoft.com/office/drawing/2014/main" id="{A52A5FF0-C9FB-318A-B2F4-E7C1AE394DC5}"/>
              </a:ext>
            </a:extLst>
          </p:cNvPr>
          <p:cNvSpPr/>
          <p:nvPr/>
        </p:nvSpPr>
        <p:spPr>
          <a:xfrm>
            <a:off x="6217848" y="2669309"/>
            <a:ext cx="2410690" cy="305467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70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>
            <a:extLst>
              <a:ext uri="{FF2B5EF4-FFF2-40B4-BE49-F238E27FC236}">
                <a16:creationId xmlns:a16="http://schemas.microsoft.com/office/drawing/2014/main" id="{EF9BC98F-F253-3C9B-ACC6-47BB2C9742F0}"/>
              </a:ext>
            </a:extLst>
          </p:cNvPr>
          <p:cNvSpPr/>
          <p:nvPr/>
        </p:nvSpPr>
        <p:spPr>
          <a:xfrm>
            <a:off x="0" y="-8021"/>
            <a:ext cx="12190000" cy="687404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ctr">
              <a:lnSpc>
                <a:spcPct val="135000"/>
              </a:lnSpc>
            </a:pP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Gráfico 36 – Percentual de empresas que possuíam iniciativas/práticas relacionadas aos temas materiais, por tipo de parceiro na cooperação, para o total da Indústria - Brasil - 2023 (%)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Google Shape;416;p49">
            <a:extLst>
              <a:ext uri="{FF2B5EF4-FFF2-40B4-BE49-F238E27FC236}">
                <a16:creationId xmlns:a16="http://schemas.microsoft.com/office/drawing/2014/main" id="{E265E4AF-2090-12E4-6F33-E35FD8D231DD}"/>
              </a:ext>
            </a:extLst>
          </p:cNvPr>
          <p:cNvSpPr/>
          <p:nvPr/>
        </p:nvSpPr>
        <p:spPr>
          <a:xfrm rot="16200000">
            <a:off x="506732" y="350252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0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D614FDA-B1F5-7BFC-9FED-065C0EDCBB28}"/>
              </a:ext>
            </a:extLst>
          </p:cNvPr>
          <p:cNvSpPr txBox="1">
            <a:spLocks/>
          </p:cNvSpPr>
          <p:nvPr/>
        </p:nvSpPr>
        <p:spPr>
          <a:xfrm>
            <a:off x="1075451" y="269521"/>
            <a:ext cx="10961305" cy="830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dirty="0">
                <a:solidFill>
                  <a:srgbClr val="2E3192"/>
                </a:solidFill>
                <a:latin typeface="Montserrat ExtraBold" panose="00000900000000000000" pitchFamily="2" charset="0"/>
              </a:rPr>
              <a:t>Influência de regulações e incentivos públicos sobre decisão de investir em práticas ambientais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1DF50F2-3070-1CD4-6AFB-23DD0DEED438}"/>
              </a:ext>
            </a:extLst>
          </p:cNvPr>
          <p:cNvSpPr txBox="1"/>
          <p:nvPr/>
        </p:nvSpPr>
        <p:spPr>
          <a:xfrm>
            <a:off x="578249" y="1851412"/>
            <a:ext cx="4631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 sz="1400" b="1">
                <a:effectLst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pt-BR" sz="2400" dirty="0">
                <a:solidFill>
                  <a:schemeClr val="accent5">
                    <a:lumMod val="50000"/>
                  </a:schemeClr>
                </a:solidFill>
              </a:rPr>
              <a:t>% empresas influenciadas por regulações - 2023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E599C41F-6E4D-1E9D-85FC-CF8CB9EFD965}"/>
              </a:ext>
            </a:extLst>
          </p:cNvPr>
          <p:cNvSpPr/>
          <p:nvPr/>
        </p:nvSpPr>
        <p:spPr>
          <a:xfrm>
            <a:off x="207420" y="3552432"/>
            <a:ext cx="2523403" cy="1212950"/>
          </a:xfrm>
          <a:prstGeom prst="roundRect">
            <a:avLst/>
          </a:prstGeom>
          <a:solidFill>
            <a:schemeClr val="bg1"/>
          </a:solidFill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BR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Indústria</a:t>
            </a:r>
          </a:p>
          <a:p>
            <a:pPr algn="ctr"/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53,0%</a:t>
            </a:r>
            <a:endParaRPr lang="pt-BR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B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EEBBB25-F95B-4BD1-1ACC-79829E05DB51}"/>
              </a:ext>
            </a:extLst>
          </p:cNvPr>
          <p:cNvSpPr txBox="1"/>
          <p:nvPr/>
        </p:nvSpPr>
        <p:spPr>
          <a:xfrm>
            <a:off x="10204588" y="6426636"/>
            <a:ext cx="18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90EE557A-E12A-7024-6DC9-8A646CA0DC18}"/>
              </a:ext>
            </a:extLst>
          </p:cNvPr>
          <p:cNvSpPr/>
          <p:nvPr/>
        </p:nvSpPr>
        <p:spPr>
          <a:xfrm>
            <a:off x="6437793" y="3503218"/>
            <a:ext cx="2523403" cy="1212950"/>
          </a:xfrm>
          <a:prstGeom prst="roundRect">
            <a:avLst/>
          </a:prstGeom>
          <a:solidFill>
            <a:schemeClr val="bg1"/>
          </a:solidFill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Indústria</a:t>
            </a:r>
          </a:p>
          <a:p>
            <a:pPr algn="ctr"/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22,7%</a:t>
            </a:r>
          </a:p>
          <a:p>
            <a:pPr algn="ctr"/>
            <a:endParaRPr lang="pt-BR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B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0A01594-5E1F-72E7-A040-FA6E0616BCFC}"/>
              </a:ext>
            </a:extLst>
          </p:cNvPr>
          <p:cNvSpPr txBox="1"/>
          <p:nvPr/>
        </p:nvSpPr>
        <p:spPr>
          <a:xfrm>
            <a:off x="6839390" y="1930606"/>
            <a:ext cx="408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 sz="1400" b="1">
                <a:effectLst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pt-BR" sz="2400" dirty="0">
                <a:solidFill>
                  <a:schemeClr val="accent5">
                    <a:lumMod val="50000"/>
                  </a:schemeClr>
                </a:solidFill>
              </a:rPr>
              <a:t>% empresas influenciadas por incentivos - 2023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B48D691B-1739-6D47-03B0-A6AC72CB1DEF}"/>
              </a:ext>
            </a:extLst>
          </p:cNvPr>
          <p:cNvSpPr/>
          <p:nvPr/>
        </p:nvSpPr>
        <p:spPr>
          <a:xfrm>
            <a:off x="3017830" y="3552432"/>
            <a:ext cx="2523403" cy="1212950"/>
          </a:xfrm>
          <a:prstGeom prst="roundRect">
            <a:avLst/>
          </a:prstGeom>
          <a:solidFill>
            <a:schemeClr val="accent5">
              <a:lumMod val="5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100" dirty="0">
              <a:solidFill>
                <a:schemeClr val="bg1"/>
              </a:solidFill>
            </a:endParaRPr>
          </a:p>
          <a:p>
            <a:pPr algn="ctr"/>
            <a:endParaRPr lang="pt-BR" sz="1100" dirty="0">
              <a:solidFill>
                <a:schemeClr val="bg1"/>
              </a:solidFill>
            </a:endParaRPr>
          </a:p>
          <a:p>
            <a:pPr algn="ctr"/>
            <a:r>
              <a:rPr lang="pt-BR" sz="2400" b="1" dirty="0">
                <a:solidFill>
                  <a:schemeClr val="bg1"/>
                </a:solidFill>
              </a:rPr>
              <a:t>Empresas MEI</a:t>
            </a:r>
          </a:p>
          <a:p>
            <a:pPr algn="ctr"/>
            <a:endParaRPr lang="pt-BR" sz="2400" b="1" dirty="0">
              <a:solidFill>
                <a:schemeClr val="bg1"/>
              </a:solidFill>
            </a:endParaRPr>
          </a:p>
          <a:p>
            <a:pPr algn="ctr"/>
            <a:r>
              <a:rPr lang="pt-BR" sz="2400" b="1" dirty="0">
                <a:solidFill>
                  <a:schemeClr val="bg1"/>
                </a:solidFill>
              </a:rPr>
              <a:t>77,2%</a:t>
            </a:r>
          </a:p>
          <a:p>
            <a:pPr algn="ctr"/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CF2A9F6D-928B-94E9-F68E-926C7F847B80}"/>
              </a:ext>
            </a:extLst>
          </p:cNvPr>
          <p:cNvSpPr/>
          <p:nvPr/>
        </p:nvSpPr>
        <p:spPr>
          <a:xfrm>
            <a:off x="9248203" y="3503216"/>
            <a:ext cx="2523403" cy="1212951"/>
          </a:xfrm>
          <a:prstGeom prst="roundRect">
            <a:avLst/>
          </a:prstGeom>
          <a:solidFill>
            <a:schemeClr val="accent5">
              <a:lumMod val="5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100" dirty="0">
              <a:solidFill>
                <a:schemeClr val="bg1"/>
              </a:solidFill>
            </a:endParaRPr>
          </a:p>
          <a:p>
            <a:pPr algn="ctr"/>
            <a:r>
              <a:rPr lang="pt-BR" sz="2400" b="1" dirty="0">
                <a:solidFill>
                  <a:schemeClr val="bg1"/>
                </a:solidFill>
              </a:rPr>
              <a:t>Empresas MEI</a:t>
            </a:r>
          </a:p>
          <a:p>
            <a:pPr algn="ctr"/>
            <a:endParaRPr lang="pt-BR" sz="2400" b="1" dirty="0">
              <a:solidFill>
                <a:schemeClr val="bg1"/>
              </a:solidFill>
            </a:endParaRPr>
          </a:p>
          <a:p>
            <a:pPr algn="ctr"/>
            <a:r>
              <a:rPr lang="pt-BR" sz="2400" b="1" dirty="0">
                <a:solidFill>
                  <a:schemeClr val="bg1"/>
                </a:solidFill>
              </a:rPr>
              <a:t>32,8%</a:t>
            </a:r>
          </a:p>
          <a:p>
            <a:pPr algn="ctr"/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916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8410CB79-5D32-E468-1B85-AB977D879C23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/>
          </a:p>
        </p:txBody>
      </p:sp>
      <p:sp>
        <p:nvSpPr>
          <p:cNvPr id="416" name="Google Shape;416;p49"/>
          <p:cNvSpPr/>
          <p:nvPr/>
        </p:nvSpPr>
        <p:spPr>
          <a:xfrm rot="-5400000">
            <a:off x="512317" y="626130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417" name="Google Shape;417;p49"/>
          <p:cNvSpPr/>
          <p:nvPr/>
        </p:nvSpPr>
        <p:spPr>
          <a:xfrm rot="-5400000">
            <a:off x="7081783" y="640857"/>
            <a:ext cx="257567" cy="1717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9" name="Google Shape;418;p49">
            <a:extLst>
              <a:ext uri="{FF2B5EF4-FFF2-40B4-BE49-F238E27FC236}">
                <a16:creationId xmlns:a16="http://schemas.microsoft.com/office/drawing/2014/main" id="{61B23E6E-1B7C-41BC-A021-FF14AE92BB9C}"/>
              </a:ext>
            </a:extLst>
          </p:cNvPr>
          <p:cNvSpPr/>
          <p:nvPr/>
        </p:nvSpPr>
        <p:spPr>
          <a:xfrm rot="-5400000">
            <a:off x="8716958" y="6577391"/>
            <a:ext cx="1046537" cy="697755"/>
          </a:xfrm>
          <a:prstGeom prst="flowChartDecision">
            <a:avLst/>
          </a:prstGeom>
          <a:solidFill>
            <a:srgbClr val="2E319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2CCE7E6E-F1FA-13B6-BCD7-2ECE3AE9FF2F}"/>
              </a:ext>
            </a:extLst>
          </p:cNvPr>
          <p:cNvSpPr txBox="1"/>
          <p:nvPr/>
        </p:nvSpPr>
        <p:spPr>
          <a:xfrm>
            <a:off x="1175658" y="2672447"/>
            <a:ext cx="87597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b="1" dirty="0">
                <a:solidFill>
                  <a:srgbClr val="2E3192"/>
                </a:solidFill>
                <a:latin typeface="Montserrat SemiBold" panose="00000700000000000000" pitchFamily="2" charset="0"/>
              </a:rPr>
              <a:t>Reflexões e implicações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3F153AF-E89C-A05C-E496-DA7A8E62A7D9}"/>
              </a:ext>
            </a:extLst>
          </p:cNvPr>
          <p:cNvSpPr txBox="1"/>
          <p:nvPr/>
        </p:nvSpPr>
        <p:spPr>
          <a:xfrm>
            <a:off x="243994" y="5135718"/>
            <a:ext cx="117040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5">
                    <a:lumMod val="50000"/>
                  </a:schemeClr>
                </a:solidFill>
              </a:rPr>
              <a:t>Esta seção não reflete as posições oficiais das instituições promotoras do projeto PINTEC Semestral</a:t>
            </a:r>
          </a:p>
        </p:txBody>
      </p:sp>
    </p:spTree>
    <p:extLst>
      <p:ext uri="{BB962C8B-B14F-4D97-AF65-F5344CB8AC3E}">
        <p14:creationId xmlns:p14="http://schemas.microsoft.com/office/powerpoint/2010/main" val="89780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>
          <a:extLst>
            <a:ext uri="{FF2B5EF4-FFF2-40B4-BE49-F238E27FC236}">
              <a16:creationId xmlns:a16="http://schemas.microsoft.com/office/drawing/2014/main" id="{323852F0-99BA-FF3B-8566-78095F1F48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1108583C-3D69-429E-2276-34D6EEBE3D1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/>
          </a:p>
        </p:txBody>
      </p:sp>
      <p:sp>
        <p:nvSpPr>
          <p:cNvPr id="416" name="Google Shape;416;p49">
            <a:extLst>
              <a:ext uri="{FF2B5EF4-FFF2-40B4-BE49-F238E27FC236}">
                <a16:creationId xmlns:a16="http://schemas.microsoft.com/office/drawing/2014/main" id="{4304FC1A-A7F0-574F-3CF4-279337E6EF3A}"/>
              </a:ext>
            </a:extLst>
          </p:cNvPr>
          <p:cNvSpPr/>
          <p:nvPr/>
        </p:nvSpPr>
        <p:spPr>
          <a:xfrm rot="-5400000">
            <a:off x="512317" y="626130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9" name="Google Shape;418;p49">
            <a:extLst>
              <a:ext uri="{FF2B5EF4-FFF2-40B4-BE49-F238E27FC236}">
                <a16:creationId xmlns:a16="http://schemas.microsoft.com/office/drawing/2014/main" id="{B37AB2FC-BC75-BA8A-CE79-A5DB29C7A42A}"/>
              </a:ext>
            </a:extLst>
          </p:cNvPr>
          <p:cNvSpPr/>
          <p:nvPr/>
        </p:nvSpPr>
        <p:spPr>
          <a:xfrm rot="-5400000">
            <a:off x="8716958" y="6577391"/>
            <a:ext cx="1046537" cy="697755"/>
          </a:xfrm>
          <a:prstGeom prst="flowChartDecision">
            <a:avLst/>
          </a:prstGeom>
          <a:solidFill>
            <a:srgbClr val="2E319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D5FC295-8087-432B-58A0-DA74E47984BC}"/>
              </a:ext>
            </a:extLst>
          </p:cNvPr>
          <p:cNvSpPr txBox="1"/>
          <p:nvPr/>
        </p:nvSpPr>
        <p:spPr>
          <a:xfrm>
            <a:off x="248179" y="1446208"/>
            <a:ext cx="11695641" cy="4724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Tx/>
              <a:buChar char="-"/>
            </a:pPr>
            <a:r>
              <a:rPr lang="pt-BR" sz="24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Simbiose entre inovação, digitalização e práticas ambientais =&gt;</a:t>
            </a:r>
            <a:r>
              <a:rPr lang="pt-BR" sz="2400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mudam modelos de negócios, modos de coordenação e intervenção (pública)</a:t>
            </a:r>
            <a:endParaRPr lang="pt-BR" sz="2400" b="1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Tx/>
              <a:buChar char="-"/>
            </a:pPr>
            <a:r>
              <a:rPr lang="pt-BR" sz="24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Indústria brasileira: estágio modesto de capacidades. </a:t>
            </a:r>
            <a:r>
              <a:rPr lang="pt-BR" sz="2400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Diferenças importantes entre grupos de empresas.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pt-BR" sz="24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 onde avançar? Alvos diferentes e em movimento</a:t>
            </a:r>
            <a:r>
              <a:rPr lang="pt-BR" sz="2400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628650" lvl="1" indent="-171450"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pt-BR" sz="2400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Metas quantitativas? Para quanto? Em quanto tempo? </a:t>
            </a:r>
          </a:p>
          <a:p>
            <a:pPr marL="628650" lvl="1" indent="-171450"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pt-BR" sz="2400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Como aproveitar o potencial da elite?</a:t>
            </a:r>
          </a:p>
          <a:p>
            <a:pPr marL="628650" lvl="1" indent="-171450"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pt-BR" sz="2400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Transbordar? Promover atrasados? Incentivar </a:t>
            </a:r>
            <a:r>
              <a:rPr lang="pt-BR" sz="2400" i="1" kern="1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middle</a:t>
            </a:r>
            <a:r>
              <a:rPr lang="pt-BR" sz="2400" i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i="1" kern="1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BR" sz="2400" i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i="1" kern="1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BR" sz="2400" i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i="1" kern="1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road</a:t>
            </a:r>
            <a:r>
              <a:rPr lang="pt-BR" sz="2400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Avançar elite? Todos?
Saltar? Onde? </a:t>
            </a:r>
            <a:r>
              <a:rPr lang="pt-BR" sz="2400" kern="10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Critérios?</a:t>
            </a:r>
            <a:endParaRPr lang="pt-BR" sz="24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57089CE8-69C5-A4D6-61B6-FE8D14A9A1C3}"/>
              </a:ext>
            </a:extLst>
          </p:cNvPr>
          <p:cNvSpPr txBox="1">
            <a:spLocks/>
          </p:cNvSpPr>
          <p:nvPr/>
        </p:nvSpPr>
        <p:spPr>
          <a:xfrm>
            <a:off x="1059482" y="384200"/>
            <a:ext cx="11132518" cy="677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dirty="0">
                <a:solidFill>
                  <a:srgbClr val="2E3192"/>
                </a:solidFill>
                <a:latin typeface="Montserrat ExtraBold" panose="00000900000000000000" pitchFamily="2" charset="0"/>
              </a:rPr>
              <a:t>“Linha de base” para estimar possibilidades, planejar e construir futuros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BA714A3-0D17-418E-B4B6-F0BA4EBF9190}"/>
              </a:ext>
            </a:extLst>
          </p:cNvPr>
          <p:cNvSpPr txBox="1"/>
          <p:nvPr/>
        </p:nvSpPr>
        <p:spPr>
          <a:xfrm>
            <a:off x="2148429" y="6540144"/>
            <a:ext cx="72051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rgbClr val="002060"/>
                </a:solidFill>
              </a:rPr>
              <a:t>As opiniões expressas nesta apresentação não são necessariamente endossadas pelos parceiros institucionais do projeto PINTEC Semestral</a:t>
            </a:r>
            <a:endParaRPr lang="en-GB" sz="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16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>
          <a:extLst>
            <a:ext uri="{FF2B5EF4-FFF2-40B4-BE49-F238E27FC236}">
              <a16:creationId xmlns:a16="http://schemas.microsoft.com/office/drawing/2014/main" id="{60183DCA-A1AE-B39E-A100-F2EA57B08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EEB9FE18-A3F5-4BDC-284F-BECA6011FA64}"/>
              </a:ext>
            </a:extLst>
          </p:cNvPr>
          <p:cNvSpPr/>
          <p:nvPr/>
        </p:nvSpPr>
        <p:spPr>
          <a:xfrm>
            <a:off x="0" y="-1204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/>
          </a:p>
        </p:txBody>
      </p:sp>
      <p:sp>
        <p:nvSpPr>
          <p:cNvPr id="14" name="Google Shape;421;p49">
            <a:extLst>
              <a:ext uri="{FF2B5EF4-FFF2-40B4-BE49-F238E27FC236}">
                <a16:creationId xmlns:a16="http://schemas.microsoft.com/office/drawing/2014/main" id="{59F05337-A541-C90A-D215-B0448572A65A}"/>
              </a:ext>
            </a:extLst>
          </p:cNvPr>
          <p:cNvSpPr/>
          <p:nvPr/>
        </p:nvSpPr>
        <p:spPr>
          <a:xfrm rot="-5400000">
            <a:off x="11287310" y="3597725"/>
            <a:ext cx="865313" cy="576950"/>
          </a:xfrm>
          <a:prstGeom prst="flowChartDecision">
            <a:avLst/>
          </a:prstGeom>
          <a:noFill/>
          <a:ln w="19050" cap="flat" cmpd="sng">
            <a:solidFill>
              <a:schemeClr val="bg1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6" name="Google Shape;416;p49">
            <a:extLst>
              <a:ext uri="{FF2B5EF4-FFF2-40B4-BE49-F238E27FC236}">
                <a16:creationId xmlns:a16="http://schemas.microsoft.com/office/drawing/2014/main" id="{52BB3BAA-04CB-0170-C934-43EE153138BB}"/>
              </a:ext>
            </a:extLst>
          </p:cNvPr>
          <p:cNvSpPr/>
          <p:nvPr/>
        </p:nvSpPr>
        <p:spPr>
          <a:xfrm rot="-5400000">
            <a:off x="1890879" y="375338"/>
            <a:ext cx="429167" cy="286133"/>
          </a:xfrm>
          <a:prstGeom prst="flowChartDecision">
            <a:avLst/>
          </a:prstGeom>
          <a:noFill/>
          <a:ln w="19050" cap="flat" cmpd="sng">
            <a:solidFill>
              <a:schemeClr val="bg1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7" name="Google Shape;417;p49">
            <a:extLst>
              <a:ext uri="{FF2B5EF4-FFF2-40B4-BE49-F238E27FC236}">
                <a16:creationId xmlns:a16="http://schemas.microsoft.com/office/drawing/2014/main" id="{BEC52DB2-07C4-F2DB-F2E8-0ADC531A9DAE}"/>
              </a:ext>
            </a:extLst>
          </p:cNvPr>
          <p:cNvSpPr/>
          <p:nvPr/>
        </p:nvSpPr>
        <p:spPr>
          <a:xfrm rot="-5400000">
            <a:off x="8448584" y="544862"/>
            <a:ext cx="257567" cy="171733"/>
          </a:xfrm>
          <a:prstGeom prst="flowChartDecision">
            <a:avLst/>
          </a:prstGeom>
          <a:noFill/>
          <a:ln w="19050" cap="flat" cmpd="sng">
            <a:solidFill>
              <a:schemeClr val="bg1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8" name="Google Shape;420;p49">
            <a:extLst>
              <a:ext uri="{FF2B5EF4-FFF2-40B4-BE49-F238E27FC236}">
                <a16:creationId xmlns:a16="http://schemas.microsoft.com/office/drawing/2014/main" id="{DA3082C5-E70B-863F-4008-9D06BC7EDB4A}"/>
              </a:ext>
            </a:extLst>
          </p:cNvPr>
          <p:cNvSpPr/>
          <p:nvPr/>
        </p:nvSpPr>
        <p:spPr>
          <a:xfrm rot="-5400000">
            <a:off x="2539601" y="-929664"/>
            <a:ext cx="2051175" cy="1367575"/>
          </a:xfrm>
          <a:prstGeom prst="flowChartDecision">
            <a:avLst/>
          </a:prstGeom>
          <a:solidFill>
            <a:srgbClr val="2E319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9" name="Google Shape;421;p49">
            <a:extLst>
              <a:ext uri="{FF2B5EF4-FFF2-40B4-BE49-F238E27FC236}">
                <a16:creationId xmlns:a16="http://schemas.microsoft.com/office/drawing/2014/main" id="{500D5A4C-0060-7C70-9B92-A658E08A6F00}"/>
              </a:ext>
            </a:extLst>
          </p:cNvPr>
          <p:cNvSpPr/>
          <p:nvPr/>
        </p:nvSpPr>
        <p:spPr>
          <a:xfrm rot="-5400000">
            <a:off x="6733769" y="-174292"/>
            <a:ext cx="865313" cy="576950"/>
          </a:xfrm>
          <a:prstGeom prst="flowChartDecision">
            <a:avLst/>
          </a:prstGeom>
          <a:noFill/>
          <a:ln w="19050" cap="flat" cmpd="sng">
            <a:solidFill>
              <a:schemeClr val="bg1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7F6BC46-4395-5918-470D-DC933008B3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061" y="2241070"/>
            <a:ext cx="1690894" cy="44832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0E1F24AF-EB52-05C9-6CC9-74D85D72564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4" t="16327" r="6919" b="14804"/>
          <a:stretch/>
        </p:blipFill>
        <p:spPr>
          <a:xfrm>
            <a:off x="7166425" y="2072666"/>
            <a:ext cx="1781386" cy="714375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9D4E2F6-800E-0CA1-3FCE-23E7C04775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410" y="1816702"/>
            <a:ext cx="1930560" cy="1364846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746C06FF-F17B-3684-B018-145B2605475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84"/>
          <a:stretch/>
        </p:blipFill>
        <p:spPr>
          <a:xfrm>
            <a:off x="2869642" y="2779316"/>
            <a:ext cx="860087" cy="470692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7F97B71E-5D26-939B-61C0-8CE146691926}"/>
              </a:ext>
            </a:extLst>
          </p:cNvPr>
          <p:cNvSpPr txBox="1"/>
          <p:nvPr/>
        </p:nvSpPr>
        <p:spPr>
          <a:xfrm>
            <a:off x="2654056" y="1121379"/>
            <a:ext cx="6100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i="0" u="none" strike="noStrike" baseline="0" dirty="0">
                <a:solidFill>
                  <a:srgbClr val="2E3192"/>
                </a:solidFill>
                <a:latin typeface="Montserrat ExtraBold" panose="00000900000000000000" pitchFamily="2" charset="0"/>
              </a:rPr>
              <a:t>PINTEC Semestral</a:t>
            </a:r>
            <a:endParaRPr lang="pt-BR" sz="4400" dirty="0">
              <a:solidFill>
                <a:srgbClr val="2E3192"/>
              </a:solidFill>
              <a:latin typeface="Montserrat ExtraBold" panose="00000900000000000000" pitchFamily="2" charset="0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8D54F1A-1F98-ED98-CCBC-B0398A551AB2}"/>
              </a:ext>
            </a:extLst>
          </p:cNvPr>
          <p:cNvSpPr txBox="1"/>
          <p:nvPr/>
        </p:nvSpPr>
        <p:spPr>
          <a:xfrm>
            <a:off x="594360" y="4070959"/>
            <a:ext cx="1141408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600" dirty="0">
                <a:solidFill>
                  <a:srgbClr val="002060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https://pintec.ibge.gov.br/PintecSemestral/DadosResultadosPintecSemestral</a:t>
            </a:r>
            <a:endParaRPr lang="en-GB" sz="2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28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>
          <a:extLst>
            <a:ext uri="{FF2B5EF4-FFF2-40B4-BE49-F238E27FC236}">
              <a16:creationId xmlns:a16="http://schemas.microsoft.com/office/drawing/2014/main" id="{90AC8FAE-2B09-8AD1-F028-4BDC2C3BF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id="{14E53737-7B8C-24B0-9194-C1685982D606}"/>
              </a:ext>
            </a:extLst>
          </p:cNvPr>
          <p:cNvSpPr/>
          <p:nvPr/>
        </p:nvSpPr>
        <p:spPr>
          <a:xfrm>
            <a:off x="-107620" y="0"/>
            <a:ext cx="122996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/>
          </a:p>
        </p:txBody>
      </p:sp>
      <p:sp>
        <p:nvSpPr>
          <p:cNvPr id="416" name="Google Shape;416;p49">
            <a:extLst>
              <a:ext uri="{FF2B5EF4-FFF2-40B4-BE49-F238E27FC236}">
                <a16:creationId xmlns:a16="http://schemas.microsoft.com/office/drawing/2014/main" id="{177017D3-B393-821B-202D-64A08C9DAA37}"/>
              </a:ext>
            </a:extLst>
          </p:cNvPr>
          <p:cNvSpPr/>
          <p:nvPr/>
        </p:nvSpPr>
        <p:spPr>
          <a:xfrm rot="-5400000">
            <a:off x="559195" y="418350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92BD452D-0410-74A6-F11C-153E5D18284A}"/>
              </a:ext>
            </a:extLst>
          </p:cNvPr>
          <p:cNvSpPr txBox="1"/>
          <p:nvPr/>
        </p:nvSpPr>
        <p:spPr>
          <a:xfrm>
            <a:off x="440017" y="340260"/>
            <a:ext cx="109975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Montserrat ExtraBold" panose="00000900000000000000" pitchFamily="2" charset="0"/>
              </a:rPr>
              <a:t>Guia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Montserrat ExtraBold" panose="00000900000000000000" pitchFamily="2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D7BD779-2EC6-4A07-AC33-CC6B1AE18542}"/>
              </a:ext>
            </a:extLst>
          </p:cNvPr>
          <p:cNvSpPr txBox="1"/>
          <p:nvPr/>
        </p:nvSpPr>
        <p:spPr>
          <a:xfrm>
            <a:off x="10204588" y="6426636"/>
            <a:ext cx="18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4BAC636-B274-02C6-F50E-72E5301A198E}"/>
              </a:ext>
            </a:extLst>
          </p:cNvPr>
          <p:cNvSpPr txBox="1"/>
          <p:nvPr/>
        </p:nvSpPr>
        <p:spPr>
          <a:xfrm>
            <a:off x="279563" y="1843950"/>
            <a:ext cx="11912436" cy="27392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8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Desafios</a:t>
            </a:r>
            <a:r>
              <a:rPr lang="pt-BR" sz="2800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contemporâneos, capacidades empresariais e a </a:t>
            </a:r>
            <a:r>
              <a:rPr lang="pt-BR" sz="28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PINTEC Semestral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8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Capacidades</a:t>
            </a:r>
            <a:r>
              <a:rPr lang="pt-BR" sz="2800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Inovação, Tecnologias Digitais Avançadas, Práticas Ambientais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800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Amplitude das </a:t>
            </a:r>
            <a:r>
              <a:rPr lang="pt-BR" sz="28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ações públicas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8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Reflexões</a:t>
            </a:r>
          </a:p>
        </p:txBody>
      </p:sp>
    </p:spTree>
    <p:extLst>
      <p:ext uri="{BB962C8B-B14F-4D97-AF65-F5344CB8AC3E}">
        <p14:creationId xmlns:p14="http://schemas.microsoft.com/office/powerpoint/2010/main" val="39314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>
          <a:extLst>
            <a:ext uri="{FF2B5EF4-FFF2-40B4-BE49-F238E27FC236}">
              <a16:creationId xmlns:a16="http://schemas.microsoft.com/office/drawing/2014/main" id="{B846F886-BC12-46C1-C928-F8954AAF6C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id="{7B0B6224-C236-2619-9311-F1232D0D42C3}"/>
              </a:ext>
            </a:extLst>
          </p:cNvPr>
          <p:cNvSpPr/>
          <p:nvPr/>
        </p:nvSpPr>
        <p:spPr>
          <a:xfrm>
            <a:off x="-107619" y="-4882"/>
            <a:ext cx="122996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/>
          </a:p>
        </p:txBody>
      </p:sp>
      <p:sp>
        <p:nvSpPr>
          <p:cNvPr id="416" name="Google Shape;416;p49">
            <a:extLst>
              <a:ext uri="{FF2B5EF4-FFF2-40B4-BE49-F238E27FC236}">
                <a16:creationId xmlns:a16="http://schemas.microsoft.com/office/drawing/2014/main" id="{2CEE41FE-7A06-9FBB-FED1-C4F3AF19F8CB}"/>
              </a:ext>
            </a:extLst>
          </p:cNvPr>
          <p:cNvSpPr/>
          <p:nvPr/>
        </p:nvSpPr>
        <p:spPr>
          <a:xfrm rot="-5400000">
            <a:off x="559195" y="418350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537A20E3-5D27-F534-B334-E5B42246AAD4}"/>
              </a:ext>
            </a:extLst>
          </p:cNvPr>
          <p:cNvSpPr txBox="1"/>
          <p:nvPr/>
        </p:nvSpPr>
        <p:spPr>
          <a:xfrm>
            <a:off x="440017" y="340260"/>
            <a:ext cx="109975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Montserrat ExtraBold" panose="00000900000000000000" pitchFamily="2" charset="0"/>
              </a:rPr>
              <a:t>Desafios contemporâneos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Montserrat ExtraBold" panose="00000900000000000000" pitchFamily="2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E768D29-B59E-00D4-7164-433C9FF2E9E5}"/>
              </a:ext>
            </a:extLst>
          </p:cNvPr>
          <p:cNvSpPr txBox="1"/>
          <p:nvPr/>
        </p:nvSpPr>
        <p:spPr>
          <a:xfrm>
            <a:off x="113808" y="1627825"/>
            <a:ext cx="11856764" cy="30623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2800" dirty="0">
                <a:solidFill>
                  <a:srgbClr val="002060"/>
                </a:solidFill>
                <a:ea typeface="Aptos" panose="020B0004020202020204" pitchFamily="34" charset="0"/>
                <a:cs typeface="Arial" panose="020B0604020202020204" pitchFamily="34" charset="0"/>
              </a:rPr>
              <a:t>Em um mundo de tantas incertezas... </a:t>
            </a:r>
          </a:p>
          <a:p>
            <a:pPr algn="ctr">
              <a:spcAft>
                <a:spcPts val="600"/>
              </a:spcAft>
            </a:pPr>
            <a:r>
              <a:rPr lang="pt-BR" sz="2800" dirty="0">
                <a:solidFill>
                  <a:srgbClr val="002060"/>
                </a:solidFill>
                <a:ea typeface="Aptos" panose="020B0004020202020204" pitchFamily="34" charset="0"/>
                <a:cs typeface="Arial" panose="020B0604020202020204" pitchFamily="34" charset="0"/>
              </a:rPr>
              <a:t>defesa do interesse nacional se impõe ...</a:t>
            </a:r>
          </a:p>
          <a:p>
            <a:pPr algn="ctr">
              <a:spcAft>
                <a:spcPts val="600"/>
              </a:spcAft>
            </a:pPr>
            <a:endParaRPr lang="pt-BR" sz="2800" dirty="0">
              <a:solidFill>
                <a:srgbClr val="002060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pt-BR" sz="2800" b="1" dirty="0">
                <a:solidFill>
                  <a:srgbClr val="002060"/>
                </a:solidFill>
                <a:ea typeface="Aptos" panose="020B0004020202020204" pitchFamily="34" charset="0"/>
                <a:cs typeface="Arial" panose="020B0604020202020204" pitchFamily="34" charset="0"/>
              </a:rPr>
              <a:t>Capacidades empresariais</a:t>
            </a:r>
            <a:r>
              <a:rPr lang="pt-BR" sz="2800" dirty="0">
                <a:solidFill>
                  <a:srgbClr val="002060"/>
                </a:solidFill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</a:p>
          <a:p>
            <a:pPr algn="ctr">
              <a:spcAft>
                <a:spcPts val="600"/>
              </a:spcAft>
            </a:pPr>
            <a:r>
              <a:rPr lang="pt-BR" sz="2800" dirty="0">
                <a:solidFill>
                  <a:srgbClr val="002060"/>
                </a:solidFill>
                <a:ea typeface="Aptos" panose="020B0004020202020204" pitchFamily="34" charset="0"/>
                <a:cs typeface="Arial" panose="020B0604020202020204" pitchFamily="34" charset="0"/>
              </a:rPr>
              <a:t>“</a:t>
            </a:r>
            <a:r>
              <a:rPr lang="pt-BR" sz="2800" b="1" dirty="0">
                <a:solidFill>
                  <a:srgbClr val="002060"/>
                </a:solidFill>
                <a:ea typeface="Aptos" panose="020B0004020202020204" pitchFamily="34" charset="0"/>
                <a:cs typeface="Arial" panose="020B0604020202020204" pitchFamily="34" charset="0"/>
              </a:rPr>
              <a:t>linha de base</a:t>
            </a:r>
            <a:r>
              <a:rPr lang="pt-BR" sz="2800" dirty="0">
                <a:solidFill>
                  <a:srgbClr val="002060"/>
                </a:solidFill>
                <a:ea typeface="Aptos" panose="020B0004020202020204" pitchFamily="34" charset="0"/>
                <a:cs typeface="Arial" panose="020B0604020202020204" pitchFamily="34" charset="0"/>
              </a:rPr>
              <a:t>” para estimar possibilidades, planejar e construir futuros</a:t>
            </a:r>
          </a:p>
          <a:p>
            <a:pPr algn="ctr">
              <a:spcAft>
                <a:spcPts val="600"/>
              </a:spcAft>
            </a:pPr>
            <a:r>
              <a:rPr lang="pt-BR" sz="2800" dirty="0">
                <a:solidFill>
                  <a:srgbClr val="002060"/>
                </a:solidFill>
                <a:ea typeface="Aptos" panose="020B0004020202020204" pitchFamily="34" charset="0"/>
                <a:cs typeface="Arial" panose="020B0604020202020204" pitchFamily="34" charset="0"/>
              </a:rPr>
              <a:t>Que espaços para ação </a:t>
            </a:r>
            <a:r>
              <a:rPr lang="pt-BR" sz="2800">
                <a:solidFill>
                  <a:srgbClr val="002060"/>
                </a:solidFill>
                <a:ea typeface="Aptos" panose="020B0004020202020204" pitchFamily="34" charset="0"/>
                <a:cs typeface="Arial" panose="020B0604020202020204" pitchFamily="34" charset="0"/>
              </a:rPr>
              <a:t>privada e pública? </a:t>
            </a:r>
            <a:endParaRPr lang="pt-BR" sz="2800" dirty="0">
              <a:solidFill>
                <a:srgbClr val="002060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5F666E7-6CEE-4BE5-4FF5-07C1A807BE53}"/>
              </a:ext>
            </a:extLst>
          </p:cNvPr>
          <p:cNvSpPr txBox="1">
            <a:spLocks/>
          </p:cNvSpPr>
          <p:nvPr/>
        </p:nvSpPr>
        <p:spPr>
          <a:xfrm>
            <a:off x="1419445" y="5008270"/>
            <a:ext cx="9038683" cy="105156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>
              <a:buClr>
                <a:srgbClr val="000000"/>
              </a:buClr>
              <a:buSzPts val="1100"/>
              <a:defRPr sz="3000">
                <a:solidFill>
                  <a:srgbClr val="C00000"/>
                </a:solidFill>
                <a:latin typeface="Montserrat ExtraBold"/>
              </a:defRPr>
            </a:lvl1pPr>
          </a:lstStyle>
          <a:p>
            <a:pPr algn="ctr"/>
            <a:r>
              <a:rPr lang="pt-BR" sz="26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PINTEC Semestral</a:t>
            </a: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: </a:t>
            </a:r>
          </a:p>
          <a:p>
            <a:pPr algn="ctr"/>
            <a:r>
              <a:rPr lang="pt-BR" sz="26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evidência</a:t>
            </a: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 atual e de qualidade sobre capacidades na indústria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575E917-FB12-A31A-734F-82B09A792FD1}"/>
              </a:ext>
            </a:extLst>
          </p:cNvPr>
          <p:cNvSpPr txBox="1"/>
          <p:nvPr/>
        </p:nvSpPr>
        <p:spPr>
          <a:xfrm>
            <a:off x="2148429" y="6540144"/>
            <a:ext cx="72051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rgbClr val="002060"/>
                </a:solidFill>
              </a:rPr>
              <a:t>As opiniões expressas nesta apresentação não são necessariamente endossadas pelos parceiros institucionais do projeto PINTEC Semestral</a:t>
            </a:r>
            <a:endParaRPr lang="en-GB" sz="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7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F210F003-C9F5-E396-61F5-92B9EE8E3F11}"/>
              </a:ext>
            </a:extLst>
          </p:cNvPr>
          <p:cNvSpPr/>
          <p:nvPr/>
        </p:nvSpPr>
        <p:spPr>
          <a:xfrm>
            <a:off x="5602" y="1"/>
            <a:ext cx="12258675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 dirty="0"/>
          </a:p>
        </p:txBody>
      </p:sp>
      <p:sp>
        <p:nvSpPr>
          <p:cNvPr id="416" name="Google Shape;416;p49"/>
          <p:cNvSpPr/>
          <p:nvPr/>
        </p:nvSpPr>
        <p:spPr>
          <a:xfrm rot="-5400000">
            <a:off x="512317" y="241359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417" name="Google Shape;417;p49"/>
          <p:cNvSpPr/>
          <p:nvPr/>
        </p:nvSpPr>
        <p:spPr>
          <a:xfrm rot="-5400000">
            <a:off x="7081783" y="640857"/>
            <a:ext cx="257567" cy="1717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9" name="Google Shape;418;p49">
            <a:extLst>
              <a:ext uri="{FF2B5EF4-FFF2-40B4-BE49-F238E27FC236}">
                <a16:creationId xmlns:a16="http://schemas.microsoft.com/office/drawing/2014/main" id="{61B23E6E-1B7C-41BC-A021-FF14AE92BB9C}"/>
              </a:ext>
            </a:extLst>
          </p:cNvPr>
          <p:cNvSpPr/>
          <p:nvPr/>
        </p:nvSpPr>
        <p:spPr>
          <a:xfrm rot="-5400000">
            <a:off x="8716958" y="6577391"/>
            <a:ext cx="1046537" cy="697755"/>
          </a:xfrm>
          <a:prstGeom prst="flowChartDecision">
            <a:avLst/>
          </a:prstGeom>
          <a:solidFill>
            <a:srgbClr val="2E319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2427DEC5-3BE5-460B-AD9A-05F7CA5C0F9B}"/>
              </a:ext>
            </a:extLst>
          </p:cNvPr>
          <p:cNvSpPr txBox="1">
            <a:spLocks/>
          </p:cNvSpPr>
          <p:nvPr/>
        </p:nvSpPr>
        <p:spPr>
          <a:xfrm>
            <a:off x="1225860" y="26321"/>
            <a:ext cx="10682523" cy="692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>
              <a:buClr>
                <a:srgbClr val="000000"/>
              </a:buClr>
              <a:buSzPts val="1100"/>
              <a:defRPr sz="3000">
                <a:solidFill>
                  <a:srgbClr val="C00000"/>
                </a:solidFill>
                <a:latin typeface="Montserrat ExtraBold"/>
              </a:defRPr>
            </a:lvl1pPr>
          </a:lstStyle>
          <a:p>
            <a:pPr algn="ctr"/>
            <a:r>
              <a:rPr lang="pt-BR" sz="2400" dirty="0">
                <a:solidFill>
                  <a:srgbClr val="2E3192"/>
                </a:solidFill>
              </a:rPr>
              <a:t>PINTEC Semestral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AC6023E5-5B0B-104C-319C-EA9EE9E896BE}"/>
              </a:ext>
            </a:extLst>
          </p:cNvPr>
          <p:cNvGrpSpPr/>
          <p:nvPr/>
        </p:nvGrpSpPr>
        <p:grpSpPr>
          <a:xfrm>
            <a:off x="201766" y="2137200"/>
            <a:ext cx="5571483" cy="2601692"/>
            <a:chOff x="485958" y="3779594"/>
            <a:chExt cx="5688248" cy="2958481"/>
          </a:xfrm>
        </p:grpSpPr>
        <p:sp>
          <p:nvSpPr>
            <p:cNvPr id="33" name="Retângulo: Cantos Arredondados 5">
              <a:extLst>
                <a:ext uri="{FF2B5EF4-FFF2-40B4-BE49-F238E27FC236}">
                  <a16:creationId xmlns:a16="http://schemas.microsoft.com/office/drawing/2014/main" id="{C51C8210-ACAF-83CA-E424-DF5C60341EB7}"/>
                </a:ext>
              </a:extLst>
            </p:cNvPr>
            <p:cNvSpPr/>
            <p:nvPr/>
          </p:nvSpPr>
          <p:spPr bwMode="auto">
            <a:xfrm>
              <a:off x="485958" y="3779594"/>
              <a:ext cx="5633215" cy="2903572"/>
            </a:xfrm>
            <a:prstGeom prst="roundRect">
              <a:avLst/>
            </a:prstGeom>
            <a:solidFill>
              <a:schemeClr val="bg1"/>
            </a:solidFill>
            <a:ln>
              <a:noFill/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Âmbito</a:t>
              </a: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F8583F3B-6DD0-E5B8-5135-E964CDCF8F5F}"/>
                </a:ext>
              </a:extLst>
            </p:cNvPr>
            <p:cNvSpPr txBox="1"/>
            <p:nvPr/>
          </p:nvSpPr>
          <p:spPr>
            <a:xfrm>
              <a:off x="720491" y="4181440"/>
              <a:ext cx="5453715" cy="2556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7800" indent="-177800">
                <a:lnSpc>
                  <a:spcPct val="118000"/>
                </a:lnSpc>
                <a:buFontTx/>
                <a:buChar char="-"/>
              </a:pPr>
              <a:r>
                <a:rPr lang="pt-BR" sz="2000" b="1" dirty="0">
                  <a:solidFill>
                    <a:schemeClr val="accent5">
                      <a:lumMod val="50000"/>
                    </a:schemeClr>
                  </a:solidFill>
                </a:rPr>
                <a:t>Indústria </a:t>
              </a:r>
              <a:r>
                <a:rPr lang="pt-BR" sz="2000" dirty="0">
                  <a:solidFill>
                    <a:schemeClr val="accent5">
                      <a:lumMod val="50000"/>
                    </a:schemeClr>
                  </a:solidFill>
                </a:rPr>
                <a:t>(extrativa e transformação)</a:t>
              </a:r>
            </a:p>
            <a:p>
              <a:pPr marL="177800" indent="-177800">
                <a:lnSpc>
                  <a:spcPct val="118000"/>
                </a:lnSpc>
                <a:buFontTx/>
                <a:buChar char="-"/>
              </a:pPr>
              <a:r>
                <a:rPr lang="pt-BR" sz="2000" b="1" dirty="0">
                  <a:solidFill>
                    <a:schemeClr val="accent5">
                      <a:lumMod val="50000"/>
                    </a:schemeClr>
                  </a:solidFill>
                </a:rPr>
                <a:t>Empresas com 100 ou mais colaboradores</a:t>
              </a:r>
            </a:p>
            <a:p>
              <a:pPr marL="177800" indent="-177800">
                <a:lnSpc>
                  <a:spcPct val="118000"/>
                </a:lnSpc>
                <a:buFontTx/>
                <a:buChar char="-"/>
              </a:pPr>
              <a:r>
                <a:rPr lang="pt-BR" sz="2000" b="1" dirty="0">
                  <a:solidFill>
                    <a:schemeClr val="accent5">
                      <a:lumMod val="50000"/>
                    </a:schemeClr>
                  </a:solidFill>
                </a:rPr>
                <a:t>População</a:t>
              </a:r>
              <a:r>
                <a:rPr lang="pt-BR" sz="2000" dirty="0">
                  <a:solidFill>
                    <a:schemeClr val="accent5">
                      <a:lumMod val="50000"/>
                    </a:schemeClr>
                  </a:solidFill>
                </a:rPr>
                <a:t>: em torno de 9.600 empresas</a:t>
              </a:r>
            </a:p>
            <a:p>
              <a:pPr marL="177800" indent="-177800">
                <a:lnSpc>
                  <a:spcPct val="118000"/>
                </a:lnSpc>
                <a:buFontTx/>
                <a:buChar char="-"/>
              </a:pPr>
              <a:r>
                <a:rPr lang="pt-BR" sz="2000" b="1" dirty="0">
                  <a:solidFill>
                    <a:schemeClr val="accent5">
                      <a:lumMod val="50000"/>
                    </a:schemeClr>
                  </a:solidFill>
                </a:rPr>
                <a:t>Amostra</a:t>
              </a:r>
              <a:r>
                <a:rPr lang="pt-BR" sz="2000" dirty="0">
                  <a:solidFill>
                    <a:schemeClr val="accent5">
                      <a:lumMod val="50000"/>
                    </a:schemeClr>
                  </a:solidFill>
                </a:rPr>
                <a:t>: entre 1.500 e 1.600 empresas</a:t>
              </a:r>
            </a:p>
            <a:p>
              <a:pPr marL="177800" indent="-177800">
                <a:lnSpc>
                  <a:spcPct val="118000"/>
                </a:lnSpc>
                <a:buFontTx/>
                <a:buChar char="-"/>
              </a:pPr>
              <a:r>
                <a:rPr lang="pt-BR" sz="2000" b="1" dirty="0">
                  <a:solidFill>
                    <a:schemeClr val="accent5">
                      <a:lumMod val="50000"/>
                    </a:schemeClr>
                  </a:solidFill>
                </a:rPr>
                <a:t>Taxa de retorno</a:t>
              </a:r>
              <a:r>
                <a:rPr lang="pt-BR" sz="2000" dirty="0">
                  <a:solidFill>
                    <a:schemeClr val="accent5">
                      <a:lumMod val="50000"/>
                    </a:schemeClr>
                  </a:solidFill>
                </a:rPr>
                <a:t>: acima de 90%</a:t>
              </a:r>
            </a:p>
            <a:p>
              <a:pPr marL="177800" indent="-177800">
                <a:lnSpc>
                  <a:spcPct val="118000"/>
                </a:lnSpc>
                <a:buFontTx/>
                <a:buChar char="-"/>
              </a:pPr>
              <a:r>
                <a:rPr lang="pt-BR" sz="2000" b="1" dirty="0">
                  <a:solidFill>
                    <a:schemeClr val="accent5">
                      <a:lumMod val="50000"/>
                    </a:schemeClr>
                  </a:solidFill>
                </a:rPr>
                <a:t>Empresas MEI </a:t>
              </a:r>
              <a:r>
                <a:rPr lang="pt-BR" sz="2000" dirty="0">
                  <a:solidFill>
                    <a:schemeClr val="accent5">
                      <a:lumMod val="50000"/>
                    </a:schemeClr>
                  </a:solidFill>
                </a:rPr>
                <a:t>na amostra: 190</a:t>
              </a:r>
            </a:p>
          </p:txBody>
        </p:sp>
      </p:grp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0CC17721-7799-1FB4-91FE-F499E128DCEE}"/>
              </a:ext>
            </a:extLst>
          </p:cNvPr>
          <p:cNvSpPr/>
          <p:nvPr/>
        </p:nvSpPr>
        <p:spPr bwMode="auto">
          <a:xfrm>
            <a:off x="1831701" y="5168331"/>
            <a:ext cx="7374518" cy="1341626"/>
          </a:xfrm>
          <a:prstGeom prst="round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 + 100 na indústria brasileira </a:t>
            </a:r>
            <a:r>
              <a:rPr kumimoji="0" lang="pt-BR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(PIA 2022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;</a:t>
            </a:r>
            <a:r>
              <a:rPr kumimoji="0" lang="pt-BR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PD, PINTEC 2017)</a:t>
            </a: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2DFE8A7-7071-5655-E7AC-6D59A100AEE1}"/>
              </a:ext>
            </a:extLst>
          </p:cNvPr>
          <p:cNvSpPr txBox="1"/>
          <p:nvPr/>
        </p:nvSpPr>
        <p:spPr>
          <a:xfrm>
            <a:off x="2595059" y="5650998"/>
            <a:ext cx="9965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5">
                    <a:lumMod val="50000"/>
                  </a:schemeClr>
                </a:solidFill>
              </a:rPr>
              <a:t>N</a:t>
            </a:r>
          </a:p>
          <a:p>
            <a:pPr algn="ctr"/>
            <a:r>
              <a:rPr lang="pt-BR" sz="2400" b="1" dirty="0">
                <a:solidFill>
                  <a:schemeClr val="accent5">
                    <a:lumMod val="50000"/>
                  </a:schemeClr>
                </a:solidFill>
              </a:rPr>
              <a:t>2,7%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6BF2F27-15C0-B967-9ADA-E8FE35B369F9}"/>
              </a:ext>
            </a:extLst>
          </p:cNvPr>
          <p:cNvSpPr txBox="1"/>
          <p:nvPr/>
        </p:nvSpPr>
        <p:spPr>
          <a:xfrm>
            <a:off x="4076287" y="5650998"/>
            <a:ext cx="996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5">
                    <a:lumMod val="50000"/>
                  </a:schemeClr>
                </a:solidFill>
              </a:rPr>
              <a:t>PO</a:t>
            </a:r>
          </a:p>
          <a:p>
            <a:pPr algn="ctr"/>
            <a:r>
              <a:rPr lang="pt-BR" sz="2400" b="1" dirty="0">
                <a:solidFill>
                  <a:schemeClr val="accent5">
                    <a:lumMod val="50000"/>
                  </a:schemeClr>
                </a:solidFill>
              </a:rPr>
              <a:t>62,9%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4C721EC-22BB-DE5A-1D7E-9A48990E2AAF}"/>
              </a:ext>
            </a:extLst>
          </p:cNvPr>
          <p:cNvSpPr txBox="1"/>
          <p:nvPr/>
        </p:nvSpPr>
        <p:spPr>
          <a:xfrm>
            <a:off x="6957024" y="5665557"/>
            <a:ext cx="1083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5">
                    <a:lumMod val="50000"/>
                  </a:schemeClr>
                </a:solidFill>
              </a:rPr>
              <a:t>P&amp;D</a:t>
            </a:r>
          </a:p>
          <a:p>
            <a:pPr algn="ctr"/>
            <a:r>
              <a:rPr lang="pt-BR" sz="2400" b="1" dirty="0">
                <a:solidFill>
                  <a:schemeClr val="accent5">
                    <a:lumMod val="50000"/>
                  </a:schemeClr>
                </a:solidFill>
              </a:rPr>
              <a:t>95,1%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E2FBD494-54EB-0041-CF4D-9C9F05F0EDDF}"/>
              </a:ext>
            </a:extLst>
          </p:cNvPr>
          <p:cNvSpPr txBox="1"/>
          <p:nvPr/>
        </p:nvSpPr>
        <p:spPr>
          <a:xfrm>
            <a:off x="5449078" y="5678959"/>
            <a:ext cx="996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5">
                    <a:lumMod val="50000"/>
                  </a:schemeClr>
                </a:solidFill>
              </a:rPr>
              <a:t>RLV</a:t>
            </a:r>
          </a:p>
          <a:p>
            <a:pPr algn="ctr"/>
            <a:r>
              <a:rPr lang="pt-BR" sz="2400" b="1" dirty="0">
                <a:solidFill>
                  <a:schemeClr val="accent5">
                    <a:lumMod val="50000"/>
                  </a:schemeClr>
                </a:solidFill>
              </a:rPr>
              <a:t>86.1%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050543CA-8D84-D86C-8493-F3CA7B30A172}"/>
              </a:ext>
            </a:extLst>
          </p:cNvPr>
          <p:cNvSpPr txBox="1"/>
          <p:nvPr/>
        </p:nvSpPr>
        <p:spPr>
          <a:xfrm>
            <a:off x="10204588" y="6426636"/>
            <a:ext cx="18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7BF661C6-D1D8-3508-7DEB-EC12FE993562}"/>
              </a:ext>
            </a:extLst>
          </p:cNvPr>
          <p:cNvSpPr/>
          <p:nvPr/>
        </p:nvSpPr>
        <p:spPr bwMode="auto">
          <a:xfrm>
            <a:off x="6199132" y="2110784"/>
            <a:ext cx="5905415" cy="2553405"/>
          </a:xfrm>
          <a:prstGeom prst="round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</a:t>
            </a:r>
            <a:r>
              <a:rPr lang="pt-BR" sz="2400" b="1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projeto</a:t>
            </a: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Char char="-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Temas</a:t>
            </a:r>
            <a:r>
              <a:rPr kumimoji="0" lang="pt-BR" sz="200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inovação, digitalização, práticas ambientais</a:t>
            </a: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Char char="-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Período: </a:t>
            </a:r>
            <a:r>
              <a:rPr kumimoji="0" lang="pt-BR" sz="200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2022-2025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, </a:t>
            </a:r>
            <a:r>
              <a:rPr kumimoji="0" lang="pt-BR" sz="200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 consultas, 5 j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á realizadas</a:t>
            </a:r>
            <a:endParaRPr lang="pt-BR" sz="2000" b="1" dirty="0">
              <a:solidFill>
                <a:schemeClr val="accent5">
                  <a:lumMod val="50000"/>
                </a:schemeClr>
              </a:solidFill>
              <a:latin typeface="Calibri"/>
            </a:endParaRP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Char char="-"/>
              <a:tabLst/>
              <a:defRPr/>
            </a:pPr>
            <a:r>
              <a:rPr lang="pt-BR" sz="2000" b="1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Tempestividade: 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coleta e divulgação em 8 meses</a:t>
            </a: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Char char="-"/>
              <a:tabLst/>
              <a:defRPr/>
            </a:pPr>
            <a:r>
              <a:rPr lang="pt-BR" sz="2000" b="1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Questões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latin typeface="Calibri"/>
              </a:rPr>
              <a:t>: capacidades, parcerias, benefícios, desafios, ações públicas </a:t>
            </a:r>
          </a:p>
        </p:txBody>
      </p:sp>
      <p:sp>
        <p:nvSpPr>
          <p:cNvPr id="10" name="Retângulo: Cantos Arredondados 5">
            <a:extLst>
              <a:ext uri="{FF2B5EF4-FFF2-40B4-BE49-F238E27FC236}">
                <a16:creationId xmlns:a16="http://schemas.microsoft.com/office/drawing/2014/main" id="{E29E65C6-AA85-9323-AFD4-1A9F22DA32A7}"/>
              </a:ext>
            </a:extLst>
          </p:cNvPr>
          <p:cNvSpPr/>
          <p:nvPr/>
        </p:nvSpPr>
        <p:spPr bwMode="auto">
          <a:xfrm>
            <a:off x="3199965" y="847795"/>
            <a:ext cx="4473658" cy="936375"/>
          </a:xfrm>
          <a:prstGeom prst="round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Realização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8CADCA06-5E2A-34BF-384E-EDDDD2122F4D}"/>
              </a:ext>
            </a:extLst>
          </p:cNvPr>
          <p:cNvGrpSpPr/>
          <p:nvPr/>
        </p:nvGrpSpPr>
        <p:grpSpPr>
          <a:xfrm>
            <a:off x="4040789" y="1103966"/>
            <a:ext cx="3404031" cy="887074"/>
            <a:chOff x="7717205" y="-218575"/>
            <a:chExt cx="4428301" cy="1323486"/>
          </a:xfrm>
        </p:grpSpPr>
        <p:pic>
          <p:nvPicPr>
            <p:cNvPr id="13" name="Imagem 12">
              <a:extLst>
                <a:ext uri="{FF2B5EF4-FFF2-40B4-BE49-F238E27FC236}">
                  <a16:creationId xmlns:a16="http://schemas.microsoft.com/office/drawing/2014/main" id="{DFAB3668-8F17-6BAF-5C51-84155AFD5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7205" y="205668"/>
              <a:ext cx="1402532" cy="422115"/>
            </a:xfrm>
            <a:prstGeom prst="rect">
              <a:avLst/>
            </a:prstGeom>
          </p:spPr>
        </p:pic>
        <p:pic>
          <p:nvPicPr>
            <p:cNvPr id="15" name="Imagem 14">
              <a:extLst>
                <a:ext uri="{FF2B5EF4-FFF2-40B4-BE49-F238E27FC236}">
                  <a16:creationId xmlns:a16="http://schemas.microsoft.com/office/drawing/2014/main" id="{10C5C6AD-7210-7DC2-B9EB-08FB82F936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94" t="16327" r="6919" b="14804"/>
            <a:stretch/>
          </p:blipFill>
          <p:spPr>
            <a:xfrm>
              <a:off x="10494754" y="68182"/>
              <a:ext cx="1650752" cy="661988"/>
            </a:xfrm>
            <a:prstGeom prst="rect">
              <a:avLst/>
            </a:prstGeom>
          </p:spPr>
        </p:pic>
        <p:pic>
          <p:nvPicPr>
            <p:cNvPr id="16" name="Imagem 15">
              <a:extLst>
                <a:ext uri="{FF2B5EF4-FFF2-40B4-BE49-F238E27FC236}">
                  <a16:creationId xmlns:a16="http://schemas.microsoft.com/office/drawing/2014/main" id="{5ED92910-8170-22C9-C187-229A24CEC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4465" y="-218575"/>
              <a:ext cx="1872057" cy="1323486"/>
            </a:xfrm>
            <a:prstGeom prst="rect">
              <a:avLst/>
            </a:prstGeom>
          </p:spPr>
        </p:pic>
      </p:grpSp>
      <p:sp>
        <p:nvSpPr>
          <p:cNvPr id="12" name="Retângulo: Cantos Arredondados 5">
            <a:extLst>
              <a:ext uri="{FF2B5EF4-FFF2-40B4-BE49-F238E27FC236}">
                <a16:creationId xmlns:a16="http://schemas.microsoft.com/office/drawing/2014/main" id="{030A0F93-DD8C-41EE-0C2E-99E9336C50EC}"/>
              </a:ext>
            </a:extLst>
          </p:cNvPr>
          <p:cNvSpPr/>
          <p:nvPr/>
        </p:nvSpPr>
        <p:spPr bwMode="auto">
          <a:xfrm>
            <a:off x="8702916" y="803493"/>
            <a:ext cx="2031262" cy="936375"/>
          </a:xfrm>
          <a:prstGeom prst="round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Parceria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026" name="Picture 2" descr="Mobilização Empresarial pela Inovação é fundamental para ...">
            <a:extLst>
              <a:ext uri="{FF2B5EF4-FFF2-40B4-BE49-F238E27FC236}">
                <a16:creationId xmlns:a16="http://schemas.microsoft.com/office/drawing/2014/main" id="{889DE275-D8E2-6737-C9D7-6057B0C24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306" y="1281092"/>
            <a:ext cx="576754" cy="36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89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>
          <a:extLst>
            <a:ext uri="{FF2B5EF4-FFF2-40B4-BE49-F238E27FC236}">
              <a16:creationId xmlns:a16="http://schemas.microsoft.com/office/drawing/2014/main" id="{8BDA81BA-5EB8-6AA6-C95F-3986D5EBD1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448C40AA-30E1-88B0-0259-99B0C360D1E0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/>
          </a:p>
        </p:txBody>
      </p:sp>
      <p:sp>
        <p:nvSpPr>
          <p:cNvPr id="416" name="Google Shape;416;p49">
            <a:extLst>
              <a:ext uri="{FF2B5EF4-FFF2-40B4-BE49-F238E27FC236}">
                <a16:creationId xmlns:a16="http://schemas.microsoft.com/office/drawing/2014/main" id="{F2BCEF46-67BB-973A-86CA-25BE18A90F28}"/>
              </a:ext>
            </a:extLst>
          </p:cNvPr>
          <p:cNvSpPr/>
          <p:nvPr/>
        </p:nvSpPr>
        <p:spPr>
          <a:xfrm rot="-5400000">
            <a:off x="512317" y="626130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417" name="Google Shape;417;p49">
            <a:extLst>
              <a:ext uri="{FF2B5EF4-FFF2-40B4-BE49-F238E27FC236}">
                <a16:creationId xmlns:a16="http://schemas.microsoft.com/office/drawing/2014/main" id="{97CA82E1-919B-1041-6856-14E1BD28A112}"/>
              </a:ext>
            </a:extLst>
          </p:cNvPr>
          <p:cNvSpPr/>
          <p:nvPr/>
        </p:nvSpPr>
        <p:spPr>
          <a:xfrm rot="-5400000">
            <a:off x="7081783" y="640857"/>
            <a:ext cx="257567" cy="1717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9" name="Google Shape;418;p49">
            <a:extLst>
              <a:ext uri="{FF2B5EF4-FFF2-40B4-BE49-F238E27FC236}">
                <a16:creationId xmlns:a16="http://schemas.microsoft.com/office/drawing/2014/main" id="{54AB3FD6-772F-AFF8-27D4-63BD7D585C60}"/>
              </a:ext>
            </a:extLst>
          </p:cNvPr>
          <p:cNvSpPr/>
          <p:nvPr/>
        </p:nvSpPr>
        <p:spPr>
          <a:xfrm rot="-5400000">
            <a:off x="8716958" y="6577391"/>
            <a:ext cx="1046537" cy="697755"/>
          </a:xfrm>
          <a:prstGeom prst="flowChartDecision">
            <a:avLst/>
          </a:prstGeom>
          <a:solidFill>
            <a:srgbClr val="2E319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82CB03FF-166E-DEBF-F82B-36C063B7E164}"/>
              </a:ext>
            </a:extLst>
          </p:cNvPr>
          <p:cNvSpPr txBox="1">
            <a:spLocks/>
          </p:cNvSpPr>
          <p:nvPr/>
        </p:nvSpPr>
        <p:spPr>
          <a:xfrm>
            <a:off x="1010717" y="389848"/>
            <a:ext cx="8816754" cy="707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>
              <a:buClr>
                <a:srgbClr val="000000"/>
              </a:buClr>
              <a:buSzPts val="1100"/>
              <a:defRPr sz="3000">
                <a:solidFill>
                  <a:srgbClr val="C00000"/>
                </a:solidFill>
                <a:latin typeface="Montserrat ExtraBold"/>
              </a:defRPr>
            </a:lvl1pPr>
          </a:lstStyle>
          <a:p>
            <a:r>
              <a:rPr lang="pt-BR" sz="2400" dirty="0">
                <a:solidFill>
                  <a:srgbClr val="2E3192"/>
                </a:solidFill>
              </a:rPr>
              <a:t>Projeto PINTEC Semestral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5003E596-6C5D-B883-AC0F-C0CEA3349E59}"/>
              </a:ext>
            </a:extLst>
          </p:cNvPr>
          <p:cNvSpPr txBox="1"/>
          <p:nvPr/>
        </p:nvSpPr>
        <p:spPr>
          <a:xfrm>
            <a:off x="1261383" y="2872472"/>
            <a:ext cx="87597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b="1" dirty="0">
                <a:solidFill>
                  <a:srgbClr val="2E3192"/>
                </a:solidFill>
                <a:latin typeface="Montserrat SemiBold" panose="00000700000000000000" pitchFamily="2" charset="0"/>
              </a:rPr>
              <a:t>Capacidades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4467B0A-CACF-B05D-54CE-A674212B1A3A}"/>
              </a:ext>
            </a:extLst>
          </p:cNvPr>
          <p:cNvSpPr txBox="1"/>
          <p:nvPr/>
        </p:nvSpPr>
        <p:spPr>
          <a:xfrm>
            <a:off x="10204588" y="6426636"/>
            <a:ext cx="18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</p:spTree>
    <p:extLst>
      <p:ext uri="{BB962C8B-B14F-4D97-AF65-F5344CB8AC3E}">
        <p14:creationId xmlns:p14="http://schemas.microsoft.com/office/powerpoint/2010/main" val="13639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>
            <a:extLst>
              <a:ext uri="{FF2B5EF4-FFF2-40B4-BE49-F238E27FC236}">
                <a16:creationId xmlns:a16="http://schemas.microsoft.com/office/drawing/2014/main" id="{EF9BC98F-F253-3C9B-ACC6-47BB2C9742F0}"/>
              </a:ext>
            </a:extLst>
          </p:cNvPr>
          <p:cNvSpPr/>
          <p:nvPr/>
        </p:nvSpPr>
        <p:spPr>
          <a:xfrm>
            <a:off x="-161993" y="-16042"/>
            <a:ext cx="12367491" cy="70196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Google Shape;416;p49">
            <a:extLst>
              <a:ext uri="{FF2B5EF4-FFF2-40B4-BE49-F238E27FC236}">
                <a16:creationId xmlns:a16="http://schemas.microsoft.com/office/drawing/2014/main" id="{E265E4AF-2090-12E4-6F33-E35FD8D231DD}"/>
              </a:ext>
            </a:extLst>
          </p:cNvPr>
          <p:cNvSpPr/>
          <p:nvPr/>
        </p:nvSpPr>
        <p:spPr>
          <a:xfrm rot="16200000">
            <a:off x="506732" y="350252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00"/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id="{7237BF80-97D8-7EDE-2261-619EACE82544}"/>
              </a:ext>
            </a:extLst>
          </p:cNvPr>
          <p:cNvSpPr txBox="1">
            <a:spLocks/>
          </p:cNvSpPr>
          <p:nvPr/>
        </p:nvSpPr>
        <p:spPr>
          <a:xfrm>
            <a:off x="960703" y="357550"/>
            <a:ext cx="9217767" cy="605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>
                <a:solidFill>
                  <a:srgbClr val="2E3192"/>
                </a:solidFill>
                <a:latin typeface="Montserrat ExtraBold" panose="00000900000000000000" pitchFamily="2" charset="0"/>
              </a:rPr>
              <a:t>Utilização de tecnologias digitais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5865683-AC4F-CE02-B6AB-A73A5798E1EF}"/>
              </a:ext>
            </a:extLst>
          </p:cNvPr>
          <p:cNvSpPr txBox="1"/>
          <p:nvPr/>
        </p:nvSpPr>
        <p:spPr>
          <a:xfrm>
            <a:off x="732341" y="1002678"/>
            <a:ext cx="6074596" cy="547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5000"/>
              </a:lnSpc>
              <a:spcAft>
                <a:spcPts val="600"/>
              </a:spcAft>
            </a:pPr>
            <a:r>
              <a:rPr lang="pt-BR" sz="2400" b="1" dirty="0">
                <a:solidFill>
                  <a:schemeClr val="accent5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Univers LT Std 55"/>
              </a:rPr>
              <a:t>% empresas, por tipo de tecnologia –</a:t>
            </a:r>
            <a:r>
              <a:rPr lang="pt-BR" sz="2400" b="1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Univers LT Std 55"/>
              </a:rPr>
              <a:t> 2022 (%)</a:t>
            </a:r>
            <a:endParaRPr lang="pt-BR" sz="2400" dirty="0"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  <a:cs typeface="Univers LT Std 55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956640A-DBF3-C004-64FF-FE25DCE85229}"/>
              </a:ext>
            </a:extLst>
          </p:cNvPr>
          <p:cNvSpPr txBox="1"/>
          <p:nvPr/>
        </p:nvSpPr>
        <p:spPr>
          <a:xfrm>
            <a:off x="10209485" y="6552178"/>
            <a:ext cx="18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1280938-C6E4-9BD1-99E4-D1AB4EACFB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849049"/>
              </p:ext>
            </p:extLst>
          </p:nvPr>
        </p:nvGraphicFramePr>
        <p:xfrm>
          <a:off x="11025" y="1558311"/>
          <a:ext cx="6795911" cy="5363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7E98210B-3AD3-C0A1-832E-EB3310924D7E}"/>
              </a:ext>
            </a:extLst>
          </p:cNvPr>
          <p:cNvCxnSpPr>
            <a:cxnSpLocks/>
          </p:cNvCxnSpPr>
          <p:nvPr/>
        </p:nvCxnSpPr>
        <p:spPr>
          <a:xfrm>
            <a:off x="6881601" y="962655"/>
            <a:ext cx="0" cy="558952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63AABD1A-EC1B-BB32-D1E7-56C79CCD08F0}"/>
              </a:ext>
            </a:extLst>
          </p:cNvPr>
          <p:cNvSpPr txBox="1"/>
          <p:nvPr/>
        </p:nvSpPr>
        <p:spPr>
          <a:xfrm>
            <a:off x="6881601" y="1005777"/>
            <a:ext cx="5345022" cy="547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5000"/>
              </a:lnSpc>
              <a:spcAft>
                <a:spcPts val="600"/>
              </a:spcAft>
            </a:pPr>
            <a:r>
              <a:rPr lang="pt-BR" sz="2400" b="1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Univers LT Std 55"/>
              </a:rPr>
              <a:t>Uso combinado de tecnologias–2022 (%)</a:t>
            </a:r>
            <a:endParaRPr lang="pt-BR" sz="2400" dirty="0"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  <a:cs typeface="Univers LT Std 55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70D747CE-17A7-F6B8-9AFA-F8D4D42B35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107367"/>
              </p:ext>
            </p:extLst>
          </p:nvPr>
        </p:nvGraphicFramePr>
        <p:xfrm>
          <a:off x="7597527" y="2215028"/>
          <a:ext cx="4195473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200">
                  <a:extLst>
                    <a:ext uri="{9D8B030D-6E8A-4147-A177-3AD203B41FA5}">
                      <a16:colId xmlns:a16="http://schemas.microsoft.com/office/drawing/2014/main" val="4218307407"/>
                    </a:ext>
                  </a:extLst>
                </a:gridCol>
                <a:gridCol w="1457113">
                  <a:extLst>
                    <a:ext uri="{9D8B030D-6E8A-4147-A177-3AD203B41FA5}">
                      <a16:colId xmlns:a16="http://schemas.microsoft.com/office/drawing/2014/main" val="779406425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4862285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pt-BR" sz="2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 ou 2</a:t>
                      </a:r>
                      <a:endParaRPr lang="en-GB" sz="2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Indústria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59,2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0512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MEI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11,9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6800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pt-BR" sz="2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 ou 4</a:t>
                      </a:r>
                      <a:endParaRPr lang="en-GB" sz="2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Indústria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30,9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85791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MEI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32,4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4833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pt-BR" sz="2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5 ou 6</a:t>
                      </a:r>
                      <a:endParaRPr lang="en-GB" sz="2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Indústria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9,8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0881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MEI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55,7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938402"/>
                  </a:ext>
                </a:extLst>
              </a:tr>
            </a:tbl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139E6891-DDC1-8B29-A271-A93D65A8925A}"/>
              </a:ext>
            </a:extLst>
          </p:cNvPr>
          <p:cNvSpPr txBox="1">
            <a:spLocks/>
          </p:cNvSpPr>
          <p:nvPr/>
        </p:nvSpPr>
        <p:spPr>
          <a:xfrm>
            <a:off x="7004445" y="5384216"/>
            <a:ext cx="5078209" cy="93601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>
              <a:buClr>
                <a:srgbClr val="000000"/>
              </a:buClr>
              <a:buSzPts val="1100"/>
              <a:defRPr sz="3000">
                <a:solidFill>
                  <a:srgbClr val="C00000"/>
                </a:solidFill>
                <a:latin typeface="Montserrat ExtraBold"/>
              </a:defRPr>
            </a:lvl1pPr>
          </a:lstStyle>
          <a:p>
            <a:pPr algn="ctr"/>
            <a:r>
              <a:rPr lang="pt-BR" sz="26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Baixa intensidade de uso, principalmente </a:t>
            </a:r>
            <a:r>
              <a:rPr lang="pt-BR" sz="2600" b="1" dirty="0" err="1">
                <a:solidFill>
                  <a:schemeClr val="accent5">
                    <a:lumMod val="50000"/>
                  </a:schemeClr>
                </a:solidFill>
                <a:latin typeface="+mn-lt"/>
              </a:rPr>
              <a:t>tecs</a:t>
            </a:r>
            <a:r>
              <a:rPr lang="pt-BR" sz="26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 sofisticadas</a:t>
            </a:r>
            <a:endParaRPr lang="pt-BR" sz="24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0314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>
            <a:extLst>
              <a:ext uri="{FF2B5EF4-FFF2-40B4-BE49-F238E27FC236}">
                <a16:creationId xmlns:a16="http://schemas.microsoft.com/office/drawing/2014/main" id="{EF9BC98F-F253-3C9B-ACC6-47BB2C9742F0}"/>
              </a:ext>
            </a:extLst>
          </p:cNvPr>
          <p:cNvSpPr/>
          <p:nvPr/>
        </p:nvSpPr>
        <p:spPr>
          <a:xfrm>
            <a:off x="0" y="0"/>
            <a:ext cx="12192000" cy="690091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ctr">
              <a:lnSpc>
                <a:spcPct val="135000"/>
              </a:lnSpc>
              <a:spcAft>
                <a:spcPts val="600"/>
              </a:spcAft>
            </a:pP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Gráfico 42 – Percentual de empresas que utilizaram biotecnologia, segundo o modo de uso – Brasil – 2023 (%)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Google Shape;416;p49">
            <a:extLst>
              <a:ext uri="{FF2B5EF4-FFF2-40B4-BE49-F238E27FC236}">
                <a16:creationId xmlns:a16="http://schemas.microsoft.com/office/drawing/2014/main" id="{E265E4AF-2090-12E4-6F33-E35FD8D231DD}"/>
              </a:ext>
            </a:extLst>
          </p:cNvPr>
          <p:cNvSpPr/>
          <p:nvPr/>
        </p:nvSpPr>
        <p:spPr>
          <a:xfrm rot="16200000">
            <a:off x="137611" y="569586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0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D614FDA-B1F5-7BFC-9FED-065C0EDCBB28}"/>
              </a:ext>
            </a:extLst>
          </p:cNvPr>
          <p:cNvSpPr txBox="1">
            <a:spLocks/>
          </p:cNvSpPr>
          <p:nvPr/>
        </p:nvSpPr>
        <p:spPr>
          <a:xfrm>
            <a:off x="704390" y="342653"/>
            <a:ext cx="11250258" cy="649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>
                <a:solidFill>
                  <a:srgbClr val="2E3192"/>
                </a:solidFill>
                <a:latin typeface="Montserrat ExtraBold" panose="00000900000000000000" pitchFamily="2" charset="0"/>
              </a:rPr>
              <a:t>Envolvimento com temas ambientais – 2023 (%)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CD9A47-281B-788A-CC4C-2EB09060E38E}"/>
              </a:ext>
            </a:extLst>
          </p:cNvPr>
          <p:cNvSpPr txBox="1"/>
          <p:nvPr/>
        </p:nvSpPr>
        <p:spPr>
          <a:xfrm>
            <a:off x="10204588" y="6426636"/>
            <a:ext cx="18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3319A2D0-28C9-FC7A-2B56-77F55791C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550544"/>
              </p:ext>
            </p:extLst>
          </p:nvPr>
        </p:nvGraphicFramePr>
        <p:xfrm>
          <a:off x="495262" y="3874770"/>
          <a:ext cx="102953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4667">
                  <a:extLst>
                    <a:ext uri="{9D8B030D-6E8A-4147-A177-3AD203B41FA5}">
                      <a16:colId xmlns:a16="http://schemas.microsoft.com/office/drawing/2014/main" val="2999162323"/>
                    </a:ext>
                  </a:extLst>
                </a:gridCol>
                <a:gridCol w="3160889">
                  <a:extLst>
                    <a:ext uri="{9D8B030D-6E8A-4147-A177-3AD203B41FA5}">
                      <a16:colId xmlns:a16="http://schemas.microsoft.com/office/drawing/2014/main" val="387115264"/>
                    </a:ext>
                  </a:extLst>
                </a:gridCol>
                <a:gridCol w="3239835">
                  <a:extLst>
                    <a:ext uri="{9D8B030D-6E8A-4147-A177-3AD203B41FA5}">
                      <a16:colId xmlns:a16="http://schemas.microsoft.com/office/drawing/2014/main" val="4426984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Formalização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Média Indústria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chemeClr val="bg1"/>
                          </a:solidFill>
                        </a:rPr>
                        <a:t>Empresas MEI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64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ISO 14.001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20,9%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dirty="0">
                          <a:solidFill>
                            <a:schemeClr val="bg1"/>
                          </a:solidFill>
                        </a:rPr>
                        <a:t>69,8%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718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Relatório de sustentabilidade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17,1%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dirty="0">
                          <a:solidFill>
                            <a:schemeClr val="bg1"/>
                          </a:solidFill>
                        </a:rPr>
                        <a:t>73,2%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662276"/>
                  </a:ext>
                </a:extLst>
              </a:tr>
            </a:tbl>
          </a:graphicData>
        </a:graphic>
      </p:graphicFrame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C10EDA0C-6E9E-55D2-6C38-2A8021B55943}"/>
              </a:ext>
            </a:extLst>
          </p:cNvPr>
          <p:cNvSpPr/>
          <p:nvPr/>
        </p:nvSpPr>
        <p:spPr>
          <a:xfrm>
            <a:off x="704390" y="1487268"/>
            <a:ext cx="4581926" cy="1465923"/>
          </a:xfrm>
          <a:prstGeom prst="roundRect">
            <a:avLst/>
          </a:prstGeom>
          <a:solidFill>
            <a:schemeClr val="bg1"/>
          </a:solidFill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</a:rPr>
              <a:t>Indústria</a:t>
            </a:r>
          </a:p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</a:rPr>
              <a:t>8.758 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empresas: algum tipo de iniciativa ambiental</a:t>
            </a:r>
            <a:endParaRPr lang="pt-BR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BR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E3DE3C28-E5DA-BF6B-56D8-8E4310E54D9C}"/>
              </a:ext>
            </a:extLst>
          </p:cNvPr>
          <p:cNvSpPr/>
          <p:nvPr/>
        </p:nvSpPr>
        <p:spPr>
          <a:xfrm>
            <a:off x="6329519" y="1510653"/>
            <a:ext cx="4393161" cy="1465922"/>
          </a:xfrm>
          <a:prstGeom prst="roundRect">
            <a:avLst/>
          </a:prstGeom>
          <a:solidFill>
            <a:schemeClr val="bg1"/>
          </a:solidFill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</a:rPr>
              <a:t>MEI</a:t>
            </a:r>
          </a:p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</a:rPr>
              <a:t>189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empresas: algum tipo de iniciativa amb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iental</a:t>
            </a:r>
          </a:p>
          <a:p>
            <a:pPr algn="ctr"/>
            <a:endParaRPr lang="pt-BR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BR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13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E1E29-B86C-3096-0EB4-B1358ADB3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34B6232-1F93-AE41-89F4-18CF18BA2B43}"/>
              </a:ext>
            </a:extLst>
          </p:cNvPr>
          <p:cNvSpPr/>
          <p:nvPr/>
        </p:nvSpPr>
        <p:spPr>
          <a:xfrm>
            <a:off x="0" y="0"/>
            <a:ext cx="12205498" cy="687404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ctr">
              <a:lnSpc>
                <a:spcPct val="135000"/>
              </a:lnSpc>
              <a:spcAft>
                <a:spcPts val="600"/>
              </a:spcAft>
            </a:pP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Gráfico 4 – Percentual de empresas que realizaram dispêndio relacionado às iniciativas/práticas ambientais, por tema material, para o total da Indústria - Brasil - 2023 (%)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Google Shape;416;p49">
            <a:extLst>
              <a:ext uri="{FF2B5EF4-FFF2-40B4-BE49-F238E27FC236}">
                <a16:creationId xmlns:a16="http://schemas.microsoft.com/office/drawing/2014/main" id="{E69A5EC1-1E32-5717-9F8B-3953E8171E8F}"/>
              </a:ext>
            </a:extLst>
          </p:cNvPr>
          <p:cNvSpPr/>
          <p:nvPr/>
        </p:nvSpPr>
        <p:spPr>
          <a:xfrm rot="16200000">
            <a:off x="40200" y="350252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00"/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id="{2F9E98D9-A473-45D7-607B-C5B072BD6762}"/>
              </a:ext>
            </a:extLst>
          </p:cNvPr>
          <p:cNvSpPr txBox="1">
            <a:spLocks/>
          </p:cNvSpPr>
          <p:nvPr/>
        </p:nvSpPr>
        <p:spPr>
          <a:xfrm>
            <a:off x="452565" y="199583"/>
            <a:ext cx="11445923" cy="583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>
                <a:solidFill>
                  <a:srgbClr val="2E3192"/>
                </a:solidFill>
                <a:latin typeface="Montserrat ExtraBold" panose="00000900000000000000" pitchFamily="2" charset="0"/>
              </a:rPr>
              <a:t>Envolvimento com práticas ambientais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6083216-F784-BE5F-474E-5F8F199958D4}"/>
              </a:ext>
            </a:extLst>
          </p:cNvPr>
          <p:cNvSpPr txBox="1"/>
          <p:nvPr/>
        </p:nvSpPr>
        <p:spPr>
          <a:xfrm>
            <a:off x="10204588" y="6426636"/>
            <a:ext cx="18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469BEF3D-CB6A-F065-9D8C-E70FB2D40F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539103"/>
              </p:ext>
            </p:extLst>
          </p:nvPr>
        </p:nvGraphicFramePr>
        <p:xfrm>
          <a:off x="245942" y="1905127"/>
          <a:ext cx="6936238" cy="4952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1030B249-2CD9-91EC-3DDB-BC06144359CF}"/>
              </a:ext>
            </a:extLst>
          </p:cNvPr>
          <p:cNvCxnSpPr>
            <a:cxnSpLocks/>
          </p:cNvCxnSpPr>
          <p:nvPr/>
        </p:nvCxnSpPr>
        <p:spPr>
          <a:xfrm>
            <a:off x="7182180" y="978797"/>
            <a:ext cx="0" cy="532263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FECB1C9-55FB-9C3F-B018-BD5C71881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340910"/>
              </p:ext>
            </p:extLst>
          </p:nvPr>
        </p:nvGraphicFramePr>
        <p:xfrm>
          <a:off x="7448532" y="2232435"/>
          <a:ext cx="4175833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978">
                  <a:extLst>
                    <a:ext uri="{9D8B030D-6E8A-4147-A177-3AD203B41FA5}">
                      <a16:colId xmlns:a16="http://schemas.microsoft.com/office/drawing/2014/main" val="4218307407"/>
                    </a:ext>
                  </a:extLst>
                </a:gridCol>
                <a:gridCol w="1897435">
                  <a:extLst>
                    <a:ext uri="{9D8B030D-6E8A-4147-A177-3AD203B41FA5}">
                      <a16:colId xmlns:a16="http://schemas.microsoft.com/office/drawing/2014/main" val="779406425"/>
                    </a:ext>
                  </a:extLst>
                </a:gridCol>
                <a:gridCol w="1074420">
                  <a:extLst>
                    <a:ext uri="{9D8B030D-6E8A-4147-A177-3AD203B41FA5}">
                      <a16:colId xmlns:a16="http://schemas.microsoft.com/office/drawing/2014/main" val="4862285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pt-BR" sz="2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 ou 2</a:t>
                      </a:r>
                      <a:endParaRPr lang="en-GB" sz="2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Indústria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23,7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0512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MEI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2,1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6800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pt-BR" sz="2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 ou 4</a:t>
                      </a:r>
                      <a:endParaRPr lang="en-GB" sz="2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Indústria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35,1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85791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>
                          <a:solidFill>
                            <a:schemeClr val="bg1"/>
                          </a:solidFill>
                        </a:rPr>
                        <a:t>MEI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12,2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4833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pt-BR" sz="2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5 ou 6</a:t>
                      </a:r>
                      <a:endParaRPr lang="en-GB" sz="2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Indústria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41,2</a:t>
                      </a:r>
                      <a:endParaRPr lang="en-GB" sz="2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0881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MEI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200" b="1" dirty="0">
                          <a:solidFill>
                            <a:schemeClr val="bg1"/>
                          </a:solidFill>
                        </a:rPr>
                        <a:t>85,7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938402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D697DDFF-29A9-09C2-9DA2-ED49E28940AB}"/>
              </a:ext>
            </a:extLst>
          </p:cNvPr>
          <p:cNvSpPr txBox="1"/>
          <p:nvPr/>
        </p:nvSpPr>
        <p:spPr>
          <a:xfrm>
            <a:off x="7442074" y="1056871"/>
            <a:ext cx="41887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 sz="1400" b="1">
                <a:effectLst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l"/>
            <a:r>
              <a:rPr lang="pt-BR" sz="2200" dirty="0">
                <a:solidFill>
                  <a:schemeClr val="accent5">
                    <a:lumMod val="50000"/>
                  </a:schemeClr>
                </a:solidFill>
              </a:rPr>
              <a:t>% empresas por número de temas ambientais - 2023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A30117B-853B-A827-26B9-70AE9579ABB6}"/>
              </a:ext>
            </a:extLst>
          </p:cNvPr>
          <p:cNvSpPr txBox="1"/>
          <p:nvPr/>
        </p:nvSpPr>
        <p:spPr>
          <a:xfrm>
            <a:off x="735477" y="1028078"/>
            <a:ext cx="55624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 sz="1400" b="1">
                <a:effectLst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l"/>
            <a:r>
              <a:rPr lang="pt-BR" sz="2200" dirty="0">
                <a:solidFill>
                  <a:schemeClr val="accent5">
                    <a:lumMod val="50000"/>
                  </a:schemeClr>
                </a:solidFill>
              </a:rPr>
              <a:t>% empresas com iniciativas ambientais. Qualquer estágio de maturidade - 2023</a:t>
            </a:r>
          </a:p>
        </p:txBody>
      </p:sp>
    </p:spTree>
    <p:extLst>
      <p:ext uri="{BB962C8B-B14F-4D97-AF65-F5344CB8AC3E}">
        <p14:creationId xmlns:p14="http://schemas.microsoft.com/office/powerpoint/2010/main" val="1429615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27E6B842-A3BD-6C33-ACE3-6C618A57CD4A}"/>
              </a:ext>
            </a:extLst>
          </p:cNvPr>
          <p:cNvSpPr/>
          <p:nvPr/>
        </p:nvSpPr>
        <p:spPr>
          <a:xfrm>
            <a:off x="-1" y="-5393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900"/>
          </a:p>
        </p:txBody>
      </p:sp>
      <p:sp>
        <p:nvSpPr>
          <p:cNvPr id="416" name="Google Shape;416;p49"/>
          <p:cNvSpPr/>
          <p:nvPr/>
        </p:nvSpPr>
        <p:spPr>
          <a:xfrm rot="-5400000">
            <a:off x="512317" y="292755"/>
            <a:ext cx="429167" cy="286133"/>
          </a:xfrm>
          <a:prstGeom prst="flowChartDecision">
            <a:avLst/>
          </a:prstGeom>
          <a:noFill/>
          <a:ln w="19050" cap="flat" cmpd="sng">
            <a:solidFill>
              <a:srgbClr val="2E3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19" name="Google Shape;418;p49">
            <a:extLst>
              <a:ext uri="{FF2B5EF4-FFF2-40B4-BE49-F238E27FC236}">
                <a16:creationId xmlns:a16="http://schemas.microsoft.com/office/drawing/2014/main" id="{61B23E6E-1B7C-41BC-A021-FF14AE92BB9C}"/>
              </a:ext>
            </a:extLst>
          </p:cNvPr>
          <p:cNvSpPr/>
          <p:nvPr/>
        </p:nvSpPr>
        <p:spPr>
          <a:xfrm rot="-5400000">
            <a:off x="8716958" y="6577391"/>
            <a:ext cx="1046537" cy="697755"/>
          </a:xfrm>
          <a:prstGeom prst="flowChartDecision">
            <a:avLst/>
          </a:prstGeom>
          <a:solidFill>
            <a:srgbClr val="2E319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608D03-3F51-3214-ED77-70E463A448F4}"/>
              </a:ext>
            </a:extLst>
          </p:cNvPr>
          <p:cNvSpPr txBox="1">
            <a:spLocks/>
          </p:cNvSpPr>
          <p:nvPr/>
        </p:nvSpPr>
        <p:spPr>
          <a:xfrm>
            <a:off x="539662" y="340263"/>
            <a:ext cx="11112675" cy="387910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>
                <a:solidFill>
                  <a:srgbClr val="2E3192"/>
                </a:solidFill>
                <a:latin typeface="Montserrat ExtraBold" panose="00000900000000000000" pitchFamily="2" charset="0"/>
              </a:rPr>
              <a:t>Dispêndios em P&amp;D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57C0C43-D766-DF31-8749-F4BF4EA35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215802"/>
              </p:ext>
            </p:extLst>
          </p:nvPr>
        </p:nvGraphicFramePr>
        <p:xfrm>
          <a:off x="810421" y="1393264"/>
          <a:ext cx="10560033" cy="1726746"/>
        </p:xfrm>
        <a:graphic>
          <a:graphicData uri="http://schemas.openxmlformats.org/drawingml/2006/table">
            <a:tbl>
              <a:tblPr/>
              <a:tblGrid>
                <a:gridCol w="2124694">
                  <a:extLst>
                    <a:ext uri="{9D8B030D-6E8A-4147-A177-3AD203B41FA5}">
                      <a16:colId xmlns:a16="http://schemas.microsoft.com/office/drawing/2014/main" val="3781225307"/>
                    </a:ext>
                  </a:extLst>
                </a:gridCol>
                <a:gridCol w="2617470">
                  <a:extLst>
                    <a:ext uri="{9D8B030D-6E8A-4147-A177-3AD203B41FA5}">
                      <a16:colId xmlns:a16="http://schemas.microsoft.com/office/drawing/2014/main" val="2394694241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2492746119"/>
                    </a:ext>
                  </a:extLst>
                </a:gridCol>
                <a:gridCol w="3131819">
                  <a:extLst>
                    <a:ext uri="{9D8B030D-6E8A-4147-A177-3AD203B41FA5}">
                      <a16:colId xmlns:a16="http://schemas.microsoft.com/office/drawing/2014/main" val="2704399465"/>
                    </a:ext>
                  </a:extLst>
                </a:gridCol>
              </a:tblGrid>
              <a:tr h="4097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Indústria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2017</a:t>
                      </a:r>
                      <a:r>
                        <a:rPr lang="pt-BR" sz="18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0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(R$ milhão 2022)</a:t>
                      </a:r>
                      <a:endParaRPr lang="pt-BR" sz="2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2022 </a:t>
                      </a:r>
                      <a:r>
                        <a:rPr lang="pt-BR" sz="20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(R$ milhão)</a:t>
                      </a:r>
                      <a:endParaRPr lang="pt-BR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2023 </a:t>
                      </a:r>
                      <a:r>
                        <a:rPr lang="pt-BR" sz="20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(R$ milhão 2023)</a:t>
                      </a:r>
                      <a:endParaRPr lang="pt-BR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364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Dispêndio Total</a:t>
                      </a:r>
                      <a:r>
                        <a:rPr lang="pt-BR" sz="20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pt-BR" sz="2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</a:t>
                      </a:r>
                      <a:r>
                        <a:rPr lang="pt-BR" sz="24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30.758,1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36.859,7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38.296,3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42204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Empresas MEI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20.956,7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22.743,8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13847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MEI/Total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702099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366AFB16-4986-78C6-023A-A55CE555B825}"/>
              </a:ext>
            </a:extLst>
          </p:cNvPr>
          <p:cNvSpPr txBox="1"/>
          <p:nvPr/>
        </p:nvSpPr>
        <p:spPr>
          <a:xfrm>
            <a:off x="810422" y="3311956"/>
            <a:ext cx="64566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00" dirty="0">
                <a:solidFill>
                  <a:schemeClr val="accent5">
                    <a:lumMod val="50000"/>
                  </a:schemeClr>
                </a:solidFill>
              </a:rPr>
              <a:t>* 2017. P&amp;D: segmento PINTEC 2017 + 100. P&amp;D: valores ajustados a 2022, Indice de Preços do Produtor, IPP Indústria Geral</a:t>
            </a:r>
          </a:p>
          <a:p>
            <a:r>
              <a:rPr lang="pt-BR" sz="800" dirty="0">
                <a:solidFill>
                  <a:schemeClr val="accent5">
                    <a:lumMod val="50000"/>
                  </a:schemeClr>
                </a:solidFill>
              </a:rPr>
              <a:t>2022 e 2023: P&amp;D: conforme PINTEC Semestral. Valores correntes.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6A183C2-90AA-FCF0-B501-ED15EB324C6F}"/>
              </a:ext>
            </a:extLst>
          </p:cNvPr>
          <p:cNvSpPr txBox="1"/>
          <p:nvPr/>
        </p:nvSpPr>
        <p:spPr>
          <a:xfrm>
            <a:off x="10204588" y="6426636"/>
            <a:ext cx="18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PINTEC Semestral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EF8A4B1-B2C1-FEF5-2252-99327A16415A}"/>
              </a:ext>
            </a:extLst>
          </p:cNvPr>
          <p:cNvSpPr txBox="1"/>
          <p:nvPr/>
        </p:nvSpPr>
        <p:spPr>
          <a:xfrm>
            <a:off x="99703" y="4254266"/>
            <a:ext cx="12100558" cy="19389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indent="-342900" fontAlgn="b">
              <a:buFontTx/>
              <a:buChar char="-"/>
            </a:pPr>
            <a:r>
              <a:rPr lang="pt-BR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Indústria: </a:t>
            </a:r>
            <a:r>
              <a:rPr lang="pt-BR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d</a:t>
            </a:r>
            <a:r>
              <a:rPr lang="pt-BR" sz="2400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ispêndio sobre receita</a:t>
            </a:r>
            <a:r>
              <a:rPr lang="pt-BR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</a:t>
            </a:r>
            <a:r>
              <a:rPr lang="pt-BR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entre 0,65 e 0,70%, </a:t>
            </a:r>
            <a:r>
              <a:rPr lang="pt-BR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há muito e </a:t>
            </a:r>
            <a:r>
              <a:rPr lang="pt-BR" sz="2400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independente do ciclo econômico</a:t>
            </a:r>
          </a:p>
          <a:p>
            <a:pPr marL="342900" indent="-342900" fontAlgn="b">
              <a:buFontTx/>
              <a:buChar char="-"/>
            </a:pPr>
            <a:r>
              <a:rPr lang="pt-BR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Empresas MEI: 0,90 % (2022)</a:t>
            </a:r>
            <a:endParaRPr lang="pt-BR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</a:endParaRPr>
          </a:p>
          <a:p>
            <a:pPr marL="342900" indent="-342900" fontAlgn="b">
              <a:buFontTx/>
              <a:buChar char="-"/>
            </a:pPr>
            <a:r>
              <a:rPr lang="pt-BR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500+: 84,6% do dispêndio total</a:t>
            </a:r>
          </a:p>
          <a:p>
            <a:pPr marL="342900" indent="-342900" fontAlgn="b">
              <a:buFontTx/>
              <a:buChar char="-"/>
            </a:pPr>
            <a:r>
              <a:rPr lang="pt-BR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Setores destaque</a:t>
            </a:r>
            <a:r>
              <a:rPr lang="pt-BR" sz="2400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: </a:t>
            </a:r>
            <a:r>
              <a:rPr lang="pt-BR" sz="2400" i="0" u="none" strike="noStrike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farma</a:t>
            </a:r>
            <a:r>
              <a:rPr lang="pt-BR" sz="2400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, química, eletroeletrônica, equipamentos </a:t>
            </a:r>
          </a:p>
        </p:txBody>
      </p:sp>
    </p:spTree>
    <p:extLst>
      <p:ext uri="{BB962C8B-B14F-4D97-AF65-F5344CB8AC3E}">
        <p14:creationId xmlns:p14="http://schemas.microsoft.com/office/powerpoint/2010/main" val="263857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05A71630105AC4E9BC61620C21D47C6" ma:contentTypeVersion="14" ma:contentTypeDescription="Crie um novo documento." ma:contentTypeScope="" ma:versionID="e8379987aca4eded5722bc735eb9fc22">
  <xsd:schema xmlns:xsd="http://www.w3.org/2001/XMLSchema" xmlns:xs="http://www.w3.org/2001/XMLSchema" xmlns:p="http://schemas.microsoft.com/office/2006/metadata/properties" xmlns:ns2="a32d9db5-b509-49d8-9480-b8f3503a7669" xmlns:ns3="aff16a19-0775-4afd-bb82-459a28cddaf4" targetNamespace="http://schemas.microsoft.com/office/2006/metadata/properties" ma:root="true" ma:fieldsID="8caf42eaebf436054f779cb16b001c1a" ns2:_="" ns3:_="">
    <xsd:import namespace="a32d9db5-b509-49d8-9480-b8f3503a7669"/>
    <xsd:import namespace="aff16a19-0775-4afd-bb82-459a28cdda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2d9db5-b509-49d8-9480-b8f3503a76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1f81e987-bf3d-489f-ba09-155191a9b1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16a19-0775-4afd-bb82-459a28cddaf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5a47024-9dfc-4b28-90a7-3a3c27115ab1}" ma:internalName="TaxCatchAll" ma:showField="CatchAllData" ma:web="aff16a19-0775-4afd-bb82-459a28cdda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f16a19-0775-4afd-bb82-459a28cddaf4" xsi:nil="true"/>
    <lcf76f155ced4ddcb4097134ff3c332f xmlns="a32d9db5-b509-49d8-9480-b8f3503a766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6E8454-15F2-4EE2-826D-6BC180C94377}">
  <ds:schemaRefs>
    <ds:schemaRef ds:uri="a32d9db5-b509-49d8-9480-b8f3503a7669"/>
    <ds:schemaRef ds:uri="aff16a19-0775-4afd-bb82-459a28cddaf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D08F168-368F-4127-B1A1-616819B0339B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a32d9db5-b509-49d8-9480-b8f3503a7669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aff16a19-0775-4afd-bb82-459a28cddaf4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08BEEE4-0468-417D-AF38-39082DC5D2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4961</TotalTime>
  <Words>920</Words>
  <Application>Microsoft Office PowerPoint</Application>
  <PresentationFormat>Widescreen</PresentationFormat>
  <Paragraphs>222</Paragraphs>
  <Slides>17</Slides>
  <Notes>17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6" baseType="lpstr">
      <vt:lpstr>Aptos</vt:lpstr>
      <vt:lpstr>Arial</vt:lpstr>
      <vt:lpstr>Calibri</vt:lpstr>
      <vt:lpstr>Montserrat</vt:lpstr>
      <vt:lpstr>Montserrat ExtraBold</vt:lpstr>
      <vt:lpstr>Montserrat SemiBold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Comunicação 2022</dc:title>
  <dc:creator>Lane Vilasboas</dc:creator>
  <cp:lastModifiedBy>Joao Carlos Ferraz</cp:lastModifiedBy>
  <cp:revision>83</cp:revision>
  <cp:lastPrinted>2024-03-15T18:58:59Z</cp:lastPrinted>
  <dcterms:created xsi:type="dcterms:W3CDTF">2022-04-18T16:05:56Z</dcterms:created>
  <dcterms:modified xsi:type="dcterms:W3CDTF">2025-03-21T10:35:18Z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0x010100705A71630105AC4E9BC61620C21D47C6</vt:lpwstr>
  </property>
  <property fmtid="{D5CDD505-2E9C-101B-9397-08002B2CF9AE}" pid="3" name="MediaServiceImageTags">
    <vt:lpwstr/>
  </property>
</Properties>
</file>