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6A26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AD6208-E99B-4301-8EAE-5E5896A04DC4}" v="6" dt="2024-07-15T17:21:11.0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79DA0A-7E8B-49B4-9CC5-3EAB00584C9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DBB2ADF-CA06-4F12-8A7C-D4ADC1C86A19}">
      <dgm:prSet custT="1"/>
      <dgm:spPr/>
      <dgm:t>
        <a:bodyPr/>
        <a:lstStyle/>
        <a:p>
          <a:pPr algn="ctr" rtl="0"/>
          <a:r>
            <a:rPr lang="pt-BR" sz="2400" b="1" dirty="0"/>
            <a:t>ODI  (Orquestrador)</a:t>
          </a:r>
        </a:p>
      </dgm:t>
    </dgm:pt>
    <dgm:pt modelId="{A53692D8-0BA3-4173-B2C2-097F3C1E18BC}" type="parTrans" cxnId="{3A595FA3-B5B2-4E70-9C39-2D9BDC04A316}">
      <dgm:prSet/>
      <dgm:spPr/>
      <dgm:t>
        <a:bodyPr/>
        <a:lstStyle/>
        <a:p>
          <a:endParaRPr lang="pt-BR" sz="1400"/>
        </a:p>
      </dgm:t>
    </dgm:pt>
    <dgm:pt modelId="{F7823695-C675-488F-958E-3D8B420506FE}" type="sibTrans" cxnId="{3A595FA3-B5B2-4E70-9C39-2D9BDC04A316}">
      <dgm:prSet/>
      <dgm:spPr/>
      <dgm:t>
        <a:bodyPr/>
        <a:lstStyle/>
        <a:p>
          <a:endParaRPr lang="pt-BR" sz="1400"/>
        </a:p>
      </dgm:t>
    </dgm:pt>
    <dgm:pt modelId="{6A0969D6-CA36-4040-A77A-7984D87E5C0E}" type="pres">
      <dgm:prSet presAssocID="{BA79DA0A-7E8B-49B4-9CC5-3EAB00584C99}" presName="linear" presStyleCnt="0">
        <dgm:presLayoutVars>
          <dgm:animLvl val="lvl"/>
          <dgm:resizeHandles val="exact"/>
        </dgm:presLayoutVars>
      </dgm:prSet>
      <dgm:spPr/>
    </dgm:pt>
    <dgm:pt modelId="{114C446C-D49C-4F2B-90F3-BC80926D0264}" type="pres">
      <dgm:prSet presAssocID="{BDBB2ADF-CA06-4F12-8A7C-D4ADC1C86A19}" presName="parentText" presStyleLbl="node1" presStyleIdx="0" presStyleCnt="1" custLinFactNeighborX="-1097" custLinFactNeighborY="6982">
        <dgm:presLayoutVars>
          <dgm:chMax val="0"/>
          <dgm:bulletEnabled val="1"/>
        </dgm:presLayoutVars>
      </dgm:prSet>
      <dgm:spPr/>
    </dgm:pt>
  </dgm:ptLst>
  <dgm:cxnLst>
    <dgm:cxn modelId="{84E1198E-5D92-4F10-943F-BB63F5628123}" type="presOf" srcId="{BDBB2ADF-CA06-4F12-8A7C-D4ADC1C86A19}" destId="{114C446C-D49C-4F2B-90F3-BC80926D0264}" srcOrd="0" destOrd="0" presId="urn:microsoft.com/office/officeart/2005/8/layout/vList2"/>
    <dgm:cxn modelId="{99E3C697-6258-4AD6-959B-9E8D845EB87F}" type="presOf" srcId="{BA79DA0A-7E8B-49B4-9CC5-3EAB00584C99}" destId="{6A0969D6-CA36-4040-A77A-7984D87E5C0E}" srcOrd="0" destOrd="0" presId="urn:microsoft.com/office/officeart/2005/8/layout/vList2"/>
    <dgm:cxn modelId="{3A595FA3-B5B2-4E70-9C39-2D9BDC04A316}" srcId="{BA79DA0A-7E8B-49B4-9CC5-3EAB00584C99}" destId="{BDBB2ADF-CA06-4F12-8A7C-D4ADC1C86A19}" srcOrd="0" destOrd="0" parTransId="{A53692D8-0BA3-4173-B2C2-097F3C1E18BC}" sibTransId="{F7823695-C675-488F-958E-3D8B420506FE}"/>
    <dgm:cxn modelId="{E8A1F9F5-DD47-4E03-807B-72F6F53CDF7C}" type="presParOf" srcId="{6A0969D6-CA36-4040-A77A-7984D87E5C0E}" destId="{114C446C-D49C-4F2B-90F3-BC80926D026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C446C-D49C-4F2B-90F3-BC80926D0264}">
      <dsp:nvSpPr>
        <dsp:cNvPr id="0" name=""/>
        <dsp:cNvSpPr/>
      </dsp:nvSpPr>
      <dsp:spPr>
        <a:xfrm>
          <a:off x="0" y="7509"/>
          <a:ext cx="7805051" cy="58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ODI  (Orquestrador)</a:t>
          </a:r>
        </a:p>
      </dsp:txBody>
      <dsp:txXfrm>
        <a:off x="28329" y="35838"/>
        <a:ext cx="7748393" cy="523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3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tx2">
              <a:lumMod val="20000"/>
              <a:lumOff val="8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aixaDeTexto 65"/>
          <p:cNvSpPr txBox="1"/>
          <p:nvPr/>
        </p:nvSpPr>
        <p:spPr>
          <a:xfrm>
            <a:off x="176778" y="2789062"/>
            <a:ext cx="11738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>
                <a:solidFill>
                  <a:schemeClr val="bg2">
                    <a:lumMod val="75000"/>
                  </a:schemeClr>
                </a:solidFill>
                <a:latin typeface="Georgia" panose="02040502050405020303" pitchFamily="18" charset="0"/>
              </a:rPr>
              <a:t>Solução Integradora</a:t>
            </a:r>
          </a:p>
        </p:txBody>
      </p:sp>
    </p:spTree>
    <p:extLst>
      <p:ext uri="{BB962C8B-B14F-4D97-AF65-F5344CB8AC3E}">
        <p14:creationId xmlns:p14="http://schemas.microsoft.com/office/powerpoint/2010/main" val="1863977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tx2">
              <a:lumMod val="20000"/>
              <a:lumOff val="8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iconesbr.net/download.php?id=10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78" y="2558071"/>
            <a:ext cx="1186665" cy="118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1480773" y="2865017"/>
            <a:ext cx="701075" cy="605307"/>
            <a:chOff x="1733997" y="2738404"/>
            <a:chExt cx="1468822" cy="605307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8" name="Seta para a direita 7"/>
            <p:cNvSpPr/>
            <p:nvPr/>
          </p:nvSpPr>
          <p:spPr>
            <a:xfrm>
              <a:off x="2029811" y="2738404"/>
              <a:ext cx="1173008" cy="605307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Seta para a direita 10"/>
            <p:cNvSpPr/>
            <p:nvPr/>
          </p:nvSpPr>
          <p:spPr>
            <a:xfrm rot="10800000">
              <a:off x="1733997" y="2738404"/>
              <a:ext cx="1173008" cy="605307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2" name="Seta para a direita 11"/>
          <p:cNvSpPr/>
          <p:nvPr/>
        </p:nvSpPr>
        <p:spPr>
          <a:xfrm>
            <a:off x="4727844" y="2865017"/>
            <a:ext cx="476843" cy="605307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upo 13"/>
          <p:cNvGrpSpPr/>
          <p:nvPr/>
        </p:nvGrpSpPr>
        <p:grpSpPr>
          <a:xfrm>
            <a:off x="2347005" y="2420118"/>
            <a:ext cx="2196166" cy="1477108"/>
            <a:chOff x="3205829" y="2417389"/>
            <a:chExt cx="2196166" cy="1477108"/>
          </a:xfrm>
        </p:grpSpPr>
        <p:sp>
          <p:nvSpPr>
            <p:cNvPr id="6" name="Nuvem 5"/>
            <p:cNvSpPr/>
            <p:nvPr/>
          </p:nvSpPr>
          <p:spPr>
            <a:xfrm>
              <a:off x="3205829" y="2417389"/>
              <a:ext cx="2196166" cy="1477108"/>
            </a:xfrm>
            <a:prstGeom prst="cloud">
              <a:avLst/>
            </a:prstGeom>
            <a:solidFill>
              <a:schemeClr val="tx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30" name="Picture 6" descr="http://www.camit.com.br/static/img/clou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7345" y="2682132"/>
              <a:ext cx="901751" cy="901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Retângulo de cantos arredondados 12"/>
          <p:cNvSpPr/>
          <p:nvPr/>
        </p:nvSpPr>
        <p:spPr>
          <a:xfrm>
            <a:off x="5319372" y="1336431"/>
            <a:ext cx="2575640" cy="4051998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2">
                    <a:lumMod val="75000"/>
                  </a:schemeClr>
                </a:solidFill>
                <a:latin typeface="Baskerville Old Face" panose="02020602080505020303" pitchFamily="18" charset="0"/>
                <a:ea typeface="BatangChe" panose="02030609000101010101" pitchFamily="49" charset="-127"/>
              </a:rPr>
              <a:t>Processamento</a:t>
            </a:r>
          </a:p>
          <a:p>
            <a:pPr algn="ctr"/>
            <a:endParaRPr lang="pt-BR" sz="2000" dirty="0">
              <a:solidFill>
                <a:schemeClr val="bg2">
                  <a:lumMod val="75000"/>
                </a:schemeClr>
              </a:solidFill>
              <a:latin typeface="Baskerville Old Face" panose="02020602080505020303" pitchFamily="18" charset="0"/>
              <a:ea typeface="BatangChe" panose="02030609000101010101" pitchFamily="49" charset="-127"/>
            </a:endParaRPr>
          </a:p>
          <a:p>
            <a:pPr algn="ctr"/>
            <a:endParaRPr lang="pt-BR" dirty="0">
              <a:solidFill>
                <a:schemeClr val="bg2">
                  <a:lumMod val="75000"/>
                </a:schemeClr>
              </a:solidFill>
              <a:latin typeface="Baskerville Old Face" panose="02020602080505020303" pitchFamily="18" charset="0"/>
              <a:ea typeface="BatangChe" panose="02030609000101010101" pitchFamily="49" charset="-127"/>
            </a:endParaRPr>
          </a:p>
          <a:p>
            <a:pPr algn="ctr"/>
            <a:endParaRPr lang="pt-BR" sz="900" dirty="0"/>
          </a:p>
          <a:p>
            <a:pPr algn="ctr"/>
            <a:endParaRPr lang="pt-BR" sz="900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endParaRPr lang="pt-BR" dirty="0"/>
          </a:p>
        </p:txBody>
      </p:sp>
      <p:sp>
        <p:nvSpPr>
          <p:cNvPr id="16" name="Retângulo de cantos arredondados 15"/>
          <p:cNvSpPr/>
          <p:nvPr/>
        </p:nvSpPr>
        <p:spPr>
          <a:xfrm>
            <a:off x="5576435" y="1851068"/>
            <a:ext cx="2104530" cy="6473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Arial Black" panose="020B0A04020102020204" pitchFamily="34" charset="0"/>
              </a:rPr>
              <a:t>Leiaute</a:t>
            </a:r>
          </a:p>
        </p:txBody>
      </p:sp>
      <p:sp>
        <p:nvSpPr>
          <p:cNvPr id="21" name="Retângulo de cantos arredondados 20"/>
          <p:cNvSpPr/>
          <p:nvPr/>
        </p:nvSpPr>
        <p:spPr>
          <a:xfrm>
            <a:off x="5576434" y="2546688"/>
            <a:ext cx="2104530" cy="6473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Arial Black" panose="020B0A04020102020204" pitchFamily="34" charset="0"/>
              </a:rPr>
              <a:t>Complementação de Dados</a:t>
            </a:r>
          </a:p>
        </p:txBody>
      </p:sp>
      <p:sp>
        <p:nvSpPr>
          <p:cNvPr id="22" name="Retângulo de cantos arredondados 21"/>
          <p:cNvSpPr/>
          <p:nvPr/>
        </p:nvSpPr>
        <p:spPr>
          <a:xfrm>
            <a:off x="5576433" y="3233932"/>
            <a:ext cx="2104530" cy="6473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Arial Black" panose="020B0A04020102020204" pitchFamily="34" charset="0"/>
              </a:rPr>
              <a:t>Regras de Negócio</a:t>
            </a:r>
          </a:p>
        </p:txBody>
      </p:sp>
      <p:sp>
        <p:nvSpPr>
          <p:cNvPr id="23" name="Retângulo de cantos arredondados 22"/>
          <p:cNvSpPr/>
          <p:nvPr/>
        </p:nvSpPr>
        <p:spPr>
          <a:xfrm>
            <a:off x="5576432" y="3918666"/>
            <a:ext cx="2104530" cy="6473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Arial Black" panose="020B0A04020102020204" pitchFamily="34" charset="0"/>
              </a:rPr>
              <a:t>Transformação</a:t>
            </a:r>
          </a:p>
        </p:txBody>
      </p:sp>
      <p:sp>
        <p:nvSpPr>
          <p:cNvPr id="25" name="Seta para a direita 24"/>
          <p:cNvSpPr/>
          <p:nvPr/>
        </p:nvSpPr>
        <p:spPr>
          <a:xfrm>
            <a:off x="8009697" y="2865017"/>
            <a:ext cx="493617" cy="605307"/>
          </a:xfrm>
          <a:prstGeom prst="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32" name="Picture 8" descr="http://www.iconesbr.net/download.php?id=28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314" y="2526136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vemext.com.br/wp-content/uploads/2011/09/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309" y="956633"/>
            <a:ext cx="1965152" cy="132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doc.odoo.com/doc_static/6.0/_images/admin_project_dashboar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7"/>
          <a:stretch/>
        </p:blipFill>
        <p:spPr bwMode="auto">
          <a:xfrm>
            <a:off x="9425353" y="3916919"/>
            <a:ext cx="1831767" cy="119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Conector angulado 40"/>
          <p:cNvCxnSpPr/>
          <p:nvPr/>
        </p:nvCxnSpPr>
        <p:spPr>
          <a:xfrm rot="5400000">
            <a:off x="9852297" y="3258986"/>
            <a:ext cx="966027" cy="1"/>
          </a:xfrm>
          <a:prstGeom prst="bentConnector3">
            <a:avLst>
              <a:gd name="adj1" fmla="val 50000"/>
            </a:avLst>
          </a:prstGeom>
          <a:ln w="92075" cap="sq">
            <a:solidFill>
              <a:schemeClr val="accent1">
                <a:lumMod val="60000"/>
                <a:lumOff val="4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angulado 45"/>
          <p:cNvCxnSpPr/>
          <p:nvPr/>
        </p:nvCxnSpPr>
        <p:spPr>
          <a:xfrm rot="5400000" flipH="1" flipV="1">
            <a:off x="9833966" y="2958678"/>
            <a:ext cx="1021836" cy="1"/>
          </a:xfrm>
          <a:prstGeom prst="bentConnector3">
            <a:avLst>
              <a:gd name="adj1" fmla="val 50000"/>
            </a:avLst>
          </a:prstGeom>
          <a:ln w="92075" cap="sq">
            <a:solidFill>
              <a:schemeClr val="accent1">
                <a:lumMod val="60000"/>
                <a:lumOff val="4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/>
          <p:cNvCxnSpPr/>
          <p:nvPr/>
        </p:nvCxnSpPr>
        <p:spPr>
          <a:xfrm>
            <a:off x="9734640" y="3121712"/>
            <a:ext cx="606596" cy="0"/>
          </a:xfrm>
          <a:prstGeom prst="line">
            <a:avLst/>
          </a:prstGeom>
          <a:ln w="92075" cap="sq">
            <a:solidFill>
              <a:schemeClr val="accent1">
                <a:lumMod val="60000"/>
                <a:lumOff val="40000"/>
                <a:alpha val="6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to 47"/>
          <p:cNvCxnSpPr/>
          <p:nvPr/>
        </p:nvCxnSpPr>
        <p:spPr>
          <a:xfrm>
            <a:off x="1887839" y="4240381"/>
            <a:ext cx="0" cy="2582449"/>
          </a:xfrm>
          <a:prstGeom prst="line">
            <a:avLst/>
          </a:prstGeom>
          <a:ln w="12700">
            <a:solidFill>
              <a:srgbClr val="FF0000">
                <a:alpha val="60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to 55"/>
          <p:cNvCxnSpPr/>
          <p:nvPr/>
        </p:nvCxnSpPr>
        <p:spPr>
          <a:xfrm>
            <a:off x="4966265" y="4265594"/>
            <a:ext cx="0" cy="2582449"/>
          </a:xfrm>
          <a:prstGeom prst="line">
            <a:avLst/>
          </a:prstGeom>
          <a:ln w="12700">
            <a:solidFill>
              <a:srgbClr val="FF0000">
                <a:alpha val="60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56"/>
          <p:cNvCxnSpPr/>
          <p:nvPr/>
        </p:nvCxnSpPr>
        <p:spPr>
          <a:xfrm>
            <a:off x="8228794" y="4265595"/>
            <a:ext cx="0" cy="2582449"/>
          </a:xfrm>
          <a:prstGeom prst="line">
            <a:avLst/>
          </a:prstGeom>
          <a:ln w="12700">
            <a:solidFill>
              <a:srgbClr val="FF0000">
                <a:alpha val="60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aixaDeTexto 50"/>
          <p:cNvSpPr txBox="1"/>
          <p:nvPr/>
        </p:nvSpPr>
        <p:spPr>
          <a:xfrm>
            <a:off x="0" y="5736771"/>
            <a:ext cx="1839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2">
                    <a:lumMod val="75000"/>
                  </a:schemeClr>
                </a:solidFill>
              </a:rPr>
              <a:t>Usuário acessa o aplicativo web ou área de </a:t>
            </a:r>
            <a:r>
              <a:rPr lang="pt-BR" sz="1200" dirty="0" err="1">
                <a:solidFill>
                  <a:schemeClr val="bg2">
                    <a:lumMod val="75000"/>
                  </a:schemeClr>
                </a:solidFill>
              </a:rPr>
              <a:t>ftp</a:t>
            </a:r>
            <a:r>
              <a:rPr lang="pt-BR" sz="1200" dirty="0">
                <a:solidFill>
                  <a:schemeClr val="bg2">
                    <a:lumMod val="75000"/>
                  </a:schemeClr>
                </a:solidFill>
              </a:rPr>
              <a:t> e disponibiliza seus Arquivos</a:t>
            </a:r>
          </a:p>
        </p:txBody>
      </p:sp>
      <p:sp>
        <p:nvSpPr>
          <p:cNvPr id="62" name="CaixaDeTexto 61"/>
          <p:cNvSpPr txBox="1"/>
          <p:nvPr/>
        </p:nvSpPr>
        <p:spPr>
          <a:xfrm>
            <a:off x="1877953" y="5852159"/>
            <a:ext cx="2946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2">
                    <a:lumMod val="75000"/>
                  </a:schemeClr>
                </a:solidFill>
              </a:rPr>
              <a:t>O aplicativo submete os dados via internet aos componentes de qualidade da solução</a:t>
            </a:r>
          </a:p>
        </p:txBody>
      </p:sp>
      <p:sp>
        <p:nvSpPr>
          <p:cNvPr id="64" name="CaixaDeTexto 63"/>
          <p:cNvSpPr txBox="1"/>
          <p:nvPr/>
        </p:nvSpPr>
        <p:spPr>
          <a:xfrm>
            <a:off x="5050973" y="5865775"/>
            <a:ext cx="310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2">
                    <a:lumMod val="75000"/>
                  </a:schemeClr>
                </a:solidFill>
              </a:rPr>
              <a:t>A Solução processa os dados em conformidade com o leiaute e regras desenhadas, além de transformá-los e permitir a sua validação</a:t>
            </a:r>
          </a:p>
        </p:txBody>
      </p:sp>
      <p:sp>
        <p:nvSpPr>
          <p:cNvPr id="65" name="CaixaDeTexto 64"/>
          <p:cNvSpPr txBox="1"/>
          <p:nvPr/>
        </p:nvSpPr>
        <p:spPr>
          <a:xfrm>
            <a:off x="8361461" y="5852158"/>
            <a:ext cx="3736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2">
                    <a:lumMod val="75000"/>
                  </a:schemeClr>
                </a:solidFill>
              </a:rPr>
              <a:t>As informações são guardadas na base de dados e disponibilizadas para os componentes de relatórios, painéis e outros tipos de saída</a:t>
            </a:r>
          </a:p>
        </p:txBody>
      </p:sp>
      <p:sp>
        <p:nvSpPr>
          <p:cNvPr id="66" name="CaixaDeTexto 65"/>
          <p:cNvSpPr txBox="1"/>
          <p:nvPr/>
        </p:nvSpPr>
        <p:spPr>
          <a:xfrm>
            <a:off x="176778" y="187525"/>
            <a:ext cx="11738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2">
                    <a:lumMod val="75000"/>
                  </a:schemeClr>
                </a:solidFill>
                <a:latin typeface="Georgia" panose="02040502050405020303" pitchFamily="18" charset="0"/>
              </a:rPr>
              <a:t>Integrador – Visão Macro</a:t>
            </a:r>
          </a:p>
        </p:txBody>
      </p:sp>
      <p:sp>
        <p:nvSpPr>
          <p:cNvPr id="30" name="Retângulo de cantos arredondados 29"/>
          <p:cNvSpPr/>
          <p:nvPr/>
        </p:nvSpPr>
        <p:spPr>
          <a:xfrm>
            <a:off x="5565547" y="4615352"/>
            <a:ext cx="2104530" cy="64730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Arial Black" panose="020B0A04020102020204" pitchFamily="34" charset="0"/>
              </a:rPr>
              <a:t>Validação</a:t>
            </a:r>
          </a:p>
        </p:txBody>
      </p:sp>
    </p:spTree>
    <p:extLst>
      <p:ext uri="{BB962C8B-B14F-4D97-AF65-F5344CB8AC3E}">
        <p14:creationId xmlns:p14="http://schemas.microsoft.com/office/powerpoint/2010/main" val="315779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tx2">
              <a:lumMod val="20000"/>
              <a:lumOff val="8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aixaDeTexto 29"/>
          <p:cNvSpPr txBox="1"/>
          <p:nvPr/>
        </p:nvSpPr>
        <p:spPr>
          <a:xfrm>
            <a:off x="176778" y="187525"/>
            <a:ext cx="11738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2">
                    <a:lumMod val="75000"/>
                  </a:schemeClr>
                </a:solidFill>
                <a:latin typeface="Georgia" panose="02040502050405020303" pitchFamily="18" charset="0"/>
              </a:rPr>
              <a:t>Integrador – Características</a:t>
            </a:r>
          </a:p>
        </p:txBody>
      </p:sp>
      <p:sp>
        <p:nvSpPr>
          <p:cNvPr id="31" name="Espaço Reservado para Conteúdo 2"/>
          <p:cNvSpPr txBox="1">
            <a:spLocks/>
          </p:cNvSpPr>
          <p:nvPr/>
        </p:nvSpPr>
        <p:spPr>
          <a:xfrm>
            <a:off x="309489" y="1012876"/>
            <a:ext cx="11605847" cy="569741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Blip>
                <a:blip r:embed="rId3"/>
              </a:buBlip>
            </a:pPr>
            <a:r>
              <a:rPr lang="pt-BR" dirty="0"/>
              <a:t>Uso de Tecnologia e Padrões de mercado.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Metodologia única e padronizada para a captura dos dados.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Isolamento das regras, código-fonte, processo e visualização dos dados.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Consolidação dos dados em uma única base de dados.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Monitoramento das etapas do processo.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Possibilidade de validação ou descarte dos dados.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Possibilidade de cargas incrementais e periódicas.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Retorno de críticas a partir das regras criadas.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Alta produtividade no processo manutenção para a mudança de regras.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Controle de versão e histórico das regras.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Histórico das cargas e respectivos processamentos.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Auditoria dos dados.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Documentação de ponta a ponta – processo, regras, leiaute, parâmetros e manuais.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Processo intuitivo para o usuário do início ao fim.</a:t>
            </a:r>
          </a:p>
          <a:p>
            <a:pPr marL="342900" indent="-342900">
              <a:buBlip>
                <a:blip r:embed="rId3"/>
              </a:buBlip>
            </a:pPr>
            <a:r>
              <a:rPr lang="pt-BR" dirty="0"/>
              <a:t>Flexibilidade para a implementação e geração de relatórios.</a:t>
            </a:r>
          </a:p>
        </p:txBody>
      </p:sp>
    </p:spTree>
    <p:extLst>
      <p:ext uri="{BB962C8B-B14F-4D97-AF65-F5344CB8AC3E}">
        <p14:creationId xmlns:p14="http://schemas.microsoft.com/office/powerpoint/2010/main" val="33540367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tx2">
              <a:lumMod val="20000"/>
              <a:lumOff val="8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aixaDeTexto 29"/>
          <p:cNvSpPr txBox="1"/>
          <p:nvPr/>
        </p:nvSpPr>
        <p:spPr>
          <a:xfrm>
            <a:off x="176778" y="187525"/>
            <a:ext cx="11738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2">
                    <a:lumMod val="75000"/>
                  </a:schemeClr>
                </a:solidFill>
                <a:latin typeface="Georgia" panose="02040502050405020303" pitchFamily="18" charset="0"/>
              </a:rPr>
              <a:t>Integrador – Tecnologia Utilizada</a:t>
            </a:r>
          </a:p>
        </p:txBody>
      </p:sp>
      <p:sp>
        <p:nvSpPr>
          <p:cNvPr id="31" name="Espaço Reservado para Conteúdo 2"/>
          <p:cNvSpPr txBox="1">
            <a:spLocks/>
          </p:cNvSpPr>
          <p:nvPr/>
        </p:nvSpPr>
        <p:spPr>
          <a:xfrm>
            <a:off x="309489" y="1122733"/>
            <a:ext cx="11605847" cy="53738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000"/>
              </a:spcBef>
              <a:spcAft>
                <a:spcPts val="1000"/>
              </a:spcAft>
              <a:buBlip>
                <a:blip r:embed="rId3"/>
              </a:buBlip>
            </a:pPr>
            <a:r>
              <a:rPr lang="pt-BR" sz="3200" dirty="0"/>
              <a:t>Java – Utilizado na aplicação web de Interface com o usuário e na disponibilização de serviços.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Blip>
                <a:blip r:embed="rId3"/>
              </a:buBlip>
            </a:pPr>
            <a:r>
              <a:rPr lang="pt-BR" sz="3200" dirty="0"/>
              <a:t>Oracle SGBD – Utilizado como repositório, execução de serviços de complementação e persistência dos dados.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Blip>
                <a:blip r:embed="rId3"/>
              </a:buBlip>
            </a:pPr>
            <a:r>
              <a:rPr lang="pt-BR" sz="3200" dirty="0"/>
              <a:t>ODI - Oracle Data </a:t>
            </a:r>
            <a:r>
              <a:rPr lang="pt-BR" sz="3200" err="1"/>
              <a:t>Integrator</a:t>
            </a:r>
            <a:r>
              <a:rPr lang="pt-BR" sz="3200" dirty="0"/>
              <a:t> – Ferramenta responsável pela condução e chamada dos serviços (Orquestrador).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Blip>
                <a:blip r:embed="rId3"/>
              </a:buBlip>
            </a:pPr>
            <a:r>
              <a:rPr lang="pt-BR" sz="3200" dirty="0"/>
              <a:t>OPA – Oracle </a:t>
            </a:r>
            <a:r>
              <a:rPr lang="pt-BR" sz="3200" dirty="0" err="1"/>
              <a:t>Policy</a:t>
            </a:r>
            <a:r>
              <a:rPr lang="pt-BR" sz="3200" dirty="0"/>
              <a:t> Automation – Camada de Regras de Negócio e Validação.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har char="•"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910284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tx2">
              <a:lumMod val="20000"/>
              <a:lumOff val="80000"/>
            </a:schemeClr>
          </a:fgClr>
          <a:bgClr>
            <a:schemeClr val="bg2">
              <a:lumMod val="60000"/>
              <a:lumOff val="4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aixaDeTexto 65"/>
          <p:cNvSpPr txBox="1"/>
          <p:nvPr/>
        </p:nvSpPr>
        <p:spPr>
          <a:xfrm>
            <a:off x="176778" y="187525"/>
            <a:ext cx="11738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2">
                    <a:lumMod val="75000"/>
                  </a:schemeClr>
                </a:solidFill>
                <a:latin typeface="Georgia" panose="02040502050405020303" pitchFamily="18" charset="0"/>
              </a:rPr>
              <a:t>Integrador – Desenho Técnico da Solução</a:t>
            </a:r>
          </a:p>
        </p:txBody>
      </p:sp>
      <p:graphicFrame>
        <p:nvGraphicFramePr>
          <p:cNvPr id="33" name="Diagrama 32"/>
          <p:cNvGraphicFramePr/>
          <p:nvPr/>
        </p:nvGraphicFramePr>
        <p:xfrm>
          <a:off x="2318659" y="2090052"/>
          <a:ext cx="7805051" cy="587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5" name="Conector de seta reta 34"/>
          <p:cNvCxnSpPr/>
          <p:nvPr/>
        </p:nvCxnSpPr>
        <p:spPr>
          <a:xfrm>
            <a:off x="1077694" y="1556639"/>
            <a:ext cx="9873336" cy="0"/>
          </a:xfrm>
          <a:prstGeom prst="straightConnector1">
            <a:avLst/>
          </a:prstGeom>
          <a:ln w="25400">
            <a:solidFill>
              <a:srgbClr val="002060">
                <a:alpha val="60000"/>
              </a:srgb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ângulo de cantos arredondados 43"/>
          <p:cNvSpPr/>
          <p:nvPr/>
        </p:nvSpPr>
        <p:spPr>
          <a:xfrm>
            <a:off x="500744" y="1894108"/>
            <a:ext cx="1175661" cy="3287487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t-BR" sz="2400" b="1" dirty="0"/>
              <a:t>APP WEB</a:t>
            </a:r>
          </a:p>
        </p:txBody>
      </p:sp>
      <p:sp>
        <p:nvSpPr>
          <p:cNvPr id="53" name="Fluxograma: Disco magnético 52"/>
          <p:cNvSpPr/>
          <p:nvPr/>
        </p:nvSpPr>
        <p:spPr>
          <a:xfrm>
            <a:off x="10167274" y="1828779"/>
            <a:ext cx="1230071" cy="1055916"/>
          </a:xfrm>
          <a:prstGeom prst="flowChartMagneticDisk">
            <a:avLst/>
          </a:prstGeom>
          <a:solidFill>
            <a:schemeClr val="accent1"/>
          </a:solidFill>
          <a:ln w="3175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/>
              <a:t>BASE INTEGRADA</a:t>
            </a:r>
          </a:p>
        </p:txBody>
      </p:sp>
      <p:sp>
        <p:nvSpPr>
          <p:cNvPr id="61" name="CaixaDeTexto 60"/>
          <p:cNvSpPr txBox="1"/>
          <p:nvPr/>
        </p:nvSpPr>
        <p:spPr>
          <a:xfrm>
            <a:off x="4501420" y="1138627"/>
            <a:ext cx="29464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chemeClr val="bg2">
                    <a:lumMod val="75000"/>
                  </a:schemeClr>
                </a:solidFill>
              </a:rPr>
              <a:t>Execução do processo</a:t>
            </a:r>
          </a:p>
        </p:txBody>
      </p:sp>
      <p:sp>
        <p:nvSpPr>
          <p:cNvPr id="72" name="Retângulo de cantos arredondados 71"/>
          <p:cNvSpPr/>
          <p:nvPr/>
        </p:nvSpPr>
        <p:spPr>
          <a:xfrm>
            <a:off x="2329539" y="3766445"/>
            <a:ext cx="1622134" cy="51163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Complementação de Dados</a:t>
            </a:r>
          </a:p>
        </p:txBody>
      </p:sp>
      <p:sp>
        <p:nvSpPr>
          <p:cNvPr id="73" name="Retângulo de cantos arredondados 72"/>
          <p:cNvSpPr/>
          <p:nvPr/>
        </p:nvSpPr>
        <p:spPr>
          <a:xfrm>
            <a:off x="576948" y="2819363"/>
            <a:ext cx="1045028" cy="51163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Validação </a:t>
            </a:r>
          </a:p>
          <a:p>
            <a:pPr algn="ctr"/>
            <a:r>
              <a:rPr lang="pt-BR" sz="1300" dirty="0"/>
              <a:t>de Leiaute</a:t>
            </a:r>
          </a:p>
        </p:txBody>
      </p:sp>
      <p:grpSp>
        <p:nvGrpSpPr>
          <p:cNvPr id="81" name="Grupo 80"/>
          <p:cNvGrpSpPr/>
          <p:nvPr/>
        </p:nvGrpSpPr>
        <p:grpSpPr>
          <a:xfrm>
            <a:off x="2503708" y="4341371"/>
            <a:ext cx="206829" cy="642153"/>
            <a:chOff x="6449110" y="4463257"/>
            <a:chExt cx="315689" cy="1020457"/>
          </a:xfrm>
        </p:grpSpPr>
        <p:cxnSp>
          <p:nvCxnSpPr>
            <p:cNvPr id="76" name="Conector angulado 75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angulado 79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upo 84"/>
          <p:cNvGrpSpPr/>
          <p:nvPr/>
        </p:nvGrpSpPr>
        <p:grpSpPr>
          <a:xfrm>
            <a:off x="3020105" y="2710536"/>
            <a:ext cx="315689" cy="968815"/>
            <a:chOff x="6449110" y="4463257"/>
            <a:chExt cx="315689" cy="1020457"/>
          </a:xfrm>
        </p:grpSpPr>
        <p:cxnSp>
          <p:nvCxnSpPr>
            <p:cNvPr id="86" name="Conector angulado 85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angulado 86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8" name="Picture 4" descr="http://exambook.co.in/images/webservic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23313" y="5114657"/>
            <a:ext cx="527656" cy="524138"/>
          </a:xfrm>
          <a:prstGeom prst="rect">
            <a:avLst/>
          </a:prstGeom>
          <a:noFill/>
        </p:spPr>
      </p:pic>
      <p:sp>
        <p:nvSpPr>
          <p:cNvPr id="4" name="AutoShape 6" descr="https://www.tnz.co.nz/context/public/images/icon-bluewhitesquare-configuration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5" name="AutoShape 8" descr="https://www.tnz.co.nz/context/public/images/icon-bluewhitesquare-configuration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" name="AutoShape 10" descr="https://www.tnz.co.nz/context/public/images/icon-bluewhitesquare-configuration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1" name="CaixaDeTexto 90"/>
          <p:cNvSpPr txBox="1"/>
          <p:nvPr/>
        </p:nvSpPr>
        <p:spPr>
          <a:xfrm>
            <a:off x="2035630" y="5656197"/>
            <a:ext cx="1132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err="1">
                <a:solidFill>
                  <a:schemeClr val="bg1"/>
                </a:solidFill>
              </a:rPr>
              <a:t>Procedures</a:t>
            </a:r>
            <a:endParaRPr lang="pt-BR" sz="1200" b="1" dirty="0">
              <a:solidFill>
                <a:schemeClr val="bg1"/>
              </a:solidFill>
            </a:endParaRPr>
          </a:p>
        </p:txBody>
      </p:sp>
      <p:sp>
        <p:nvSpPr>
          <p:cNvPr id="92" name="CaixaDeTexto 91"/>
          <p:cNvSpPr txBox="1"/>
          <p:nvPr/>
        </p:nvSpPr>
        <p:spPr>
          <a:xfrm>
            <a:off x="3080659" y="5634425"/>
            <a:ext cx="990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Web </a:t>
            </a:r>
            <a:r>
              <a:rPr lang="pt-BR" sz="1200" b="1" dirty="0" err="1">
                <a:solidFill>
                  <a:schemeClr val="bg1"/>
                </a:solidFill>
              </a:rPr>
              <a:t>Services</a:t>
            </a:r>
            <a:endParaRPr lang="pt-BR" sz="1200" b="1" dirty="0">
              <a:solidFill>
                <a:schemeClr val="bg1"/>
              </a:solidFill>
            </a:endParaRPr>
          </a:p>
        </p:txBody>
      </p:sp>
      <p:grpSp>
        <p:nvGrpSpPr>
          <p:cNvPr id="93" name="Grupo 92"/>
          <p:cNvGrpSpPr/>
          <p:nvPr/>
        </p:nvGrpSpPr>
        <p:grpSpPr>
          <a:xfrm>
            <a:off x="3461649" y="4341371"/>
            <a:ext cx="206829" cy="642153"/>
            <a:chOff x="6449110" y="4463257"/>
            <a:chExt cx="315689" cy="1020457"/>
          </a:xfrm>
        </p:grpSpPr>
        <p:cxnSp>
          <p:nvCxnSpPr>
            <p:cNvPr id="94" name="Conector angulado 93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ector angulado 94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Retângulo de cantos arredondados 95"/>
          <p:cNvSpPr/>
          <p:nvPr/>
        </p:nvSpPr>
        <p:spPr>
          <a:xfrm>
            <a:off x="4071245" y="3766445"/>
            <a:ext cx="2093553" cy="511630"/>
          </a:xfrm>
          <a:prstGeom prst="roundRect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Validação de Regras de Negócio</a:t>
            </a:r>
          </a:p>
        </p:txBody>
      </p:sp>
      <p:grpSp>
        <p:nvGrpSpPr>
          <p:cNvPr id="97" name="Grupo 96"/>
          <p:cNvGrpSpPr/>
          <p:nvPr/>
        </p:nvGrpSpPr>
        <p:grpSpPr>
          <a:xfrm>
            <a:off x="4816242" y="2732308"/>
            <a:ext cx="315689" cy="947043"/>
            <a:chOff x="6449110" y="4463257"/>
            <a:chExt cx="315689" cy="1020457"/>
          </a:xfrm>
        </p:grpSpPr>
        <p:cxnSp>
          <p:nvCxnSpPr>
            <p:cNvPr id="98" name="Conector angulado 97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angulado 98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Retângulo de cantos arredondados 99"/>
          <p:cNvSpPr/>
          <p:nvPr/>
        </p:nvSpPr>
        <p:spPr>
          <a:xfrm>
            <a:off x="6306312" y="3761427"/>
            <a:ext cx="1382511" cy="51163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Geração de Relatórios</a:t>
            </a:r>
          </a:p>
        </p:txBody>
      </p:sp>
      <p:pic>
        <p:nvPicPr>
          <p:cNvPr id="1039" name="Picture 15" descr="http://uds.systems/wp-content/uploads/2014/12/icon-article-5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06003" y="5072456"/>
            <a:ext cx="733375" cy="438053"/>
          </a:xfrm>
          <a:prstGeom prst="rect">
            <a:avLst/>
          </a:prstGeom>
          <a:noFill/>
        </p:spPr>
      </p:pic>
      <p:sp>
        <p:nvSpPr>
          <p:cNvPr id="101" name="Retângulo de cantos arredondados 100"/>
          <p:cNvSpPr/>
          <p:nvPr/>
        </p:nvSpPr>
        <p:spPr>
          <a:xfrm>
            <a:off x="7830333" y="3761427"/>
            <a:ext cx="1164771" cy="51163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Envio de </a:t>
            </a:r>
            <a:br>
              <a:rPr lang="pt-BR" sz="1300" dirty="0"/>
            </a:br>
            <a:r>
              <a:rPr lang="pt-BR" sz="1300" dirty="0"/>
              <a:t>Emails</a:t>
            </a:r>
          </a:p>
        </p:txBody>
      </p:sp>
      <p:grpSp>
        <p:nvGrpSpPr>
          <p:cNvPr id="102" name="Grupo 101"/>
          <p:cNvGrpSpPr/>
          <p:nvPr/>
        </p:nvGrpSpPr>
        <p:grpSpPr>
          <a:xfrm>
            <a:off x="4523002" y="4328135"/>
            <a:ext cx="206829" cy="642153"/>
            <a:chOff x="6449110" y="4463257"/>
            <a:chExt cx="315689" cy="1020457"/>
          </a:xfrm>
        </p:grpSpPr>
        <p:cxnSp>
          <p:nvCxnSpPr>
            <p:cNvPr id="103" name="Conector angulado 102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ector angulado 103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CaixaDeTexto 104"/>
          <p:cNvSpPr txBox="1"/>
          <p:nvPr/>
        </p:nvSpPr>
        <p:spPr>
          <a:xfrm>
            <a:off x="4070027" y="5482312"/>
            <a:ext cx="1132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</a:rPr>
              <a:t>OPA</a:t>
            </a:r>
          </a:p>
        </p:txBody>
      </p:sp>
      <p:pic>
        <p:nvPicPr>
          <p:cNvPr id="109" name="Picture 4" descr="http://exambook.co.in/images/webservic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8897" y="5094767"/>
            <a:ext cx="527656" cy="524138"/>
          </a:xfrm>
          <a:prstGeom prst="rect">
            <a:avLst/>
          </a:prstGeom>
          <a:noFill/>
        </p:spPr>
      </p:pic>
      <p:sp>
        <p:nvSpPr>
          <p:cNvPr id="111" name="CaixaDeTexto 110"/>
          <p:cNvSpPr txBox="1"/>
          <p:nvPr/>
        </p:nvSpPr>
        <p:spPr>
          <a:xfrm>
            <a:off x="6121193" y="5638238"/>
            <a:ext cx="1132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Web </a:t>
            </a:r>
            <a:r>
              <a:rPr lang="pt-BR" sz="1200" b="1" dirty="0" err="1">
                <a:solidFill>
                  <a:schemeClr val="bg1"/>
                </a:solidFill>
              </a:rPr>
              <a:t>Services</a:t>
            </a:r>
            <a:endParaRPr lang="pt-BR" sz="1200" b="1" dirty="0">
              <a:solidFill>
                <a:schemeClr val="bg1"/>
              </a:solidFill>
            </a:endParaRPr>
          </a:p>
        </p:txBody>
      </p:sp>
      <p:grpSp>
        <p:nvGrpSpPr>
          <p:cNvPr id="112" name="Grupo 111"/>
          <p:cNvGrpSpPr/>
          <p:nvPr/>
        </p:nvGrpSpPr>
        <p:grpSpPr>
          <a:xfrm>
            <a:off x="6567233" y="4310595"/>
            <a:ext cx="206829" cy="642153"/>
            <a:chOff x="6449110" y="4463257"/>
            <a:chExt cx="315689" cy="1020457"/>
          </a:xfrm>
        </p:grpSpPr>
        <p:cxnSp>
          <p:nvCxnSpPr>
            <p:cNvPr id="113" name="Conector angulado 112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ector angulado 113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3" name="AutoShape 19" descr="https://zeroc.com/images/logos/languages/java-b48c6193e3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45" name="Picture 21" descr="C:\Users\lmsilva\Desktop\java-b48c6193e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2368" y="4235270"/>
            <a:ext cx="497460" cy="432016"/>
          </a:xfrm>
          <a:prstGeom prst="rect">
            <a:avLst/>
          </a:prstGeom>
          <a:noFill/>
        </p:spPr>
      </p:pic>
      <p:sp>
        <p:nvSpPr>
          <p:cNvPr id="117" name="CaixaDeTexto 116"/>
          <p:cNvSpPr txBox="1"/>
          <p:nvPr/>
        </p:nvSpPr>
        <p:spPr>
          <a:xfrm>
            <a:off x="653144" y="4738852"/>
            <a:ext cx="87085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/>
              <a:t>Java</a:t>
            </a:r>
          </a:p>
        </p:txBody>
      </p:sp>
      <p:grpSp>
        <p:nvGrpSpPr>
          <p:cNvPr id="118" name="Grupo 117"/>
          <p:cNvGrpSpPr/>
          <p:nvPr/>
        </p:nvGrpSpPr>
        <p:grpSpPr>
          <a:xfrm>
            <a:off x="995368" y="3448719"/>
            <a:ext cx="206829" cy="642153"/>
            <a:chOff x="6449110" y="4463257"/>
            <a:chExt cx="315689" cy="1020457"/>
          </a:xfrm>
        </p:grpSpPr>
        <p:cxnSp>
          <p:nvCxnSpPr>
            <p:cNvPr id="119" name="Conector angulado 118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tx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ector angulado 119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tx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1" name="Picture 8" descr="http://www.iconesbr.net/download.php?id=289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22" y="5072738"/>
            <a:ext cx="577593" cy="5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Grupo 125"/>
          <p:cNvGrpSpPr/>
          <p:nvPr/>
        </p:nvGrpSpPr>
        <p:grpSpPr>
          <a:xfrm>
            <a:off x="8309261" y="4336353"/>
            <a:ext cx="206829" cy="642153"/>
            <a:chOff x="6449110" y="4463257"/>
            <a:chExt cx="315689" cy="1020457"/>
          </a:xfrm>
        </p:grpSpPr>
        <p:cxnSp>
          <p:nvCxnSpPr>
            <p:cNvPr id="127" name="Conector angulado 126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ector angulado 127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9" name="Picture 21" descr="C:\Users\lmsilva\Desktop\java-b48c6193e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16610" y="5151619"/>
            <a:ext cx="552141" cy="479503"/>
          </a:xfrm>
          <a:prstGeom prst="rect">
            <a:avLst/>
          </a:prstGeom>
          <a:noFill/>
        </p:spPr>
      </p:pic>
      <p:sp>
        <p:nvSpPr>
          <p:cNvPr id="130" name="CaixaDeTexto 129"/>
          <p:cNvSpPr txBox="1"/>
          <p:nvPr/>
        </p:nvSpPr>
        <p:spPr>
          <a:xfrm>
            <a:off x="7827113" y="5691802"/>
            <a:ext cx="1132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Java</a:t>
            </a:r>
          </a:p>
        </p:txBody>
      </p:sp>
      <p:sp>
        <p:nvSpPr>
          <p:cNvPr id="135" name="Retângulo de cantos arredondados 134"/>
          <p:cNvSpPr/>
          <p:nvPr/>
        </p:nvSpPr>
        <p:spPr>
          <a:xfrm>
            <a:off x="9136590" y="3761427"/>
            <a:ext cx="1262739" cy="511630"/>
          </a:xfrm>
          <a:prstGeom prst="roundRect">
            <a:avLst/>
          </a:prstGeom>
          <a:solidFill>
            <a:srgbClr val="686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Persistência dos Dados</a:t>
            </a:r>
          </a:p>
        </p:txBody>
      </p:sp>
      <p:grpSp>
        <p:nvGrpSpPr>
          <p:cNvPr id="136" name="Grupo 135"/>
          <p:cNvGrpSpPr/>
          <p:nvPr/>
        </p:nvGrpSpPr>
        <p:grpSpPr>
          <a:xfrm>
            <a:off x="9637349" y="4336353"/>
            <a:ext cx="206829" cy="642153"/>
            <a:chOff x="6449110" y="4463257"/>
            <a:chExt cx="315689" cy="1020457"/>
          </a:xfrm>
        </p:grpSpPr>
        <p:cxnSp>
          <p:nvCxnSpPr>
            <p:cNvPr id="137" name="Conector angulado 136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onector angulado 137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9" name="CaixaDeTexto 138"/>
          <p:cNvSpPr txBox="1"/>
          <p:nvPr/>
        </p:nvSpPr>
        <p:spPr>
          <a:xfrm>
            <a:off x="9169271" y="5683837"/>
            <a:ext cx="1132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err="1">
                <a:solidFill>
                  <a:schemeClr val="bg1"/>
                </a:solidFill>
              </a:rPr>
              <a:t>Procedures</a:t>
            </a:r>
            <a:endParaRPr lang="pt-BR" sz="1200" b="1" dirty="0">
              <a:solidFill>
                <a:schemeClr val="bg1"/>
              </a:solidFill>
            </a:endParaRPr>
          </a:p>
        </p:txBody>
      </p:sp>
      <p:pic>
        <p:nvPicPr>
          <p:cNvPr id="140" name="Picture 8" descr="http://www.iconesbr.net/download.php?id=289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863" y="5100378"/>
            <a:ext cx="577593" cy="5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1" name="Grupo 140"/>
          <p:cNvGrpSpPr/>
          <p:nvPr/>
        </p:nvGrpSpPr>
        <p:grpSpPr>
          <a:xfrm>
            <a:off x="6822716" y="2727290"/>
            <a:ext cx="315689" cy="947043"/>
            <a:chOff x="6449110" y="4463257"/>
            <a:chExt cx="315689" cy="1020457"/>
          </a:xfrm>
        </p:grpSpPr>
        <p:cxnSp>
          <p:nvCxnSpPr>
            <p:cNvPr id="142" name="Conector angulado 141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ector angulado 142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Grupo 143"/>
          <p:cNvGrpSpPr/>
          <p:nvPr/>
        </p:nvGrpSpPr>
        <p:grpSpPr>
          <a:xfrm>
            <a:off x="8303173" y="2727290"/>
            <a:ext cx="315689" cy="947043"/>
            <a:chOff x="6449110" y="4463257"/>
            <a:chExt cx="315689" cy="1020457"/>
          </a:xfrm>
        </p:grpSpPr>
        <p:cxnSp>
          <p:nvCxnSpPr>
            <p:cNvPr id="145" name="Conector angulado 144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angulado 145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Grupo 146"/>
          <p:cNvGrpSpPr/>
          <p:nvPr/>
        </p:nvGrpSpPr>
        <p:grpSpPr>
          <a:xfrm>
            <a:off x="9609454" y="2727290"/>
            <a:ext cx="315689" cy="947043"/>
            <a:chOff x="6449110" y="4463257"/>
            <a:chExt cx="315689" cy="1020457"/>
          </a:xfrm>
        </p:grpSpPr>
        <p:cxnSp>
          <p:nvCxnSpPr>
            <p:cNvPr id="148" name="Conector angulado 147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ector angulado 148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92075" cap="sq">
              <a:solidFill>
                <a:schemeClr val="accent1">
                  <a:lumMod val="60000"/>
                  <a:lumOff val="40000"/>
                  <a:alpha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0" name="Conector angulado 159"/>
          <p:cNvCxnSpPr/>
          <p:nvPr/>
        </p:nvCxnSpPr>
        <p:spPr>
          <a:xfrm flipV="1">
            <a:off x="1777770" y="2362200"/>
            <a:ext cx="519116" cy="12249"/>
          </a:xfrm>
          <a:prstGeom prst="bentConnector3">
            <a:avLst>
              <a:gd name="adj1" fmla="val 50000"/>
            </a:avLst>
          </a:prstGeom>
          <a:ln w="92075" cap="sq">
            <a:solidFill>
              <a:schemeClr val="accent1">
                <a:lumMod val="60000"/>
                <a:lumOff val="4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upo 73"/>
          <p:cNvGrpSpPr/>
          <p:nvPr/>
        </p:nvGrpSpPr>
        <p:grpSpPr>
          <a:xfrm>
            <a:off x="7238167" y="4321326"/>
            <a:ext cx="206829" cy="642153"/>
            <a:chOff x="6449110" y="4463257"/>
            <a:chExt cx="315689" cy="1020457"/>
          </a:xfrm>
        </p:grpSpPr>
        <p:cxnSp>
          <p:nvCxnSpPr>
            <p:cNvPr id="75" name="Conector angulado 74"/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angulado 76"/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8" name="Picture 21" descr="C:\Users\lmsilva\Desktop\java-b48c6193e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45516" y="5136592"/>
            <a:ext cx="552141" cy="479503"/>
          </a:xfrm>
          <a:prstGeom prst="rect">
            <a:avLst/>
          </a:prstGeom>
          <a:noFill/>
        </p:spPr>
      </p:pic>
      <p:sp>
        <p:nvSpPr>
          <p:cNvPr id="79" name="CaixaDeTexto 78"/>
          <p:cNvSpPr txBox="1"/>
          <p:nvPr/>
        </p:nvSpPr>
        <p:spPr>
          <a:xfrm>
            <a:off x="6756019" y="5676775"/>
            <a:ext cx="1132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Java</a:t>
            </a:r>
          </a:p>
        </p:txBody>
      </p:sp>
      <p:grpSp>
        <p:nvGrpSpPr>
          <p:cNvPr id="2" name="Grupo 135">
            <a:extLst>
              <a:ext uri="{FF2B5EF4-FFF2-40B4-BE49-F238E27FC236}">
                <a16:creationId xmlns:a16="http://schemas.microsoft.com/office/drawing/2014/main" id="{AA16BB09-AEB7-F4BE-C38A-5F7554D9B6E2}"/>
              </a:ext>
            </a:extLst>
          </p:cNvPr>
          <p:cNvGrpSpPr/>
          <p:nvPr/>
        </p:nvGrpSpPr>
        <p:grpSpPr>
          <a:xfrm>
            <a:off x="5673246" y="4338234"/>
            <a:ext cx="206829" cy="642153"/>
            <a:chOff x="6449110" y="4463257"/>
            <a:chExt cx="315689" cy="1020457"/>
          </a:xfrm>
        </p:grpSpPr>
        <p:cxnSp>
          <p:nvCxnSpPr>
            <p:cNvPr id="3" name="Conector angulado 136">
              <a:extLst>
                <a:ext uri="{FF2B5EF4-FFF2-40B4-BE49-F238E27FC236}">
                  <a16:creationId xmlns:a16="http://schemas.microsoft.com/office/drawing/2014/main" id="{D2C3C5E5-73DC-AD84-F060-A78F8F3FEEA2}"/>
                </a:ext>
              </a:extLst>
            </p:cNvPr>
            <p:cNvCxnSpPr/>
            <p:nvPr/>
          </p:nvCxnSpPr>
          <p:spPr>
            <a:xfrm rot="5400000">
              <a:off x="5966097" y="500070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ector angulado 137">
              <a:extLst>
                <a:ext uri="{FF2B5EF4-FFF2-40B4-BE49-F238E27FC236}">
                  <a16:creationId xmlns:a16="http://schemas.microsoft.com/office/drawing/2014/main" id="{B6EB9696-921A-DDAE-4D3A-4EBB73EDD2B2}"/>
                </a:ext>
              </a:extLst>
            </p:cNvPr>
            <p:cNvCxnSpPr/>
            <p:nvPr/>
          </p:nvCxnSpPr>
          <p:spPr>
            <a:xfrm rot="16200000" flipV="1">
              <a:off x="6281785" y="4946270"/>
              <a:ext cx="966027" cy="1"/>
            </a:xfrm>
            <a:prstGeom prst="bentConnector3">
              <a:avLst>
                <a:gd name="adj1" fmla="val 50000"/>
              </a:avLst>
            </a:prstGeom>
            <a:ln w="50800" cap="sq">
              <a:solidFill>
                <a:schemeClr val="bg1">
                  <a:alpha val="8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1C94102D-4E6F-400B-3F0F-7C7784D603BC}"/>
              </a:ext>
            </a:extLst>
          </p:cNvPr>
          <p:cNvSpPr txBox="1"/>
          <p:nvPr/>
        </p:nvSpPr>
        <p:spPr>
          <a:xfrm>
            <a:off x="5200848" y="5580873"/>
            <a:ext cx="1132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err="1">
                <a:solidFill>
                  <a:schemeClr val="bg1"/>
                </a:solidFill>
              </a:rPr>
              <a:t>Procedures</a:t>
            </a:r>
            <a:endParaRPr lang="pt-BR" sz="1200" b="1" dirty="0">
              <a:solidFill>
                <a:schemeClr val="bg1"/>
              </a:solidFill>
            </a:endParaRPr>
          </a:p>
        </p:txBody>
      </p:sp>
      <p:pic>
        <p:nvPicPr>
          <p:cNvPr id="8" name="Picture 8" descr="http://www.iconesbr.net/download.php?id=2894">
            <a:extLst>
              <a:ext uri="{FF2B5EF4-FFF2-40B4-BE49-F238E27FC236}">
                <a16:creationId xmlns:a16="http://schemas.microsoft.com/office/drawing/2014/main" id="{80F78968-F271-9C58-2247-E04B4AA9F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307" y="5023383"/>
            <a:ext cx="577593" cy="5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ector angulado 159">
            <a:extLst>
              <a:ext uri="{FF2B5EF4-FFF2-40B4-BE49-F238E27FC236}">
                <a16:creationId xmlns:a16="http://schemas.microsoft.com/office/drawing/2014/main" id="{CB330424-8EF4-D373-5D40-EDD89505DF1B}"/>
              </a:ext>
            </a:extLst>
          </p:cNvPr>
          <p:cNvCxnSpPr>
            <a:cxnSpLocks/>
          </p:cNvCxnSpPr>
          <p:nvPr/>
        </p:nvCxnSpPr>
        <p:spPr>
          <a:xfrm rot="5400000">
            <a:off x="10164613" y="3523246"/>
            <a:ext cx="1277105" cy="3"/>
          </a:xfrm>
          <a:prstGeom prst="bentConnector3">
            <a:avLst>
              <a:gd name="adj1" fmla="val 50000"/>
            </a:avLst>
          </a:prstGeom>
          <a:ln w="92075" cap="sq">
            <a:solidFill>
              <a:schemeClr val="accent1">
                <a:lumMod val="60000"/>
                <a:lumOff val="40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de cantos arredondados 134">
            <a:extLst>
              <a:ext uri="{FF2B5EF4-FFF2-40B4-BE49-F238E27FC236}">
                <a16:creationId xmlns:a16="http://schemas.microsoft.com/office/drawing/2014/main" id="{2A4B3D38-8994-0ED7-9A9A-5AFB44CE5A41}"/>
              </a:ext>
            </a:extLst>
          </p:cNvPr>
          <p:cNvSpPr/>
          <p:nvPr/>
        </p:nvSpPr>
        <p:spPr>
          <a:xfrm>
            <a:off x="10167274" y="4344847"/>
            <a:ext cx="1262739" cy="5116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8000" rIns="18000" bIns="18000" rtlCol="0" anchor="ctr"/>
          <a:lstStyle/>
          <a:p>
            <a:pPr algn="ctr"/>
            <a:r>
              <a:rPr lang="pt-BR" sz="1300" dirty="0"/>
              <a:t>Senai em Números</a:t>
            </a:r>
          </a:p>
        </p:txBody>
      </p:sp>
    </p:spTree>
    <p:extLst>
      <p:ext uri="{BB962C8B-B14F-4D97-AF65-F5344CB8AC3E}">
        <p14:creationId xmlns:p14="http://schemas.microsoft.com/office/powerpoint/2010/main" val="1863977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atia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Override1.xml><?xml version="1.0" encoding="utf-8"?>
<a:themeOverride xmlns:a="http://schemas.openxmlformats.org/drawingml/2006/main">
  <a:clrScheme name="Slice">
    <a:dk1>
      <a:sysClr val="windowText" lastClr="000000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ppt/theme/themeOverride2.xml><?xml version="1.0" encoding="utf-8"?>
<a:themeOverride xmlns:a="http://schemas.openxmlformats.org/drawingml/2006/main">
  <a:clrScheme name="Slice">
    <a:dk1>
      <a:sysClr val="windowText" lastClr="000000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ppt/theme/themeOverride3.xml><?xml version="1.0" encoding="utf-8"?>
<a:themeOverride xmlns:a="http://schemas.openxmlformats.org/drawingml/2006/main">
  <a:clrScheme name="Slice">
    <a:dk1>
      <a:sysClr val="windowText" lastClr="000000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345</Words>
  <Application>Microsoft Office PowerPoint</Application>
  <PresentationFormat>Widescreen</PresentationFormat>
  <Paragraphs>67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1" baseType="lpstr">
      <vt:lpstr>Arial Black</vt:lpstr>
      <vt:lpstr>Baskerville Old Face</vt:lpstr>
      <vt:lpstr>Century Gothic</vt:lpstr>
      <vt:lpstr>Georgia</vt:lpstr>
      <vt:lpstr>Wingdings 3</vt:lpstr>
      <vt:lpstr>Fatia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jscorp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jsilva</dc:creator>
  <cp:lastModifiedBy>Liliane Paulino Alves da Cruz</cp:lastModifiedBy>
  <cp:revision>51</cp:revision>
  <dcterms:created xsi:type="dcterms:W3CDTF">2015-06-14T00:46:50Z</dcterms:created>
  <dcterms:modified xsi:type="dcterms:W3CDTF">2025-01-14T14:29:57Z</dcterms:modified>
</cp:coreProperties>
</file>