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8" r:id="rId4"/>
    <p:sldId id="270" r:id="rId5"/>
    <p:sldId id="261" r:id="rId6"/>
    <p:sldId id="274" r:id="rId7"/>
    <p:sldId id="271" r:id="rId8"/>
    <p:sldId id="266" r:id="rId9"/>
    <p:sldId id="267" r:id="rId10"/>
    <p:sldId id="272" r:id="rId11"/>
    <p:sldId id="262" r:id="rId12"/>
    <p:sldId id="273" r:id="rId13"/>
    <p:sldId id="263" r:id="rId14"/>
    <p:sldId id="275" r:id="rId15"/>
    <p:sldId id="259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74"/>
    <p:restoredTop sz="94684"/>
  </p:normalViewPr>
  <p:slideViewPr>
    <p:cSldViewPr snapToGrid="0" snapToObjects="1">
      <p:cViewPr>
        <p:scale>
          <a:sx n="68" d="100"/>
          <a:sy n="68" d="100"/>
        </p:scale>
        <p:origin x="928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84E71-A18F-7E43-A1A0-C9D7602C8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EB50ED-5BB5-6142-A42E-AD295B411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2ABC42-C4A2-0341-A9C6-E3E8D115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702E0E-3200-9548-91C3-D70AAFC2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339715-58AD-4440-B4E8-5E5F82F6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88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31580-503C-1449-899E-64635834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0E80BE-FF4A-CD46-A1B2-479965932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F9F21C-BBA3-C240-87BC-EFF7F318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84586F-64B3-4244-94DE-007A31E88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5C971F-C7C4-FE48-AD5C-BF51E819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92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CC4DC0C-BAA2-0846-B947-06D0E58D3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C41201-7AA9-744F-893E-C082E6092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9EABDC-6587-A946-9AF4-FFB2A8E1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0D2FF0-6465-CF4A-ADB9-C2AA4C9C1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1DF931-D24B-8B41-B19C-FEA3B37A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0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8F472-C059-1C4A-A7A0-6423056FC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A23778-D7B8-D24D-AEA4-9A3A92E2F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8C057C-9687-D544-A556-DA1EFACE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64A690-C34C-7349-AAAE-03E7AF6C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16ABD8-2316-0744-9581-BA2D244B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15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D61D3-592D-4B49-890F-05337D85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17044C-7BD7-4649-9042-1DD54815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7780A3-DC92-3A4A-9CD9-FE964CDD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A6CFB8-B934-664C-A518-9C37691AF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E45E98-B700-7E4F-83C8-1F7E8E56E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682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79CBF-C5F9-4848-8211-48268156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0AAB2F-0DC7-E841-A9F5-89A843E7C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F4B8E2-335B-AF46-BFA4-F9DED954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2E109D-A0EF-4D44-847E-71ED4A9F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CC48B0-DEE8-9C41-B110-B2AFB32E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140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3B2C9-C951-7345-8358-A545FE88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1CC3F3-DC51-9D41-95BC-20C23BB60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DDA219-7443-B54D-AFDD-E2EF833BC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9819CC-75B6-2644-8A54-E8AAFC08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81EEF0-6F29-9F43-87F1-AD2254A5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F7EDD6-F355-6147-838E-5912B173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08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3392B-11B9-904B-A8E6-E0CE4BB1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DB86C5-3091-3A40-9B9D-F2BD8CAEE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F8CD15-617D-FD47-BC0A-403E46742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25FC8A-B279-0A44-B548-B76700367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AAAD3EF-158A-444B-A28D-930042F5DE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B99AF0E-C32A-9D44-955B-9AD56FF7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ABDF63-6631-AF45-A440-F6E704E4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2447C-D23F-8E4D-AFA6-F1BC1E82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09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D0B72C-2D1A-8A4B-BC33-CD22BA9F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D8384D-AB4A-BA46-B7E0-ABA6E3AE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C8A700A-3434-8C4D-9652-322A5039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1EAF01-FC03-3044-A2C3-E10B446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625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A68FB14-51A5-4041-84FD-C75D879F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407DC28-7A13-7649-AD76-8BFDF56C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2E0D93-8E8F-EF4D-A1AD-17995A6B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210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DFDCE-DF47-884E-92F3-B68E49E7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F9859D-6437-614A-9935-6BC466724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6EA5E8-FCDE-1546-8752-B73283C06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D29A91-AED0-EF48-8133-E248DB96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27E84B-C4D7-9741-B0B4-8431A049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2333B0-4A72-564B-88B4-5B85BD05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95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86AFE-06EE-074F-8696-CDBEEE26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592751-609F-1A49-8824-445FE0B1C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325AA3-0507-7A47-928B-70F33836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5A74B1-0702-E248-A4E2-4EE0933B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E88F98-9BB5-8643-AE68-897D9B6E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301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83B0BF-33A7-E14B-AD80-B1F530F4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F0F5BB-8567-E641-9D5D-27ED4E7453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989AD3-B5C6-E049-8C42-3455B56FC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B403B8-C9B9-AF40-887A-0CCA8BC5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505E7C-B656-A64E-8A6B-0B1A2071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B188D8-40C2-0B48-B50A-7B1DE94A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485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3ACF7-F95E-AA48-A27E-53A3DC56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A4BC06-452C-934D-9C27-1A709C273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AD20E4-4955-E547-9F83-D8EA8CF0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F85793-EFA3-3B47-8F45-FB0FC999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38A089-EC92-714B-86BF-DD7D5F33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8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751F2CE-5C62-7948-96DB-78288EBEE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2D12BC-6935-D34C-AC05-137800D30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6DE72E-241F-D14C-A8A4-303B68A6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45226A-748C-1946-88A5-A9AEFAD4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6EEB6E-B659-5E4C-982C-A075ADB0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23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5E0CF-4956-3642-88FA-62029D44C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F8A9B-E42A-9E44-B531-A4C9110BD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11BFF8-6C7F-6F4A-9C9F-CC39BADB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CA8E33-3D05-5448-84ED-89667F86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FD918-380F-1141-9204-8166F8F4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2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2809D-7529-0C46-B2C6-87EDC4FF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41892C-833A-5347-A2EF-13FF2DCFE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5417B-7240-FC47-AAED-A09196316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970528-624A-AF4B-B62A-74CC5C27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E39332-F2BA-ED4F-8215-058C7DE2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5A8DB6-A582-084D-83AD-3F0F4729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75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A3DA7-B976-1F4F-B0C8-12045192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C975C0-F375-5B42-81CE-333539007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8AEE03-8869-3D46-B979-B4B7D7C21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15A500-0821-7447-ABD7-713E2B740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E8B0703-9864-F841-B68E-02210E6F5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9AE6BB1-EBCB-464B-A0B3-8E133216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A1D97D3-ACE1-8441-BEA1-D3D29F8A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754640A-8A12-3243-9451-D47006E6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1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7ACD3-4205-4046-9DD7-22D676F1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9F80089-D4EE-AD4A-AD94-D7779916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3B69B94-923D-0643-9711-23CCF42B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FDC7EAD-5045-C54E-A7A0-9AF73154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90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485C79-0A53-2E48-93E3-ED18B958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10F20C8-B1E5-CD40-ABE9-0741AAA8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AC62E8-95EC-D64E-8A18-870A1DB1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75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74A0D-24A3-6049-BD2A-9B5F3A07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1D3633-BDBF-2A4B-9375-62548C0FC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C95E49-799F-E64B-8AF7-8AB006025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F73FB7-E02E-6940-B5B9-D634A415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89BE21-8398-324B-B2DF-B18E875E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553557-E3FD-C842-A27E-CC781CC9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2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1243D-532E-854C-B05B-F56175A7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9B99A26-AED0-4347-BDED-84382DE80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56F294-C4EC-F842-8197-83726ED36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89E7BA-A955-B64E-985A-A22B7AEC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0DED6F-9458-CD4E-80E0-2FFFA1B62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ADE0B1-3FCA-1B48-8989-1CF15787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00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B53B99A-6F2C-3C40-8DBD-F1A08FBD1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F4FE20-B91A-704A-8D5D-575072C2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51452C-0614-FF4E-B36E-12000CB4A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47BE3-C5DE-6140-B91E-2145E74C5B87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084727-6768-F946-B3D4-4A3F5A915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42BF8D-89C2-C447-AF87-C3F5E31C3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2AC1-9FFB-CC48-8C59-DC19A9520B8F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2B5B4E1-BB05-7D4C-A10C-0971CB4105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A8C18BD-B475-744C-AB4C-19058E94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934B27-35DE-7842-8DAB-62911852B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FD891-EE77-B242-93FB-757519DA9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4A7E9-C3CB-E241-8189-36BC88800648}" type="datetimeFigureOut">
              <a:rPr lang="pt-BR" smtClean="0"/>
              <a:t>13/11/2021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B4CC22-F713-C143-9598-552D1EE8D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87E9E7-DF7A-0B41-8DCE-28D1FDFB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7E60-CAD3-2D42-916E-5A63908730A2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Interface gráfica do usuário, Aplicativo, Word, Email&#10;&#10;Descrição gerada automaticamente">
            <a:extLst>
              <a:ext uri="{FF2B5EF4-FFF2-40B4-BE49-F238E27FC236}">
                <a16:creationId xmlns:a16="http://schemas.microsoft.com/office/drawing/2014/main" id="{5627EF90-1B6D-214B-A53E-F71F38590A5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7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7CF5871B-F9F9-A142-B57C-21ED6CBC0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2" r="-1079"/>
          <a:stretch/>
        </p:blipFill>
        <p:spPr>
          <a:xfrm>
            <a:off x="-807786" y="182224"/>
            <a:ext cx="13807571" cy="6899270"/>
          </a:xfrm>
          <a:prstGeom prst="rect">
            <a:avLst/>
          </a:prstGeom>
          <a:effectLst>
            <a:outerShdw dist="50800" dir="5400000" sx="103632" sy="103632" algn="ctr" rotWithShape="0">
              <a:srgbClr val="000000">
                <a:alpha val="43137"/>
              </a:srgbClr>
            </a:outerShdw>
            <a:reflection blurRad="1270000" stA="0" endPos="65000" dist="18580" dir="5400000" sy="-100000" algn="bl" rotWithShape="0"/>
            <a:softEdge rad="804122"/>
          </a:effectLst>
        </p:spPr>
      </p:pic>
      <p:sp>
        <p:nvSpPr>
          <p:cNvPr id="19" name="CaixaDeTexto 1">
            <a:extLst>
              <a:ext uri="{FF2B5EF4-FFF2-40B4-BE49-F238E27FC236}">
                <a16:creationId xmlns:a16="http://schemas.microsoft.com/office/drawing/2014/main" id="{B199D4DD-90FC-B643-92C0-4533C7B434C6}"/>
              </a:ext>
            </a:extLst>
          </p:cNvPr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2. Pontos de atenção</a:t>
            </a:r>
          </a:p>
        </p:txBody>
      </p:sp>
      <p:sp>
        <p:nvSpPr>
          <p:cNvPr id="20" name="CaixaDeTexto 2">
            <a:extLst>
              <a:ext uri="{FF2B5EF4-FFF2-40B4-BE49-F238E27FC236}">
                <a16:creationId xmlns:a16="http://schemas.microsoft.com/office/drawing/2014/main" id="{AD3E635B-7F27-8F4D-A5F2-8F01FF5DA313}"/>
              </a:ext>
            </a:extLst>
          </p:cNvPr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3. Aproveitamento das agendas</a:t>
            </a:r>
          </a:p>
        </p:txBody>
      </p:sp>
      <p:sp>
        <p:nvSpPr>
          <p:cNvPr id="21" name="CaixaDeTexto 3">
            <a:extLst>
              <a:ext uri="{FF2B5EF4-FFF2-40B4-BE49-F238E27FC236}">
                <a16:creationId xmlns:a16="http://schemas.microsoft.com/office/drawing/2014/main" id="{B2A12EF1-1B40-A34C-A769-7C4311DAFF32}"/>
              </a:ext>
            </a:extLst>
          </p:cNvPr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4. Boas práticas internacionais</a:t>
            </a:r>
          </a:p>
        </p:txBody>
      </p:sp>
      <p:sp>
        <p:nvSpPr>
          <p:cNvPr id="22" name="CaixaDeTexto 4">
            <a:extLst>
              <a:ext uri="{FF2B5EF4-FFF2-40B4-BE49-F238E27FC236}">
                <a16:creationId xmlns:a16="http://schemas.microsoft.com/office/drawing/2014/main" id="{422A8BDD-0E1F-904A-AB8D-6FE4DDE2A6A1}"/>
              </a:ext>
            </a:extLst>
          </p:cNvPr>
          <p:cNvSpPr txBox="1"/>
          <p:nvPr/>
        </p:nvSpPr>
        <p:spPr>
          <a:xfrm>
            <a:off x="1017636" y="19091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rgbClr val="125BA9"/>
                </a:solidFill>
                <a:latin typeface="+mj-lt"/>
              </a:rPr>
              <a:t>Programação</a:t>
            </a:r>
          </a:p>
        </p:txBody>
      </p:sp>
      <p:pic>
        <p:nvPicPr>
          <p:cNvPr id="23" name="Picture 22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C1470715-B071-7549-9CFD-E549469E1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0" r="11730"/>
          <a:stretch/>
        </p:blipFill>
        <p:spPr>
          <a:xfrm>
            <a:off x="-123647" y="-77500"/>
            <a:ext cx="12439291" cy="74187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29E7CD1-965A-3845-B27E-9897445AC3C3}"/>
              </a:ext>
            </a:extLst>
          </p:cNvPr>
          <p:cNvSpPr/>
          <p:nvPr/>
        </p:nvSpPr>
        <p:spPr>
          <a:xfrm>
            <a:off x="0" y="1013221"/>
            <a:ext cx="12439290" cy="1563837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9" name="CaixaDeTexto 4">
            <a:extLst>
              <a:ext uri="{FF2B5EF4-FFF2-40B4-BE49-F238E27FC236}">
                <a16:creationId xmlns:a16="http://schemas.microsoft.com/office/drawing/2014/main" id="{E77DCA45-C397-2E48-817F-FB2D529F9539}"/>
              </a:ext>
            </a:extLst>
          </p:cNvPr>
          <p:cNvSpPr txBox="1"/>
          <p:nvPr/>
        </p:nvSpPr>
        <p:spPr>
          <a:xfrm>
            <a:off x="769986" y="1198320"/>
            <a:ext cx="8832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36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638867-6653-AB47-BB8C-32B5D280F441}"/>
              </a:ext>
            </a:extLst>
          </p:cNvPr>
          <p:cNvSpPr/>
          <p:nvPr/>
        </p:nvSpPr>
        <p:spPr>
          <a:xfrm>
            <a:off x="-647700" y="4946384"/>
            <a:ext cx="13373100" cy="1911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821FCA-FEAE-004D-BE37-37167F0E9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57" y="5199252"/>
            <a:ext cx="11582043" cy="1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2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C265A387-4309-584E-8AE3-681649879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id="{15F3FD59-72CE-6F40-AE55-F1164831B64E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C9AE6-59E5-4B4C-99CB-D061BE104784}"/>
              </a:ext>
            </a:extLst>
          </p:cNvPr>
          <p:cNvSpPr/>
          <p:nvPr/>
        </p:nvSpPr>
        <p:spPr>
          <a:xfrm>
            <a:off x="-999259" y="1165268"/>
            <a:ext cx="11476759" cy="5025982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5" name="CaixaDeTexto 4"/>
          <p:cNvSpPr txBox="1"/>
          <p:nvPr/>
        </p:nvSpPr>
        <p:spPr>
          <a:xfrm>
            <a:off x="914399" y="2443316"/>
            <a:ext cx="91046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Definir objetivo em cada compromisso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Preparar material adequado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Construir uma agenda própria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Preparação antecipada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Alinhamento de expectativas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Agenda EXPO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14400" y="1582994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3. Aproveitamento das agendas</a:t>
            </a:r>
          </a:p>
        </p:txBody>
      </p:sp>
    </p:spTree>
    <p:extLst>
      <p:ext uri="{BB962C8B-B14F-4D97-AF65-F5344CB8AC3E}">
        <p14:creationId xmlns:p14="http://schemas.microsoft.com/office/powerpoint/2010/main" val="208354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0F314110-0133-584C-859D-45BC640C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81F871-80D3-FF42-AE9A-942A9372FE50}"/>
              </a:ext>
            </a:extLst>
          </p:cNvPr>
          <p:cNvSpPr/>
          <p:nvPr/>
        </p:nvSpPr>
        <p:spPr>
          <a:xfrm>
            <a:off x="-1018309" y="1814645"/>
            <a:ext cx="8437418" cy="3048300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B3DB978E-E9E0-2A4A-A3DA-58B5EF93E005}"/>
              </a:ext>
            </a:extLst>
          </p:cNvPr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2. Pontos de atenção</a:t>
            </a: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2DD76DCC-0044-2A42-9DA4-46AA3516A2BD}"/>
              </a:ext>
            </a:extLst>
          </p:cNvPr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3. Aproveitamento das agendas</a:t>
            </a:r>
          </a:p>
        </p:txBody>
      </p:sp>
      <p:sp>
        <p:nvSpPr>
          <p:cNvPr id="12" name="CaixaDeTexto 4">
            <a:extLst>
              <a:ext uri="{FF2B5EF4-FFF2-40B4-BE49-F238E27FC236}">
                <a16:creationId xmlns:a16="http://schemas.microsoft.com/office/drawing/2014/main" id="{710D8440-D74A-FD46-BD9D-F4181E01D3AD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13" name="CaixaDeTexto 4">
            <a:extLst>
              <a:ext uri="{FF2B5EF4-FFF2-40B4-BE49-F238E27FC236}">
                <a16:creationId xmlns:a16="http://schemas.microsoft.com/office/drawing/2014/main" id="{956EF49F-C905-B44A-9E5E-1A0C1510E9D8}"/>
              </a:ext>
            </a:extLst>
          </p:cNvPr>
          <p:cNvSpPr txBox="1"/>
          <p:nvPr/>
        </p:nvSpPr>
        <p:spPr>
          <a:xfrm>
            <a:off x="1017637" y="181464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Programação</a:t>
            </a: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A5F2BA50-8DF1-DA47-A3D8-3979A3B2F154}"/>
              </a:ext>
            </a:extLst>
          </p:cNvPr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4. Boas práticas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1366889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9ABF010-D0DA-544F-B2DE-41CED7D72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8" name="CaixaDeTexto 4">
            <a:extLst>
              <a:ext uri="{FF2B5EF4-FFF2-40B4-BE49-F238E27FC236}">
                <a16:creationId xmlns:a16="http://schemas.microsoft.com/office/drawing/2014/main" id="{63C113B0-111C-754B-A541-D2E861C2073A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6C191-FB60-7445-A50A-48745D4894A6}"/>
              </a:ext>
            </a:extLst>
          </p:cNvPr>
          <p:cNvSpPr/>
          <p:nvPr/>
        </p:nvSpPr>
        <p:spPr>
          <a:xfrm>
            <a:off x="-999259" y="1165268"/>
            <a:ext cx="11476759" cy="5025982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" name="CaixaDeTexto 1"/>
          <p:cNvSpPr txBox="1"/>
          <p:nvPr/>
        </p:nvSpPr>
        <p:spPr>
          <a:xfrm>
            <a:off x="914398" y="196012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4. Boas práticas internacionais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14399" y="2904155"/>
            <a:ext cx="9104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Fazer follow com contatos realizados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Aprofundar informações sobre Brasil e Emirados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Elaborar estudos de inteligência para definição de mercado e estratégia internacional</a:t>
            </a:r>
          </a:p>
          <a:p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7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7321F643-107E-6D49-8F5A-374C8E146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id="{6163FB6D-6F32-8C4C-93DC-4E9217804E2C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D3CA-8BB0-B741-96BD-B9185446669E}"/>
              </a:ext>
            </a:extLst>
          </p:cNvPr>
          <p:cNvSpPr/>
          <p:nvPr/>
        </p:nvSpPr>
        <p:spPr>
          <a:xfrm>
            <a:off x="-999259" y="1165268"/>
            <a:ext cx="11476759" cy="5025982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CaixaDeTexto 3"/>
          <p:cNvSpPr txBox="1"/>
          <p:nvPr/>
        </p:nvSpPr>
        <p:spPr>
          <a:xfrm>
            <a:off x="1372829" y="1801620"/>
            <a:ext cx="9104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E agora...?</a:t>
            </a:r>
          </a:p>
          <a:p>
            <a:endParaRPr lang="pt-BR" sz="3200" dirty="0">
              <a:solidFill>
                <a:schemeClr val="bg1"/>
              </a:solidFill>
            </a:endParaRPr>
          </a:p>
          <a:p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Confirmar suas visitas técnicas</a:t>
            </a:r>
          </a:p>
          <a:p>
            <a:r>
              <a:rPr lang="pt-BR" sz="3200" dirty="0">
                <a:solidFill>
                  <a:schemeClr val="bg1"/>
                </a:solidFill>
              </a:rPr>
              <a:t>Agendar circuitos guiados</a:t>
            </a:r>
          </a:p>
          <a:p>
            <a:r>
              <a:rPr lang="pt-BR" sz="3200" dirty="0">
                <a:solidFill>
                  <a:schemeClr val="bg1"/>
                </a:solidFill>
              </a:rPr>
              <a:t>Atenção ao zap e QR Code no crachá</a:t>
            </a:r>
          </a:p>
          <a:p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4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E30860A7-1EA6-0146-BD34-C0E9C3125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3C9EDDB-8DC9-B34C-9087-B427865C6274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C10F7-A485-8849-A04C-72CB3DE7355F}"/>
              </a:ext>
            </a:extLst>
          </p:cNvPr>
          <p:cNvSpPr/>
          <p:nvPr/>
        </p:nvSpPr>
        <p:spPr>
          <a:xfrm>
            <a:off x="-999259" y="1165268"/>
            <a:ext cx="11476759" cy="5025982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CaixaDeTexto 2"/>
          <p:cNvSpPr txBox="1"/>
          <p:nvPr/>
        </p:nvSpPr>
        <p:spPr>
          <a:xfrm>
            <a:off x="914399" y="2443316"/>
            <a:ext cx="9104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OBRIGADO(A)</a:t>
            </a:r>
          </a:p>
          <a:p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Sarah Saldanha – Gerente de Internacionalização</a:t>
            </a:r>
          </a:p>
          <a:p>
            <a:r>
              <a:rPr lang="pt-BR" sz="3200" dirty="0">
                <a:solidFill>
                  <a:schemeClr val="bg1"/>
                </a:solidFill>
              </a:rPr>
              <a:t>Felipe Spaniol – Coordenador  de Internacionalização</a:t>
            </a:r>
          </a:p>
          <a:p>
            <a:endParaRPr lang="pt-BR" sz="3200" dirty="0">
              <a:solidFill>
                <a:srgbClr val="125B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9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CF3A5818-4D5F-8D42-9776-5C56B6B2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2" r="-1079"/>
          <a:stretch/>
        </p:blipFill>
        <p:spPr>
          <a:xfrm>
            <a:off x="-807786" y="182224"/>
            <a:ext cx="13807571" cy="6899270"/>
          </a:xfrm>
          <a:prstGeom prst="rect">
            <a:avLst/>
          </a:prstGeom>
          <a:effectLst>
            <a:outerShdw dist="50800" dir="5400000" sx="103632" sy="103632" algn="ctr" rotWithShape="0">
              <a:srgbClr val="000000">
                <a:alpha val="43137"/>
              </a:srgbClr>
            </a:outerShdw>
            <a:reflection blurRad="1270000" stA="0" endPos="65000" dist="18580" dir="5400000" sy="-100000" algn="bl" rotWithShape="0"/>
            <a:softEdge rad="804122"/>
          </a:effectLst>
        </p:spPr>
      </p:pic>
      <p:sp>
        <p:nvSpPr>
          <p:cNvPr id="2" name="CaixaDeTexto 1"/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2. Pontos de atenção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3. Aproveitamento das agendas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4. Boas práticas internacionais</a:t>
            </a:r>
          </a:p>
        </p:txBody>
      </p:sp>
      <p:sp>
        <p:nvSpPr>
          <p:cNvPr id="8" name="CaixaDeTexto 4">
            <a:extLst>
              <a:ext uri="{FF2B5EF4-FFF2-40B4-BE49-F238E27FC236}">
                <a16:creationId xmlns:a16="http://schemas.microsoft.com/office/drawing/2014/main" id="{10D37712-C505-C049-BFD9-22E2F01602C8}"/>
              </a:ext>
            </a:extLst>
          </p:cNvPr>
          <p:cNvSpPr txBox="1"/>
          <p:nvPr/>
        </p:nvSpPr>
        <p:spPr>
          <a:xfrm>
            <a:off x="1017636" y="19091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rgbClr val="125BA9"/>
                </a:solidFill>
                <a:latin typeface="+mj-lt"/>
              </a:rPr>
              <a:t>Programação</a:t>
            </a:r>
          </a:p>
        </p:txBody>
      </p:sp>
      <p:pic>
        <p:nvPicPr>
          <p:cNvPr id="10" name="Picture 9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B3B6169-014E-0A48-BB46-73FD78938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E19DC7-30AB-2142-9F6D-4D84FA2031D6}"/>
              </a:ext>
            </a:extLst>
          </p:cNvPr>
          <p:cNvSpPr/>
          <p:nvPr/>
        </p:nvSpPr>
        <p:spPr>
          <a:xfrm>
            <a:off x="-1018309" y="1814645"/>
            <a:ext cx="8437418" cy="3048300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EF154E30-4BE5-E34E-B7A6-7151D5B7B8D8}"/>
              </a:ext>
            </a:extLst>
          </p:cNvPr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2. Pontos de atenção</a:t>
            </a: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BCF56200-324B-F749-868F-9BF01EC8C1DE}"/>
              </a:ext>
            </a:extLst>
          </p:cNvPr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3. Aproveitamento das agendas</a:t>
            </a: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13991038-61C1-084F-8037-5F042879E631}"/>
              </a:ext>
            </a:extLst>
          </p:cNvPr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4. Boas práticas internacionais</a:t>
            </a:r>
          </a:p>
        </p:txBody>
      </p:sp>
      <p:sp>
        <p:nvSpPr>
          <p:cNvPr id="15" name="CaixaDeTexto 4">
            <a:extLst>
              <a:ext uri="{FF2B5EF4-FFF2-40B4-BE49-F238E27FC236}">
                <a16:creationId xmlns:a16="http://schemas.microsoft.com/office/drawing/2014/main" id="{62A183CF-5F54-0745-9390-803D3D64957E}"/>
              </a:ext>
            </a:extLst>
          </p:cNvPr>
          <p:cNvSpPr txBox="1"/>
          <p:nvPr/>
        </p:nvSpPr>
        <p:spPr>
          <a:xfrm>
            <a:off x="1017637" y="181464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chemeClr val="bg1"/>
                </a:solidFill>
              </a:rPr>
              <a:t>Programação</a:t>
            </a:r>
          </a:p>
        </p:txBody>
      </p:sp>
      <p:sp>
        <p:nvSpPr>
          <p:cNvPr id="16" name="CaixaDeTexto 4">
            <a:extLst>
              <a:ext uri="{FF2B5EF4-FFF2-40B4-BE49-F238E27FC236}">
                <a16:creationId xmlns:a16="http://schemas.microsoft.com/office/drawing/2014/main" id="{C72DCF0C-18EB-4746-99FA-6815BBE9757D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</p:spTree>
    <p:extLst>
      <p:ext uri="{BB962C8B-B14F-4D97-AF65-F5344CB8AC3E}">
        <p14:creationId xmlns:p14="http://schemas.microsoft.com/office/powerpoint/2010/main" val="143829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4A393352-C73A-EB4D-A14F-519DCC6F7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2" r="-1079"/>
          <a:stretch/>
        </p:blipFill>
        <p:spPr>
          <a:xfrm>
            <a:off x="-807786" y="182224"/>
            <a:ext cx="13807571" cy="6899270"/>
          </a:xfrm>
          <a:prstGeom prst="rect">
            <a:avLst/>
          </a:prstGeom>
          <a:effectLst>
            <a:outerShdw dist="50800" dir="5400000" sx="103632" sy="103632" algn="ctr" rotWithShape="0">
              <a:srgbClr val="000000">
                <a:alpha val="43137"/>
              </a:srgbClr>
            </a:outerShdw>
            <a:reflection blurRad="1270000" stA="0" endPos="65000" dist="18580" dir="5400000" sy="-100000" algn="bl" rotWithShape="0"/>
            <a:softEdge rad="804122"/>
          </a:effectLst>
        </p:spPr>
      </p:pic>
      <p:sp>
        <p:nvSpPr>
          <p:cNvPr id="28" name="CaixaDeTexto 1">
            <a:extLst>
              <a:ext uri="{FF2B5EF4-FFF2-40B4-BE49-F238E27FC236}">
                <a16:creationId xmlns:a16="http://schemas.microsoft.com/office/drawing/2014/main" id="{E07EDD5F-043A-D343-A67C-FD00955D22B8}"/>
              </a:ext>
            </a:extLst>
          </p:cNvPr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2. Pontos de atenção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E7753B49-7F20-E746-804C-4D741A12FCC9}"/>
              </a:ext>
            </a:extLst>
          </p:cNvPr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3. Aproveitamento das agendas</a:t>
            </a:r>
          </a:p>
        </p:txBody>
      </p:sp>
      <p:sp>
        <p:nvSpPr>
          <p:cNvPr id="30" name="CaixaDeTexto 3">
            <a:extLst>
              <a:ext uri="{FF2B5EF4-FFF2-40B4-BE49-F238E27FC236}">
                <a16:creationId xmlns:a16="http://schemas.microsoft.com/office/drawing/2014/main" id="{B7C0F6AD-F4C2-9F49-A50A-C038603F6AB4}"/>
              </a:ext>
            </a:extLst>
          </p:cNvPr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25BA9"/>
                </a:solidFill>
                <a:latin typeface="+mj-lt"/>
              </a:rPr>
              <a:t>4. Boas práticas internacionais</a:t>
            </a:r>
          </a:p>
        </p:txBody>
      </p:sp>
      <p:sp>
        <p:nvSpPr>
          <p:cNvPr id="31" name="CaixaDeTexto 4">
            <a:extLst>
              <a:ext uri="{FF2B5EF4-FFF2-40B4-BE49-F238E27FC236}">
                <a16:creationId xmlns:a16="http://schemas.microsoft.com/office/drawing/2014/main" id="{26E19FC4-D96C-514D-B25B-75A740AD2904}"/>
              </a:ext>
            </a:extLst>
          </p:cNvPr>
          <p:cNvSpPr txBox="1"/>
          <p:nvPr/>
        </p:nvSpPr>
        <p:spPr>
          <a:xfrm>
            <a:off x="1017636" y="19091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rgbClr val="125BA9"/>
                </a:solidFill>
                <a:latin typeface="+mj-lt"/>
              </a:rPr>
              <a:t>Programação</a:t>
            </a:r>
          </a:p>
        </p:txBody>
      </p:sp>
      <p:pic>
        <p:nvPicPr>
          <p:cNvPr id="32" name="Picture 31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D7D16DF-1194-4B47-BAD9-7D7FF0D88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31E5161-E795-554D-A8F1-E6E522AC0640}"/>
              </a:ext>
            </a:extLst>
          </p:cNvPr>
          <p:cNvSpPr/>
          <p:nvPr/>
        </p:nvSpPr>
        <p:spPr>
          <a:xfrm>
            <a:off x="-1018309" y="1814645"/>
            <a:ext cx="8437418" cy="3048300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4" name="CaixaDeTexto 1">
            <a:extLst>
              <a:ext uri="{FF2B5EF4-FFF2-40B4-BE49-F238E27FC236}">
                <a16:creationId xmlns:a16="http://schemas.microsoft.com/office/drawing/2014/main" id="{35F59EBD-A6B7-254E-BBF4-09F9BFD29224}"/>
              </a:ext>
            </a:extLst>
          </p:cNvPr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2. Pontos de atenção</a:t>
            </a: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94EB8FF6-0B1D-A047-892A-E8011C1E6927}"/>
              </a:ext>
            </a:extLst>
          </p:cNvPr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3. Aproveitamento das agendas</a:t>
            </a:r>
          </a:p>
        </p:txBody>
      </p:sp>
      <p:sp>
        <p:nvSpPr>
          <p:cNvPr id="36" name="CaixaDeTexto 3">
            <a:extLst>
              <a:ext uri="{FF2B5EF4-FFF2-40B4-BE49-F238E27FC236}">
                <a16:creationId xmlns:a16="http://schemas.microsoft.com/office/drawing/2014/main" id="{A4A8DCA5-6BA8-7B4E-B609-C2E05130C994}"/>
              </a:ext>
            </a:extLst>
          </p:cNvPr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4. Boas práticas internacionais</a:t>
            </a:r>
          </a:p>
        </p:txBody>
      </p:sp>
      <p:sp>
        <p:nvSpPr>
          <p:cNvPr id="37" name="CaixaDeTexto 4">
            <a:extLst>
              <a:ext uri="{FF2B5EF4-FFF2-40B4-BE49-F238E27FC236}">
                <a16:creationId xmlns:a16="http://schemas.microsoft.com/office/drawing/2014/main" id="{CF3F1923-854A-5942-A5AE-F545E21A22CA}"/>
              </a:ext>
            </a:extLst>
          </p:cNvPr>
          <p:cNvSpPr txBox="1"/>
          <p:nvPr/>
        </p:nvSpPr>
        <p:spPr>
          <a:xfrm>
            <a:off x="1017637" y="181464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chemeClr val="bg1"/>
                </a:solidFill>
              </a:rPr>
              <a:t>Programação</a:t>
            </a:r>
          </a:p>
        </p:txBody>
      </p:sp>
      <p:sp>
        <p:nvSpPr>
          <p:cNvPr id="38" name="CaixaDeTexto 4">
            <a:extLst>
              <a:ext uri="{FF2B5EF4-FFF2-40B4-BE49-F238E27FC236}">
                <a16:creationId xmlns:a16="http://schemas.microsoft.com/office/drawing/2014/main" id="{18E4E0B8-3A3A-4241-ACFB-3D625B47BAFA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</p:spTree>
    <p:extLst>
      <p:ext uri="{BB962C8B-B14F-4D97-AF65-F5344CB8AC3E}">
        <p14:creationId xmlns:p14="http://schemas.microsoft.com/office/powerpoint/2010/main" val="195481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F5A87C88-13C7-6F4C-BBAB-7AE282A21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8CE4D4-8A51-DF47-BD59-CDAC8AC6EEC8}"/>
              </a:ext>
            </a:extLst>
          </p:cNvPr>
          <p:cNvSpPr/>
          <p:nvPr/>
        </p:nvSpPr>
        <p:spPr>
          <a:xfrm>
            <a:off x="-999259" y="1863383"/>
            <a:ext cx="11419609" cy="3692014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id="{5A24F0AD-336A-8D4B-A14D-761BAD94DE42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14398" y="2241074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Programação: </a:t>
            </a:r>
            <a:r>
              <a:rPr lang="pt-BR" sz="3200" dirty="0">
                <a:solidFill>
                  <a:schemeClr val="bg1"/>
                </a:solidFill>
              </a:rPr>
              <a:t>Objetivos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14399" y="3146445"/>
            <a:ext cx="10744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Conhecimento do mercado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Explorar oportunidades de comércio e investimentos</a:t>
            </a:r>
          </a:p>
        </p:txBody>
      </p:sp>
    </p:spTree>
    <p:extLst>
      <p:ext uri="{BB962C8B-B14F-4D97-AF65-F5344CB8AC3E}">
        <p14:creationId xmlns:p14="http://schemas.microsoft.com/office/powerpoint/2010/main" val="296336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175171" y="949599"/>
            <a:ext cx="3407229" cy="5526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5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9E64728A-920D-0548-BC64-59CCDF3F3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8" name="CaixaDeTexto 4">
            <a:extLst>
              <a:ext uri="{FF2B5EF4-FFF2-40B4-BE49-F238E27FC236}">
                <a16:creationId xmlns:a16="http://schemas.microsoft.com/office/drawing/2014/main" id="{5B7D44EF-4AE0-2043-9D96-6CEB5266A667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1" y="1250596"/>
            <a:ext cx="11160904" cy="51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0C2CF01F-2307-4645-9503-8AE1EE7AB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E2DDD6-50B8-304C-A3DC-EDA2464F2797}"/>
              </a:ext>
            </a:extLst>
          </p:cNvPr>
          <p:cNvSpPr/>
          <p:nvPr/>
        </p:nvSpPr>
        <p:spPr>
          <a:xfrm>
            <a:off x="-1018309" y="1814645"/>
            <a:ext cx="8437418" cy="3048300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3D1C0E0C-2C20-0F4C-A2DB-8E50B77D781B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2. Pontos de atenção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3. Aproveitamento das agendas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4. Boas práticas internacionais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17637" y="181464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Programação</a:t>
            </a:r>
          </a:p>
        </p:txBody>
      </p:sp>
    </p:spTree>
    <p:extLst>
      <p:ext uri="{BB962C8B-B14F-4D97-AF65-F5344CB8AC3E}">
        <p14:creationId xmlns:p14="http://schemas.microsoft.com/office/powerpoint/2010/main" val="152259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4025F85-D9C6-3E41-BF39-192D78426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id="{659321F1-1942-F443-BE6A-5F162B4A84E5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0DC60-7FD3-E241-AC7F-B1AEA5B70B57}"/>
              </a:ext>
            </a:extLst>
          </p:cNvPr>
          <p:cNvSpPr/>
          <p:nvPr/>
        </p:nvSpPr>
        <p:spPr>
          <a:xfrm>
            <a:off x="-999259" y="1290606"/>
            <a:ext cx="11476759" cy="4616062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CaixaDeTexto 2"/>
          <p:cNvSpPr txBox="1"/>
          <p:nvPr/>
        </p:nvSpPr>
        <p:spPr>
          <a:xfrm>
            <a:off x="914399" y="2367238"/>
            <a:ext cx="9104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Certificado de vacinação internacional ou PCR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Quem está em outro hotel: saída do Ritz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Recomendações de trajes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Aplicativo da Expo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Inclusão nas visitas técnicas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Seleção dos circuitos guiados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Papel do apoio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14400" y="1290606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2. Pontos de atenção</a:t>
            </a:r>
          </a:p>
        </p:txBody>
      </p:sp>
    </p:spTree>
    <p:extLst>
      <p:ext uri="{BB962C8B-B14F-4D97-AF65-F5344CB8AC3E}">
        <p14:creationId xmlns:p14="http://schemas.microsoft.com/office/powerpoint/2010/main" val="171362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44BBDC0-E7CA-0040-AAE6-7DCC1AD6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CFDBB3-128B-1F40-8205-153EEE2857B4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8E4EC-BB83-5944-B7A6-4AFA0043F765}"/>
              </a:ext>
            </a:extLst>
          </p:cNvPr>
          <p:cNvSpPr/>
          <p:nvPr/>
        </p:nvSpPr>
        <p:spPr>
          <a:xfrm>
            <a:off x="-999259" y="1165268"/>
            <a:ext cx="11476759" cy="5025982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" name="CaixaDeTexto 1"/>
          <p:cNvSpPr txBox="1"/>
          <p:nvPr/>
        </p:nvSpPr>
        <p:spPr>
          <a:xfrm>
            <a:off x="914400" y="1290606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2. Pontos de atenção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14399" y="2367238"/>
            <a:ext cx="9104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Horário de saída dos ônibus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PCR no retorno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QR Code com materiais da Missão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Olho no whatsapp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Alteração de protocolos 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Situações de urgência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</a:rPr>
              <a:t>DEWA pendente e exigência de PCR</a:t>
            </a:r>
          </a:p>
        </p:txBody>
      </p:sp>
    </p:spTree>
    <p:extLst>
      <p:ext uri="{BB962C8B-B14F-4D97-AF65-F5344CB8AC3E}">
        <p14:creationId xmlns:p14="http://schemas.microsoft.com/office/powerpoint/2010/main" val="146127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D7BCA39-D108-A145-8E31-BA19DD150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0" r="11730"/>
          <a:stretch/>
        </p:blipFill>
        <p:spPr>
          <a:xfrm>
            <a:off x="-1" y="-138023"/>
            <a:ext cx="12439291" cy="74187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5581A7-FE50-8845-A348-E333FD234506}"/>
              </a:ext>
            </a:extLst>
          </p:cNvPr>
          <p:cNvSpPr/>
          <p:nvPr/>
        </p:nvSpPr>
        <p:spPr>
          <a:xfrm>
            <a:off x="-1018309" y="1814645"/>
            <a:ext cx="8437418" cy="3048300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" name="CaixaDeTexto 1"/>
          <p:cNvSpPr txBox="1"/>
          <p:nvPr/>
        </p:nvSpPr>
        <p:spPr>
          <a:xfrm>
            <a:off x="1017637" y="2577058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2. Pontos de atenção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17636" y="3339472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3. Aproveitamento das agendas</a:t>
            </a:r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38386392-8DC2-DD41-94FC-F3A276689DB6}"/>
              </a:ext>
            </a:extLst>
          </p:cNvPr>
          <p:cNvSpPr txBox="1"/>
          <p:nvPr/>
        </p:nvSpPr>
        <p:spPr>
          <a:xfrm>
            <a:off x="145473" y="98124"/>
            <a:ext cx="883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MISSÃO PROSPECTIVA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BRASIL – EMIRADOS ÁRABES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17637" y="181464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Programação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17637" y="4101885"/>
            <a:ext cx="910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</a:rPr>
              <a:t>4. Boas práticas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2036933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381</Words>
  <Application>Microsoft Macintosh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Personalizar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rafa dutra</cp:lastModifiedBy>
  <cp:revision>17</cp:revision>
  <dcterms:created xsi:type="dcterms:W3CDTF">2021-08-20T20:50:48Z</dcterms:created>
  <dcterms:modified xsi:type="dcterms:W3CDTF">2021-11-13T11:06:47Z</dcterms:modified>
</cp:coreProperties>
</file>