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887_5FC9F15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 id="2147483660" r:id="rId6"/>
    <p:sldMasterId id="2147483674" r:id="rId7"/>
  </p:sldMasterIdLst>
  <p:notesMasterIdLst>
    <p:notesMasterId r:id="rId109"/>
  </p:notesMasterIdLst>
  <p:sldIdLst>
    <p:sldId id="256" r:id="rId8"/>
    <p:sldId id="264" r:id="rId9"/>
    <p:sldId id="290" r:id="rId10"/>
    <p:sldId id="1970" r:id="rId11"/>
    <p:sldId id="2203" r:id="rId12"/>
    <p:sldId id="2240" r:id="rId13"/>
    <p:sldId id="2241" r:id="rId14"/>
    <p:sldId id="1916" r:id="rId15"/>
    <p:sldId id="262" r:id="rId16"/>
    <p:sldId id="795" r:id="rId17"/>
    <p:sldId id="796" r:id="rId18"/>
    <p:sldId id="2158" r:id="rId19"/>
    <p:sldId id="2228" r:id="rId20"/>
    <p:sldId id="2242" r:id="rId21"/>
    <p:sldId id="2255" r:id="rId22"/>
    <p:sldId id="2256" r:id="rId23"/>
    <p:sldId id="2160" r:id="rId24"/>
    <p:sldId id="2207" r:id="rId25"/>
    <p:sldId id="2257" r:id="rId26"/>
    <p:sldId id="2258" r:id="rId27"/>
    <p:sldId id="2237" r:id="rId28"/>
    <p:sldId id="2236" r:id="rId29"/>
    <p:sldId id="2229" r:id="rId30"/>
    <p:sldId id="2230" r:id="rId31"/>
    <p:sldId id="2161" r:id="rId32"/>
    <p:sldId id="2171" r:id="rId33"/>
    <p:sldId id="2209" r:id="rId34"/>
    <p:sldId id="2238" r:id="rId35"/>
    <p:sldId id="2259" r:id="rId36"/>
    <p:sldId id="2274" r:id="rId37"/>
    <p:sldId id="2208" r:id="rId38"/>
    <p:sldId id="2232" r:id="rId39"/>
    <p:sldId id="2273" r:id="rId40"/>
    <p:sldId id="2276" r:id="rId41"/>
    <p:sldId id="2275" r:id="rId42"/>
    <p:sldId id="2167" r:id="rId43"/>
    <p:sldId id="2163" r:id="rId44"/>
    <p:sldId id="2260" r:id="rId45"/>
    <p:sldId id="2168" r:id="rId46"/>
    <p:sldId id="2174" r:id="rId47"/>
    <p:sldId id="2222" r:id="rId48"/>
    <p:sldId id="2164" r:id="rId49"/>
    <p:sldId id="2169" r:id="rId50"/>
    <p:sldId id="2211" r:id="rId51"/>
    <p:sldId id="2253" r:id="rId52"/>
    <p:sldId id="2175" r:id="rId53"/>
    <p:sldId id="2183" r:id="rId54"/>
    <p:sldId id="2176" r:id="rId55"/>
    <p:sldId id="2177" r:id="rId56"/>
    <p:sldId id="2182" r:id="rId57"/>
    <p:sldId id="2178" r:id="rId58"/>
    <p:sldId id="2165" r:id="rId59"/>
    <p:sldId id="2181" r:id="rId60"/>
    <p:sldId id="2184" r:id="rId61"/>
    <p:sldId id="2212" r:id="rId62"/>
    <p:sldId id="2213" r:id="rId63"/>
    <p:sldId id="2226" r:id="rId64"/>
    <p:sldId id="2233" r:id="rId65"/>
    <p:sldId id="2254" r:id="rId66"/>
    <p:sldId id="2185" r:id="rId67"/>
    <p:sldId id="2193" r:id="rId68"/>
    <p:sldId id="2194" r:id="rId69"/>
    <p:sldId id="2223" r:id="rId70"/>
    <p:sldId id="2225" r:id="rId71"/>
    <p:sldId id="2252" r:id="rId72"/>
    <p:sldId id="2189" r:id="rId73"/>
    <p:sldId id="2195" r:id="rId74"/>
    <p:sldId id="2196" r:id="rId75"/>
    <p:sldId id="2190" r:id="rId76"/>
    <p:sldId id="2191" r:id="rId77"/>
    <p:sldId id="2261" r:id="rId78"/>
    <p:sldId id="2197" r:id="rId79"/>
    <p:sldId id="2198" r:id="rId80"/>
    <p:sldId id="2251" r:id="rId81"/>
    <p:sldId id="2214" r:id="rId82"/>
    <p:sldId id="2188" r:id="rId83"/>
    <p:sldId id="2221" r:id="rId84"/>
    <p:sldId id="2199" r:id="rId85"/>
    <p:sldId id="2200" r:id="rId86"/>
    <p:sldId id="2201" r:id="rId87"/>
    <p:sldId id="2202" r:id="rId88"/>
    <p:sldId id="2216" r:id="rId89"/>
    <p:sldId id="2218" r:id="rId90"/>
    <p:sldId id="2217" r:id="rId91"/>
    <p:sldId id="2219" r:id="rId92"/>
    <p:sldId id="2220" r:id="rId93"/>
    <p:sldId id="2224" r:id="rId94"/>
    <p:sldId id="2250" r:id="rId95"/>
    <p:sldId id="2234" r:id="rId96"/>
    <p:sldId id="2262" r:id="rId97"/>
    <p:sldId id="2263" r:id="rId98"/>
    <p:sldId id="2264" r:id="rId99"/>
    <p:sldId id="2265" r:id="rId100"/>
    <p:sldId id="2266" r:id="rId101"/>
    <p:sldId id="2267" r:id="rId102"/>
    <p:sldId id="2268" r:id="rId103"/>
    <p:sldId id="2269" r:id="rId104"/>
    <p:sldId id="2270" r:id="rId105"/>
    <p:sldId id="2271" r:id="rId106"/>
    <p:sldId id="2272" r:id="rId107"/>
    <p:sldId id="2151" r:id="rId108"/>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2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8D7A4D-8F0D-EFB5-7C3D-3F098507E223}" name="Vitor Atila do Prado Mendes" initials="VA" userId="S::vitor.mendes@sesicni.com.br::c71588d5-1c1d-42e4-a702-2886408016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BF2"/>
    <a:srgbClr val="0000FF"/>
    <a:srgbClr val="000000"/>
    <a:srgbClr val="6A6472"/>
    <a:srgbClr val="DEEBF7"/>
    <a:srgbClr val="F2F2F2"/>
    <a:srgbClr val="D0F6FF"/>
    <a:srgbClr val="EAEFF7"/>
    <a:srgbClr val="203864"/>
    <a:srgbClr val="DF4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A8390-36CD-4007-80E9-107D75341EC0}" v="7" dt="2024-10-02T22:21:29.3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72"/>
        <p:guide pos="211"/>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tableStyles" Target="tableStyle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notesMaster" Target="notesMasters/notesMaster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or Atila do Prado Mendes" userId="c71588d5-1c1d-42e4-a702-288640801664" providerId="ADAL" clId="{CFCA8390-36CD-4007-80E9-107D75341EC0}"/>
    <pc:docChg chg="modSld">
      <pc:chgData name="Vitor Atila do Prado Mendes" userId="c71588d5-1c1d-42e4-a702-288640801664" providerId="ADAL" clId="{CFCA8390-36CD-4007-80E9-107D75341EC0}" dt="2024-10-02T22:21:29.373" v="4" actId="20577"/>
      <pc:docMkLst>
        <pc:docMk/>
      </pc:docMkLst>
      <pc:sldChg chg="modSp mod">
        <pc:chgData name="Vitor Atila do Prado Mendes" userId="c71588d5-1c1d-42e4-a702-288640801664" providerId="ADAL" clId="{CFCA8390-36CD-4007-80E9-107D75341EC0}" dt="2024-10-02T21:50:34.687" v="2" actId="13926"/>
        <pc:sldMkLst>
          <pc:docMk/>
          <pc:sldMk cId="745154341" sldId="2168"/>
        </pc:sldMkLst>
        <pc:spChg chg="mod">
          <ac:chgData name="Vitor Atila do Prado Mendes" userId="c71588d5-1c1d-42e4-a702-288640801664" providerId="ADAL" clId="{CFCA8390-36CD-4007-80E9-107D75341EC0}" dt="2024-10-02T21:50:34.687" v="2" actId="13926"/>
          <ac:spMkLst>
            <pc:docMk/>
            <pc:sldMk cId="745154341" sldId="2168"/>
            <ac:spMk id="8" creationId="{B0BAC6AD-9F13-F6F4-48B4-E5EB522429F3}"/>
          </ac:spMkLst>
        </pc:spChg>
      </pc:sldChg>
      <pc:sldChg chg="modSp mod">
        <pc:chgData name="Vitor Atila do Prado Mendes" userId="c71588d5-1c1d-42e4-a702-288640801664" providerId="ADAL" clId="{CFCA8390-36CD-4007-80E9-107D75341EC0}" dt="2024-10-02T21:26:59.178" v="0" actId="13926"/>
        <pc:sldMkLst>
          <pc:docMk/>
          <pc:sldMk cId="1607070033" sldId="2183"/>
        </pc:sldMkLst>
        <pc:spChg chg="mod">
          <ac:chgData name="Vitor Atila do Prado Mendes" userId="c71588d5-1c1d-42e4-a702-288640801664" providerId="ADAL" clId="{CFCA8390-36CD-4007-80E9-107D75341EC0}" dt="2024-10-02T21:26:59.178" v="0" actId="13926"/>
          <ac:spMkLst>
            <pc:docMk/>
            <pc:sldMk cId="1607070033" sldId="2183"/>
            <ac:spMk id="4" creationId="{8B9A8E8D-F42C-D885-C2D2-1F38EB5DFF05}"/>
          </ac:spMkLst>
        </pc:spChg>
      </pc:sldChg>
      <pc:sldChg chg="modSp">
        <pc:chgData name="Vitor Atila do Prado Mendes" userId="c71588d5-1c1d-42e4-a702-288640801664" providerId="ADAL" clId="{CFCA8390-36CD-4007-80E9-107D75341EC0}" dt="2024-10-02T22:21:29.373" v="4" actId="20577"/>
        <pc:sldMkLst>
          <pc:docMk/>
          <pc:sldMk cId="415940580" sldId="2197"/>
        </pc:sldMkLst>
        <pc:spChg chg="mod">
          <ac:chgData name="Vitor Atila do Prado Mendes" userId="c71588d5-1c1d-42e4-a702-288640801664" providerId="ADAL" clId="{CFCA8390-36CD-4007-80E9-107D75341EC0}" dt="2024-10-02T22:21:29.373" v="4" actId="20577"/>
          <ac:spMkLst>
            <pc:docMk/>
            <pc:sldMk cId="415940580" sldId="2197"/>
            <ac:spMk id="4" creationId="{8B9A8E8D-F42C-D885-C2D2-1F38EB5DFF05}"/>
          </ac:spMkLst>
        </pc:spChg>
      </pc:sldChg>
      <pc:sldChg chg="modSp mod">
        <pc:chgData name="Vitor Atila do Prado Mendes" userId="c71588d5-1c1d-42e4-a702-288640801664" providerId="ADAL" clId="{CFCA8390-36CD-4007-80E9-107D75341EC0}" dt="2024-10-02T21:51:27.978" v="3" actId="13926"/>
        <pc:sldMkLst>
          <pc:docMk/>
          <pc:sldMk cId="113383488" sldId="2222"/>
        </pc:sldMkLst>
        <pc:spChg chg="mod">
          <ac:chgData name="Vitor Atila do Prado Mendes" userId="c71588d5-1c1d-42e4-a702-288640801664" providerId="ADAL" clId="{CFCA8390-36CD-4007-80E9-107D75341EC0}" dt="2024-10-02T21:51:27.978" v="3" actId="13926"/>
          <ac:spMkLst>
            <pc:docMk/>
            <pc:sldMk cId="113383488" sldId="2222"/>
            <ac:spMk id="8" creationId="{B0BAC6AD-9F13-F6F4-48B4-E5EB522429F3}"/>
          </ac:spMkLst>
        </pc:spChg>
      </pc:sldChg>
      <pc:sldChg chg="modSp">
        <pc:chgData name="Vitor Atila do Prado Mendes" userId="c71588d5-1c1d-42e4-a702-288640801664" providerId="ADAL" clId="{CFCA8390-36CD-4007-80E9-107D75341EC0}" dt="2024-10-02T21:48:21.601" v="1" actId="13926"/>
        <pc:sldMkLst>
          <pc:docMk/>
          <pc:sldMk cId="714658318" sldId="2260"/>
        </pc:sldMkLst>
        <pc:spChg chg="mod">
          <ac:chgData name="Vitor Atila do Prado Mendes" userId="c71588d5-1c1d-42e4-a702-288640801664" providerId="ADAL" clId="{CFCA8390-36CD-4007-80E9-107D75341EC0}" dt="2024-10-02T21:48:21.601" v="1" actId="13926"/>
          <ac:spMkLst>
            <pc:docMk/>
            <pc:sldMk cId="714658318" sldId="2260"/>
            <ac:spMk id="10" creationId="{3125684E-63FE-91BC-2343-F863D289062E}"/>
          </ac:spMkLst>
        </pc:spChg>
      </pc:sldChg>
    </pc:docChg>
  </pc:docChgLst>
  <pc:docChgLst>
    <pc:chgData name="Acsa Rodrigues Ferreira Guimaraes" userId="8afb373f-2dcc-41bb-b673-10d8b29df9f5" providerId="ADAL" clId="{87E311C6-540A-4EAF-9D3C-F0061311C21F}"/>
    <pc:docChg chg="undo custSel modSld">
      <pc:chgData name="Acsa Rodrigues Ferreira Guimaraes" userId="8afb373f-2dcc-41bb-b673-10d8b29df9f5" providerId="ADAL" clId="{87E311C6-540A-4EAF-9D3C-F0061311C21F}" dt="2024-10-02T20:15:04.909" v="2" actId="1076"/>
      <pc:docMkLst>
        <pc:docMk/>
      </pc:docMkLst>
      <pc:sldChg chg="modSp mod">
        <pc:chgData name="Acsa Rodrigues Ferreira Guimaraes" userId="8afb373f-2dcc-41bb-b673-10d8b29df9f5" providerId="ADAL" clId="{87E311C6-540A-4EAF-9D3C-F0061311C21F}" dt="2024-10-02T20:15:04.909" v="2" actId="1076"/>
        <pc:sldMkLst>
          <pc:docMk/>
          <pc:sldMk cId="971998720" sldId="2161"/>
        </pc:sldMkLst>
        <pc:spChg chg="mod">
          <ac:chgData name="Acsa Rodrigues Ferreira Guimaraes" userId="8afb373f-2dcc-41bb-b673-10d8b29df9f5" providerId="ADAL" clId="{87E311C6-540A-4EAF-9D3C-F0061311C21F}" dt="2024-10-02T20:15:04.909" v="2" actId="1076"/>
          <ac:spMkLst>
            <pc:docMk/>
            <pc:sldMk cId="971998720" sldId="2161"/>
            <ac:spMk id="7" creationId="{31D60EA4-DDF4-6822-8EF5-D64146D4426D}"/>
          </ac:spMkLst>
        </pc:spChg>
      </pc:sldChg>
      <pc:sldChg chg="modSp mod">
        <pc:chgData name="Acsa Rodrigues Ferreira Guimaraes" userId="8afb373f-2dcc-41bb-b673-10d8b29df9f5" providerId="ADAL" clId="{87E311C6-540A-4EAF-9D3C-F0061311C21F}" dt="2024-10-02T19:29:45.335" v="0" actId="14734"/>
        <pc:sldMkLst>
          <pc:docMk/>
          <pc:sldMk cId="2332473518" sldId="2203"/>
        </pc:sldMkLst>
        <pc:graphicFrameChg chg="modGraphic">
          <ac:chgData name="Acsa Rodrigues Ferreira Guimaraes" userId="8afb373f-2dcc-41bb-b673-10d8b29df9f5" providerId="ADAL" clId="{87E311C6-540A-4EAF-9D3C-F0061311C21F}" dt="2024-10-02T19:29:45.335" v="0" actId="14734"/>
          <ac:graphicFrameMkLst>
            <pc:docMk/>
            <pc:sldMk cId="2332473518" sldId="2203"/>
            <ac:graphicFrameMk id="6" creationId="{4C9D5CA1-A95E-416D-91DC-E4B9D1D34641}"/>
          </ac:graphicFrameMkLst>
        </pc:graphicFrameChg>
      </pc:sldChg>
    </pc:docChg>
  </pc:docChgLst>
</pc:chgInfo>
</file>

<file path=ppt/comments/modernComment_887_5FC9F151.xml><?xml version="1.0" encoding="utf-8"?>
<p188:cmLst xmlns:a="http://schemas.openxmlformats.org/drawingml/2006/main" xmlns:r="http://schemas.openxmlformats.org/officeDocument/2006/relationships" xmlns:p188="http://schemas.microsoft.com/office/powerpoint/2018/8/main">
  <p188:cm id="{0C23E021-4854-459D-9A60-7754E2895AA8}" authorId="{7E8D7A4D-8F0D-EFB5-7C3D-3F098507E223}" created="2024-10-02T21:29:25.626">
    <pc:sldMkLst xmlns:pc="http://schemas.microsoft.com/office/powerpoint/2013/main/command">
      <pc:docMk/>
      <pc:sldMk cId="1607070033" sldId="2183"/>
    </pc:sldMkLst>
    <p188:txBody>
      <a:bodyPr/>
      <a:lstStyle/>
      <a:p>
        <a:r>
          <a:rPr lang="pt-BR"/>
          <a:t>Incluir na análise de sinistralidade SLIDE 29</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F350553-583A-4A4E-A435-60431BB819D9}" type="datetimeFigureOut">
              <a:rPr lang="fr-FR" smtClean="0"/>
              <a:t>02/10/2024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72B5E80-FF1A-461B-AA3D-CB0583C43ABE}" type="slidenum">
              <a:rPr lang="fr-FR" smtClean="0"/>
              <a:t>‹#›</a:t>
            </a:fld>
            <a:endParaRPr lang="fr-FR"/>
          </a:p>
        </p:txBody>
      </p:sp>
    </p:spTree>
    <p:extLst>
      <p:ext uri="{BB962C8B-B14F-4D97-AF65-F5344CB8AC3E}">
        <p14:creationId xmlns:p14="http://schemas.microsoft.com/office/powerpoint/2010/main" val="6376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a:p>
        </p:txBody>
      </p:sp>
      <p:sp>
        <p:nvSpPr>
          <p:cNvPr id="4" name="Espaço Reservado para Número de Slide 3"/>
          <p:cNvSpPr>
            <a:spLocks noGrp="1"/>
          </p:cNvSpPr>
          <p:nvPr>
            <p:ph type="sldNum" sz="quarter" idx="5"/>
          </p:nvPr>
        </p:nvSpPr>
        <p:spPr/>
        <p:txBody>
          <a:bodyPr/>
          <a:lstStyle/>
          <a:p>
            <a:fld id="{6201813E-1514-4FC5-A102-B07538BF3FB0}" type="slidenum">
              <a:rPr lang="en-US" smtClean="0"/>
              <a:t>1</a:t>
            </a:fld>
            <a:endParaRPr lang="en-US"/>
          </a:p>
        </p:txBody>
      </p:sp>
    </p:spTree>
    <p:extLst>
      <p:ext uri="{BB962C8B-B14F-4D97-AF65-F5344CB8AC3E}">
        <p14:creationId xmlns:p14="http://schemas.microsoft.com/office/powerpoint/2010/main" val="26067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25</a:t>
            </a:fld>
            <a:endParaRPr lang="fr-FR"/>
          </a:p>
        </p:txBody>
      </p:sp>
    </p:spTree>
    <p:extLst>
      <p:ext uri="{BB962C8B-B14F-4D97-AF65-F5344CB8AC3E}">
        <p14:creationId xmlns:p14="http://schemas.microsoft.com/office/powerpoint/2010/main" val="429196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27</a:t>
            </a:fld>
            <a:endParaRPr lang="fr-FR"/>
          </a:p>
        </p:txBody>
      </p:sp>
    </p:spTree>
    <p:extLst>
      <p:ext uri="{BB962C8B-B14F-4D97-AF65-F5344CB8AC3E}">
        <p14:creationId xmlns:p14="http://schemas.microsoft.com/office/powerpoint/2010/main" val="125762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28</a:t>
            </a:fld>
            <a:endParaRPr lang="fr-FR"/>
          </a:p>
        </p:txBody>
      </p:sp>
    </p:spTree>
    <p:extLst>
      <p:ext uri="{BB962C8B-B14F-4D97-AF65-F5344CB8AC3E}">
        <p14:creationId xmlns:p14="http://schemas.microsoft.com/office/powerpoint/2010/main" val="246589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44</a:t>
            </a:fld>
            <a:endParaRPr lang="fr-FR"/>
          </a:p>
        </p:txBody>
      </p:sp>
    </p:spTree>
    <p:extLst>
      <p:ext uri="{BB962C8B-B14F-4D97-AF65-F5344CB8AC3E}">
        <p14:creationId xmlns:p14="http://schemas.microsoft.com/office/powerpoint/2010/main" val="283522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66</a:t>
            </a:fld>
            <a:endParaRPr lang="fr-FR"/>
          </a:p>
        </p:txBody>
      </p:sp>
    </p:spTree>
    <p:extLst>
      <p:ext uri="{BB962C8B-B14F-4D97-AF65-F5344CB8AC3E}">
        <p14:creationId xmlns:p14="http://schemas.microsoft.com/office/powerpoint/2010/main" val="176488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101</a:t>
            </a:fld>
            <a:endParaRPr lang="fr-FR"/>
          </a:p>
        </p:txBody>
      </p:sp>
    </p:spTree>
    <p:extLst>
      <p:ext uri="{BB962C8B-B14F-4D97-AF65-F5344CB8AC3E}">
        <p14:creationId xmlns:p14="http://schemas.microsoft.com/office/powerpoint/2010/main" val="49752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2</a:t>
            </a:fld>
            <a:endParaRPr lang="fr-FR"/>
          </a:p>
        </p:txBody>
      </p:sp>
    </p:spTree>
    <p:extLst>
      <p:ext uri="{BB962C8B-B14F-4D97-AF65-F5344CB8AC3E}">
        <p14:creationId xmlns:p14="http://schemas.microsoft.com/office/powerpoint/2010/main" val="139750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4</a:t>
            </a:fld>
            <a:endParaRPr lang="fr-FR"/>
          </a:p>
        </p:txBody>
      </p:sp>
    </p:spTree>
    <p:extLst>
      <p:ext uri="{BB962C8B-B14F-4D97-AF65-F5344CB8AC3E}">
        <p14:creationId xmlns:p14="http://schemas.microsoft.com/office/powerpoint/2010/main" val="395094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2E30699-9E78-4B85-BBC3-DB07FBA42780}" type="slidenum">
              <a:rPr lang="en-US" smtClean="0"/>
              <a:t>8</a:t>
            </a:fld>
            <a:endParaRPr lang="en-US"/>
          </a:p>
        </p:txBody>
      </p:sp>
    </p:spTree>
    <p:extLst>
      <p:ext uri="{BB962C8B-B14F-4D97-AF65-F5344CB8AC3E}">
        <p14:creationId xmlns:p14="http://schemas.microsoft.com/office/powerpoint/2010/main" val="343867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10</a:t>
            </a:fld>
            <a:endParaRPr lang="fr-FR"/>
          </a:p>
        </p:txBody>
      </p:sp>
    </p:spTree>
    <p:extLst>
      <p:ext uri="{BB962C8B-B14F-4D97-AF65-F5344CB8AC3E}">
        <p14:creationId xmlns:p14="http://schemas.microsoft.com/office/powerpoint/2010/main" val="162665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ZA"/>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15</a:t>
            </a:fld>
            <a:endParaRPr lang="fr-FR"/>
          </a:p>
        </p:txBody>
      </p:sp>
    </p:spTree>
    <p:extLst>
      <p:ext uri="{BB962C8B-B14F-4D97-AF65-F5344CB8AC3E}">
        <p14:creationId xmlns:p14="http://schemas.microsoft.com/office/powerpoint/2010/main" val="223372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16</a:t>
            </a:fld>
            <a:endParaRPr lang="fr-FR"/>
          </a:p>
        </p:txBody>
      </p:sp>
    </p:spTree>
    <p:extLst>
      <p:ext uri="{BB962C8B-B14F-4D97-AF65-F5344CB8AC3E}">
        <p14:creationId xmlns:p14="http://schemas.microsoft.com/office/powerpoint/2010/main" val="270092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19</a:t>
            </a:fld>
            <a:endParaRPr lang="fr-FR"/>
          </a:p>
        </p:txBody>
      </p:sp>
    </p:spTree>
    <p:extLst>
      <p:ext uri="{BB962C8B-B14F-4D97-AF65-F5344CB8AC3E}">
        <p14:creationId xmlns:p14="http://schemas.microsoft.com/office/powerpoint/2010/main" val="258588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272B5E80-FF1A-461B-AA3D-CB0583C43ABE}" type="slidenum">
              <a:rPr lang="fr-FR" smtClean="0"/>
              <a:t>20</a:t>
            </a:fld>
            <a:endParaRPr lang="fr-FR"/>
          </a:p>
        </p:txBody>
      </p:sp>
    </p:spTree>
    <p:extLst>
      <p:ext uri="{BB962C8B-B14F-4D97-AF65-F5344CB8AC3E}">
        <p14:creationId xmlns:p14="http://schemas.microsoft.com/office/powerpoint/2010/main" val="423674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3" name="Espace réservé du numéro de diapositive 21"/>
          <p:cNvSpPr>
            <a:spLocks noGrp="1" noChangeAspect="1"/>
          </p:cNvSpPr>
          <p:nvPr>
            <p:ph type="sldNum" sz="quarter" idx="12"/>
          </p:nvPr>
        </p:nvSpPr>
        <p:spPr>
          <a:xfrm>
            <a:off x="11353503" y="6366712"/>
            <a:ext cx="396000" cy="396000"/>
          </a:xfrm>
          <a:prstGeom prst="ellipse">
            <a:avLst/>
          </a:prstGeom>
          <a:solidFill>
            <a:schemeClr val="bg1"/>
          </a:solidFill>
        </p:spPr>
        <p:txBody>
          <a:bodyPr lIns="0" tIns="0" rIns="0" bIns="0" anchor="ctr"/>
          <a:lstStyle>
            <a:lvl1pPr algn="ctr">
              <a:defRPr sz="1050">
                <a:solidFill>
                  <a:srgbClr val="AA1B29"/>
                </a:solidFill>
                <a:latin typeface="Verdana" panose="020B0604030504040204" pitchFamily="34" charset="0"/>
                <a:ea typeface="Verdana" panose="020B0604030504040204" pitchFamily="34" charset="0"/>
                <a:cs typeface="Verdana" panose="020B0604030504040204" pitchFamily="34" charset="0"/>
              </a:defRPr>
            </a:lvl1pPr>
          </a:lstStyle>
          <a:p>
            <a:fld id="{3B44E4B4-6CBE-411A-9152-B3DDFDDF0929}" type="slidenum">
              <a:rPr lang="fr-FR" smtClean="0"/>
              <a:pPr/>
              <a:t>‹#›</a:t>
            </a:fld>
            <a:endParaRPr lang="fr-FR"/>
          </a:p>
        </p:txBody>
      </p:sp>
      <p:pic>
        <p:nvPicPr>
          <p:cNvPr id="5" name="Imagem 4">
            <a:extLst>
              <a:ext uri="{FF2B5EF4-FFF2-40B4-BE49-F238E27FC236}">
                <a16:creationId xmlns:a16="http://schemas.microsoft.com/office/drawing/2014/main" id="{07C88C48-762C-4785-886F-A37E6F7E4798}"/>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134" y="317449"/>
            <a:ext cx="1712020" cy="1034059"/>
          </a:xfrm>
          <a:prstGeom prst="rect">
            <a:avLst/>
          </a:prstGeom>
        </p:spPr>
      </p:pic>
      <p:pic>
        <p:nvPicPr>
          <p:cNvPr id="4" name="Imagem 3">
            <a:extLst>
              <a:ext uri="{FF2B5EF4-FFF2-40B4-BE49-F238E27FC236}">
                <a16:creationId xmlns:a16="http://schemas.microsoft.com/office/drawing/2014/main" id="{31FB8611-183D-4251-9E37-1427C8984034}"/>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680" y="6070502"/>
            <a:ext cx="962648" cy="581439"/>
          </a:xfrm>
          <a:prstGeom prst="rect">
            <a:avLst/>
          </a:prstGeom>
        </p:spPr>
      </p:pic>
    </p:spTree>
    <p:extLst>
      <p:ext uri="{BB962C8B-B14F-4D97-AF65-F5344CB8AC3E}">
        <p14:creationId xmlns:p14="http://schemas.microsoft.com/office/powerpoint/2010/main" val="2020760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C09F8-D6BB-C392-CCEF-EAF0596D91A7}"/>
              </a:ext>
            </a:extLst>
          </p:cNvPr>
          <p:cNvSpPr>
            <a:spLocks noGrp="1"/>
          </p:cNvSpPr>
          <p:nvPr>
            <p:ph type="title"/>
          </p:nvPr>
        </p:nvSpPr>
        <p:spPr/>
        <p:txBody>
          <a:bodyPr/>
          <a:lstStyle/>
          <a:p>
            <a:r>
              <a:rPr lang="pt-BR"/>
              <a:t>Clique para editar o título Mestre</a:t>
            </a:r>
            <a:endParaRPr lang="en-ZA"/>
          </a:p>
        </p:txBody>
      </p:sp>
      <p:sp>
        <p:nvSpPr>
          <p:cNvPr id="3" name="Espaço Reservado para Conteúdo 2">
            <a:extLst>
              <a:ext uri="{FF2B5EF4-FFF2-40B4-BE49-F238E27FC236}">
                <a16:creationId xmlns:a16="http://schemas.microsoft.com/office/drawing/2014/main" id="{64069979-633B-55CC-EC72-02907A1C70B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Conteúdo 3">
            <a:extLst>
              <a:ext uri="{FF2B5EF4-FFF2-40B4-BE49-F238E27FC236}">
                <a16:creationId xmlns:a16="http://schemas.microsoft.com/office/drawing/2014/main" id="{D2C5D989-9D1E-2741-BC5F-1820358EB68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5" name="Espaço Reservado para Data 4">
            <a:extLst>
              <a:ext uri="{FF2B5EF4-FFF2-40B4-BE49-F238E27FC236}">
                <a16:creationId xmlns:a16="http://schemas.microsoft.com/office/drawing/2014/main" id="{F889B281-00BD-19F2-8AD6-D4EA2537063A}"/>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6" name="Espaço Reservado para Rodapé 5">
            <a:extLst>
              <a:ext uri="{FF2B5EF4-FFF2-40B4-BE49-F238E27FC236}">
                <a16:creationId xmlns:a16="http://schemas.microsoft.com/office/drawing/2014/main" id="{551482C5-F719-6717-D9DD-D0C09008A947}"/>
              </a:ext>
            </a:extLst>
          </p:cNvPr>
          <p:cNvSpPr>
            <a:spLocks noGrp="1"/>
          </p:cNvSpPr>
          <p:nvPr>
            <p:ph type="ftr" sz="quarter" idx="11"/>
          </p:nvPr>
        </p:nvSpPr>
        <p:spPr/>
        <p:txBody>
          <a:bodyPr/>
          <a:lstStyle/>
          <a:p>
            <a:endParaRPr lang="en-ZA"/>
          </a:p>
        </p:txBody>
      </p:sp>
      <p:sp>
        <p:nvSpPr>
          <p:cNvPr id="7" name="Espaço Reservado para Número de Slide 6">
            <a:extLst>
              <a:ext uri="{FF2B5EF4-FFF2-40B4-BE49-F238E27FC236}">
                <a16:creationId xmlns:a16="http://schemas.microsoft.com/office/drawing/2014/main" id="{F00ACACD-C9C0-0B7B-17AC-621A355C7FE4}"/>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158452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23C23-791F-2E76-00E5-3646E1115534}"/>
              </a:ext>
            </a:extLst>
          </p:cNvPr>
          <p:cNvSpPr>
            <a:spLocks noGrp="1"/>
          </p:cNvSpPr>
          <p:nvPr>
            <p:ph type="title"/>
          </p:nvPr>
        </p:nvSpPr>
        <p:spPr>
          <a:xfrm>
            <a:off x="839788" y="365125"/>
            <a:ext cx="10515600" cy="1325563"/>
          </a:xfrm>
        </p:spPr>
        <p:txBody>
          <a:bodyPr/>
          <a:lstStyle/>
          <a:p>
            <a:r>
              <a:rPr lang="pt-BR"/>
              <a:t>Clique para editar o título Mestre</a:t>
            </a:r>
            <a:endParaRPr lang="en-ZA"/>
          </a:p>
        </p:txBody>
      </p:sp>
      <p:sp>
        <p:nvSpPr>
          <p:cNvPr id="3" name="Espaço Reservado para Texto 2">
            <a:extLst>
              <a:ext uri="{FF2B5EF4-FFF2-40B4-BE49-F238E27FC236}">
                <a16:creationId xmlns:a16="http://schemas.microsoft.com/office/drawing/2014/main" id="{C730B73E-310D-7F30-5546-DFDE1BE42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3498BB0-3ADD-A030-26F5-6BB1EA6663F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5" name="Espaço Reservado para Texto 4">
            <a:extLst>
              <a:ext uri="{FF2B5EF4-FFF2-40B4-BE49-F238E27FC236}">
                <a16:creationId xmlns:a16="http://schemas.microsoft.com/office/drawing/2014/main" id="{C3F9FBAA-691C-5920-5E4E-36991DF47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8BE7255-594F-8AF7-E8AB-05104CB32FC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7" name="Espaço Reservado para Data 6">
            <a:extLst>
              <a:ext uri="{FF2B5EF4-FFF2-40B4-BE49-F238E27FC236}">
                <a16:creationId xmlns:a16="http://schemas.microsoft.com/office/drawing/2014/main" id="{C89E1047-9B56-5531-5996-E40459D8B6BA}"/>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8" name="Espaço Reservado para Rodapé 7">
            <a:extLst>
              <a:ext uri="{FF2B5EF4-FFF2-40B4-BE49-F238E27FC236}">
                <a16:creationId xmlns:a16="http://schemas.microsoft.com/office/drawing/2014/main" id="{03065EE5-8D1D-1D7D-395B-8B7444FB61E2}"/>
              </a:ext>
            </a:extLst>
          </p:cNvPr>
          <p:cNvSpPr>
            <a:spLocks noGrp="1"/>
          </p:cNvSpPr>
          <p:nvPr>
            <p:ph type="ftr" sz="quarter" idx="11"/>
          </p:nvPr>
        </p:nvSpPr>
        <p:spPr/>
        <p:txBody>
          <a:bodyPr/>
          <a:lstStyle/>
          <a:p>
            <a:endParaRPr lang="en-ZA"/>
          </a:p>
        </p:txBody>
      </p:sp>
      <p:sp>
        <p:nvSpPr>
          <p:cNvPr id="9" name="Espaço Reservado para Número de Slide 8">
            <a:extLst>
              <a:ext uri="{FF2B5EF4-FFF2-40B4-BE49-F238E27FC236}">
                <a16:creationId xmlns:a16="http://schemas.microsoft.com/office/drawing/2014/main" id="{41E397CE-C8E0-751F-4A30-F6516DF48957}"/>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420396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5C597-A0DA-ABAE-4976-E076A5F84F05}"/>
              </a:ext>
            </a:extLst>
          </p:cNvPr>
          <p:cNvSpPr>
            <a:spLocks noGrp="1"/>
          </p:cNvSpPr>
          <p:nvPr>
            <p:ph type="title"/>
          </p:nvPr>
        </p:nvSpPr>
        <p:spPr/>
        <p:txBody>
          <a:bodyPr/>
          <a:lstStyle/>
          <a:p>
            <a:r>
              <a:rPr lang="pt-BR"/>
              <a:t>Clique para editar o título Mestre</a:t>
            </a:r>
            <a:endParaRPr lang="en-ZA"/>
          </a:p>
        </p:txBody>
      </p:sp>
      <p:sp>
        <p:nvSpPr>
          <p:cNvPr id="3" name="Espaço Reservado para Data 2">
            <a:extLst>
              <a:ext uri="{FF2B5EF4-FFF2-40B4-BE49-F238E27FC236}">
                <a16:creationId xmlns:a16="http://schemas.microsoft.com/office/drawing/2014/main" id="{18C805CF-32F5-84FD-E0B8-897E2C7EA4C3}"/>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4" name="Espaço Reservado para Rodapé 3">
            <a:extLst>
              <a:ext uri="{FF2B5EF4-FFF2-40B4-BE49-F238E27FC236}">
                <a16:creationId xmlns:a16="http://schemas.microsoft.com/office/drawing/2014/main" id="{7E3B250B-3108-BEF3-7A7E-12B1FF049C70}"/>
              </a:ext>
            </a:extLst>
          </p:cNvPr>
          <p:cNvSpPr>
            <a:spLocks noGrp="1"/>
          </p:cNvSpPr>
          <p:nvPr>
            <p:ph type="ftr" sz="quarter" idx="11"/>
          </p:nvPr>
        </p:nvSpPr>
        <p:spPr/>
        <p:txBody>
          <a:bodyPr/>
          <a:lstStyle/>
          <a:p>
            <a:endParaRPr lang="en-ZA"/>
          </a:p>
        </p:txBody>
      </p:sp>
      <p:sp>
        <p:nvSpPr>
          <p:cNvPr id="5" name="Espaço Reservado para Número de Slide 4">
            <a:extLst>
              <a:ext uri="{FF2B5EF4-FFF2-40B4-BE49-F238E27FC236}">
                <a16:creationId xmlns:a16="http://schemas.microsoft.com/office/drawing/2014/main" id="{D3AD89E3-8099-F75E-964A-41248D748AAC}"/>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269733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013E9C7-F4C2-56EA-CBA3-F0EF54BAFEEC}"/>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3" name="Espaço Reservado para Rodapé 2">
            <a:extLst>
              <a:ext uri="{FF2B5EF4-FFF2-40B4-BE49-F238E27FC236}">
                <a16:creationId xmlns:a16="http://schemas.microsoft.com/office/drawing/2014/main" id="{49BD5A9F-5A56-9DBE-24FF-64E3BC18FE2A}"/>
              </a:ext>
            </a:extLst>
          </p:cNvPr>
          <p:cNvSpPr>
            <a:spLocks noGrp="1"/>
          </p:cNvSpPr>
          <p:nvPr>
            <p:ph type="ftr" sz="quarter" idx="11"/>
          </p:nvPr>
        </p:nvSpPr>
        <p:spPr/>
        <p:txBody>
          <a:bodyPr/>
          <a:lstStyle/>
          <a:p>
            <a:endParaRPr lang="en-ZA"/>
          </a:p>
        </p:txBody>
      </p:sp>
      <p:sp>
        <p:nvSpPr>
          <p:cNvPr id="4" name="Espaço Reservado para Número de Slide 3">
            <a:extLst>
              <a:ext uri="{FF2B5EF4-FFF2-40B4-BE49-F238E27FC236}">
                <a16:creationId xmlns:a16="http://schemas.microsoft.com/office/drawing/2014/main" id="{1151F70C-6DE2-34B1-A45F-83DA87EAD99A}"/>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311500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A4D9A-D328-3B5C-8124-E2A59FC544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ZA"/>
          </a:p>
        </p:txBody>
      </p:sp>
      <p:sp>
        <p:nvSpPr>
          <p:cNvPr id="3" name="Espaço Reservado para Conteúdo 2">
            <a:extLst>
              <a:ext uri="{FF2B5EF4-FFF2-40B4-BE49-F238E27FC236}">
                <a16:creationId xmlns:a16="http://schemas.microsoft.com/office/drawing/2014/main" id="{30564199-3B41-4267-41B2-1D09E7470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Texto 3">
            <a:extLst>
              <a:ext uri="{FF2B5EF4-FFF2-40B4-BE49-F238E27FC236}">
                <a16:creationId xmlns:a16="http://schemas.microsoft.com/office/drawing/2014/main" id="{E104FFDC-1878-ABFE-CAA1-CCDD64D29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9D2EFF-476F-4CA4-E752-C5A96A285396}"/>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6" name="Espaço Reservado para Rodapé 5">
            <a:extLst>
              <a:ext uri="{FF2B5EF4-FFF2-40B4-BE49-F238E27FC236}">
                <a16:creationId xmlns:a16="http://schemas.microsoft.com/office/drawing/2014/main" id="{211083CB-2A56-4E02-18DA-F82514DF4D96}"/>
              </a:ext>
            </a:extLst>
          </p:cNvPr>
          <p:cNvSpPr>
            <a:spLocks noGrp="1"/>
          </p:cNvSpPr>
          <p:nvPr>
            <p:ph type="ftr" sz="quarter" idx="11"/>
          </p:nvPr>
        </p:nvSpPr>
        <p:spPr/>
        <p:txBody>
          <a:bodyPr/>
          <a:lstStyle/>
          <a:p>
            <a:endParaRPr lang="en-ZA"/>
          </a:p>
        </p:txBody>
      </p:sp>
      <p:sp>
        <p:nvSpPr>
          <p:cNvPr id="7" name="Espaço Reservado para Número de Slide 6">
            <a:extLst>
              <a:ext uri="{FF2B5EF4-FFF2-40B4-BE49-F238E27FC236}">
                <a16:creationId xmlns:a16="http://schemas.microsoft.com/office/drawing/2014/main" id="{111486F7-809D-AE1A-FEFA-BBF2C34F4007}"/>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340457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01B04-E94D-3499-4046-08A225BB2E5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ZA"/>
          </a:p>
        </p:txBody>
      </p:sp>
      <p:sp>
        <p:nvSpPr>
          <p:cNvPr id="3" name="Espaço Reservado para Imagem 2">
            <a:extLst>
              <a:ext uri="{FF2B5EF4-FFF2-40B4-BE49-F238E27FC236}">
                <a16:creationId xmlns:a16="http://schemas.microsoft.com/office/drawing/2014/main" id="{8F06935D-1510-6650-F07A-F0738C34A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Espaço Reservado para Texto 3">
            <a:extLst>
              <a:ext uri="{FF2B5EF4-FFF2-40B4-BE49-F238E27FC236}">
                <a16:creationId xmlns:a16="http://schemas.microsoft.com/office/drawing/2014/main" id="{8ACA3A6D-1E17-E0C6-6CD6-C4F893368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4E5D550-9D67-6BA5-BDA4-4140D8C0EF6B}"/>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6" name="Espaço Reservado para Rodapé 5">
            <a:extLst>
              <a:ext uri="{FF2B5EF4-FFF2-40B4-BE49-F238E27FC236}">
                <a16:creationId xmlns:a16="http://schemas.microsoft.com/office/drawing/2014/main" id="{ECAB9415-F1B1-F852-6A7F-0D2DE4B3DB29}"/>
              </a:ext>
            </a:extLst>
          </p:cNvPr>
          <p:cNvSpPr>
            <a:spLocks noGrp="1"/>
          </p:cNvSpPr>
          <p:nvPr>
            <p:ph type="ftr" sz="quarter" idx="11"/>
          </p:nvPr>
        </p:nvSpPr>
        <p:spPr/>
        <p:txBody>
          <a:bodyPr/>
          <a:lstStyle/>
          <a:p>
            <a:endParaRPr lang="en-ZA"/>
          </a:p>
        </p:txBody>
      </p:sp>
      <p:sp>
        <p:nvSpPr>
          <p:cNvPr id="7" name="Espaço Reservado para Número de Slide 6">
            <a:extLst>
              <a:ext uri="{FF2B5EF4-FFF2-40B4-BE49-F238E27FC236}">
                <a16:creationId xmlns:a16="http://schemas.microsoft.com/office/drawing/2014/main" id="{74E162FB-EA1F-33BC-659D-9765370B1791}"/>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343522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86C4B-628C-F100-CA73-5E4F2A7B0192}"/>
              </a:ext>
            </a:extLst>
          </p:cNvPr>
          <p:cNvSpPr>
            <a:spLocks noGrp="1"/>
          </p:cNvSpPr>
          <p:nvPr>
            <p:ph type="title"/>
          </p:nvPr>
        </p:nvSpPr>
        <p:spPr/>
        <p:txBody>
          <a:bodyPr/>
          <a:lstStyle/>
          <a:p>
            <a:r>
              <a:rPr lang="pt-BR"/>
              <a:t>Clique para editar o título Mestre</a:t>
            </a:r>
            <a:endParaRPr lang="en-ZA"/>
          </a:p>
        </p:txBody>
      </p:sp>
      <p:sp>
        <p:nvSpPr>
          <p:cNvPr id="3" name="Espaço Reservado para Texto Vertical 2">
            <a:extLst>
              <a:ext uri="{FF2B5EF4-FFF2-40B4-BE49-F238E27FC236}">
                <a16:creationId xmlns:a16="http://schemas.microsoft.com/office/drawing/2014/main" id="{E7297C85-7628-CB21-15F1-5323B4E7C5C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Data 3">
            <a:extLst>
              <a:ext uri="{FF2B5EF4-FFF2-40B4-BE49-F238E27FC236}">
                <a16:creationId xmlns:a16="http://schemas.microsoft.com/office/drawing/2014/main" id="{30CD31E5-79C4-CBEC-3E94-84C69900CC89}"/>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EFACDBDD-B5A7-DC06-9524-CD78D168FB97}"/>
              </a:ext>
            </a:extLst>
          </p:cNvPr>
          <p:cNvSpPr>
            <a:spLocks noGrp="1"/>
          </p:cNvSpPr>
          <p:nvPr>
            <p:ph type="ftr" sz="quarter" idx="11"/>
          </p:nvPr>
        </p:nvSpPr>
        <p:spPr/>
        <p:txBody>
          <a:bodyPr/>
          <a:lstStyle/>
          <a:p>
            <a:endParaRPr lang="en-ZA"/>
          </a:p>
        </p:txBody>
      </p:sp>
      <p:sp>
        <p:nvSpPr>
          <p:cNvPr id="6" name="Espaço Reservado para Número de Slide 5">
            <a:extLst>
              <a:ext uri="{FF2B5EF4-FFF2-40B4-BE49-F238E27FC236}">
                <a16:creationId xmlns:a16="http://schemas.microsoft.com/office/drawing/2014/main" id="{79D441EE-7028-35A7-43D4-BDB123EA69CD}"/>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352478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34BD00-7B40-62FB-BDE4-60320EBBA4C2}"/>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ZA"/>
          </a:p>
        </p:txBody>
      </p:sp>
      <p:sp>
        <p:nvSpPr>
          <p:cNvPr id="3" name="Espaço Reservado para Texto Vertical 2">
            <a:extLst>
              <a:ext uri="{FF2B5EF4-FFF2-40B4-BE49-F238E27FC236}">
                <a16:creationId xmlns:a16="http://schemas.microsoft.com/office/drawing/2014/main" id="{5C3D4DBB-38CE-E249-1552-6CB3E1B55B2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Data 3">
            <a:extLst>
              <a:ext uri="{FF2B5EF4-FFF2-40B4-BE49-F238E27FC236}">
                <a16:creationId xmlns:a16="http://schemas.microsoft.com/office/drawing/2014/main" id="{35EF24C9-2FBB-2CCC-CB5A-E6227B191000}"/>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9CFF19A5-4D1D-3606-6955-9926227D6139}"/>
              </a:ext>
            </a:extLst>
          </p:cNvPr>
          <p:cNvSpPr>
            <a:spLocks noGrp="1"/>
          </p:cNvSpPr>
          <p:nvPr>
            <p:ph type="ftr" sz="quarter" idx="11"/>
          </p:nvPr>
        </p:nvSpPr>
        <p:spPr/>
        <p:txBody>
          <a:bodyPr/>
          <a:lstStyle/>
          <a:p>
            <a:endParaRPr lang="en-ZA"/>
          </a:p>
        </p:txBody>
      </p:sp>
      <p:sp>
        <p:nvSpPr>
          <p:cNvPr id="6" name="Espaço Reservado para Número de Slide 5">
            <a:extLst>
              <a:ext uri="{FF2B5EF4-FFF2-40B4-BE49-F238E27FC236}">
                <a16:creationId xmlns:a16="http://schemas.microsoft.com/office/drawing/2014/main" id="{6155D6D3-0877-31B6-88E5-B07AD8AD8221}"/>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4289012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B6F31-0AC9-4A34-B41B-C366C7FAA63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DE"/>
          </a:p>
        </p:txBody>
      </p:sp>
      <p:sp>
        <p:nvSpPr>
          <p:cNvPr id="3" name="Subtítulo 2">
            <a:extLst>
              <a:ext uri="{FF2B5EF4-FFF2-40B4-BE49-F238E27FC236}">
                <a16:creationId xmlns:a16="http://schemas.microsoft.com/office/drawing/2014/main" id="{247A21C1-F3BA-4DFE-8275-AC6602F1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DE"/>
          </a:p>
        </p:txBody>
      </p:sp>
      <p:sp>
        <p:nvSpPr>
          <p:cNvPr id="4" name="Espaço Reservado para Data 3">
            <a:extLst>
              <a:ext uri="{FF2B5EF4-FFF2-40B4-BE49-F238E27FC236}">
                <a16:creationId xmlns:a16="http://schemas.microsoft.com/office/drawing/2014/main" id="{7056CC9D-52BF-4727-9DD5-23CA4F2D1964}"/>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5" name="Espaço Reservado para Rodapé 4">
            <a:extLst>
              <a:ext uri="{FF2B5EF4-FFF2-40B4-BE49-F238E27FC236}">
                <a16:creationId xmlns:a16="http://schemas.microsoft.com/office/drawing/2014/main" id="{9ABDDCF0-84E5-47EB-A4A6-5ED41CB82EEF}"/>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Espaço Reservado para Número de Slide 5">
            <a:extLst>
              <a:ext uri="{FF2B5EF4-FFF2-40B4-BE49-F238E27FC236}">
                <a16:creationId xmlns:a16="http://schemas.microsoft.com/office/drawing/2014/main" id="{E326F4CE-8BD5-4270-8409-799E306E9EC2}"/>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240941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02269-EDCD-4096-8E05-8ABE44DC767E}"/>
              </a:ext>
            </a:extLst>
          </p:cNvPr>
          <p:cNvSpPr>
            <a:spLocks noGrp="1"/>
          </p:cNvSpPr>
          <p:nvPr>
            <p:ph type="title"/>
          </p:nvPr>
        </p:nvSpPr>
        <p:spPr/>
        <p:txBody>
          <a:bodyPr/>
          <a:lstStyle>
            <a:lvl1pPr>
              <a:defRPr b="1">
                <a:latin typeface="+mn-lt"/>
              </a:defRPr>
            </a:lvl1pPr>
          </a:lstStyle>
          <a:p>
            <a:r>
              <a:rPr lang="pt-BR"/>
              <a:t>Clique para editar o título Mestre</a:t>
            </a:r>
            <a:endParaRPr lang="en-DE"/>
          </a:p>
        </p:txBody>
      </p:sp>
      <p:sp>
        <p:nvSpPr>
          <p:cNvPr id="3" name="Espaço Reservado para Conteúdo 2">
            <a:extLst>
              <a:ext uri="{FF2B5EF4-FFF2-40B4-BE49-F238E27FC236}">
                <a16:creationId xmlns:a16="http://schemas.microsoft.com/office/drawing/2014/main" id="{4D563C3C-9CB9-4211-AECF-96882940E17B}"/>
              </a:ext>
            </a:extLst>
          </p:cNvPr>
          <p:cNvSpPr>
            <a:spLocks noGrp="1"/>
          </p:cNvSpPr>
          <p:nvPr>
            <p:ph idx="1"/>
          </p:nvPr>
        </p:nvSpPr>
        <p:spPr/>
        <p:txBody>
          <a:bodyPr/>
          <a:lstStyle>
            <a:lvl1pPr marL="447675" indent="-447675">
              <a:buFont typeface="Century Gothic" panose="020B0502020202020204" pitchFamily="34" charset="0"/>
              <a:buChar char="•"/>
              <a:defRPr>
                <a:latin typeface="+mn-lt"/>
              </a:defRPr>
            </a:lvl1pPr>
            <a:lvl2pPr marL="804863" indent="-347663">
              <a:buFont typeface="Courier New" panose="02070309020205020404" pitchFamily="49" charset="0"/>
              <a:buChar char="o"/>
              <a:defRPr>
                <a:latin typeface="+mn-lt"/>
              </a:defRPr>
            </a:lvl2pPr>
            <a:lvl3pPr marL="1252538" indent="-338138">
              <a:defRPr>
                <a:latin typeface="+mn-lt"/>
              </a:defRPr>
            </a:lvl3pPr>
            <a:lvl4pPr>
              <a:defRPr>
                <a:latin typeface="+mn-lt"/>
              </a:defRPr>
            </a:lvl4pPr>
            <a:lvl5pPr>
              <a:defRPr>
                <a:latin typeface="+mn-lt"/>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4" name="Espaço Reservado para Data 3">
            <a:extLst>
              <a:ext uri="{FF2B5EF4-FFF2-40B4-BE49-F238E27FC236}">
                <a16:creationId xmlns:a16="http://schemas.microsoft.com/office/drawing/2014/main" id="{78CCC87D-B2E0-4D1B-BB05-51B5D808B8EF}"/>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5" name="Espaço Reservado para Rodapé 4">
            <a:extLst>
              <a:ext uri="{FF2B5EF4-FFF2-40B4-BE49-F238E27FC236}">
                <a16:creationId xmlns:a16="http://schemas.microsoft.com/office/drawing/2014/main" id="{8F9E905E-C711-4849-B270-C302B91DAE7D}"/>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Espaço Reservado para Número de Slide 5">
            <a:extLst>
              <a:ext uri="{FF2B5EF4-FFF2-40B4-BE49-F238E27FC236}">
                <a16:creationId xmlns:a16="http://schemas.microsoft.com/office/drawing/2014/main" id="{E851815F-2736-4274-A92C-C4BD306EB388}"/>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58169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2" name="Espace réservé du numéro de diapositive 21"/>
          <p:cNvSpPr>
            <a:spLocks noGrp="1" noChangeAspect="1"/>
          </p:cNvSpPr>
          <p:nvPr>
            <p:ph type="sldNum" sz="quarter" idx="12"/>
          </p:nvPr>
        </p:nvSpPr>
        <p:spPr>
          <a:xfrm>
            <a:off x="11353503" y="6366712"/>
            <a:ext cx="396000" cy="396000"/>
          </a:xfrm>
          <a:prstGeom prst="ellipse">
            <a:avLst/>
          </a:prstGeom>
          <a:solidFill>
            <a:schemeClr val="bg1"/>
          </a:solidFill>
        </p:spPr>
        <p:txBody>
          <a:bodyPr lIns="0" tIns="0" rIns="0" bIns="0" anchor="ctr"/>
          <a:lstStyle>
            <a:lvl1pPr algn="ctr">
              <a:defRPr sz="1050">
                <a:solidFill>
                  <a:srgbClr val="C80F50"/>
                </a:solidFill>
                <a:latin typeface="Verdana" panose="020B0604030504040204" pitchFamily="34" charset="0"/>
                <a:ea typeface="Verdana" panose="020B0604030504040204" pitchFamily="34" charset="0"/>
                <a:cs typeface="Verdana" panose="020B0604030504040204" pitchFamily="34" charset="0"/>
              </a:defRPr>
            </a:lvl1pPr>
          </a:lstStyle>
          <a:p>
            <a:fld id="{3B44E4B4-6CBE-411A-9152-B3DDFDDF0929}" type="slidenum">
              <a:rPr lang="fr-FR" smtClean="0"/>
              <a:pPr/>
              <a:t>‹#›</a:t>
            </a:fld>
            <a:endParaRPr lang="fr-FR"/>
          </a:p>
        </p:txBody>
      </p:sp>
      <p:pic>
        <p:nvPicPr>
          <p:cNvPr id="5" name="Imagem 4">
            <a:extLst>
              <a:ext uri="{FF2B5EF4-FFF2-40B4-BE49-F238E27FC236}">
                <a16:creationId xmlns:a16="http://schemas.microsoft.com/office/drawing/2014/main" id="{927EBEB0-86A2-4F55-B62B-1F0E4A1C2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534" y="6199939"/>
            <a:ext cx="962648" cy="581439"/>
          </a:xfrm>
          <a:prstGeom prst="rect">
            <a:avLst/>
          </a:prstGeom>
        </p:spPr>
      </p:pic>
    </p:spTree>
    <p:extLst>
      <p:ext uri="{BB962C8B-B14F-4D97-AF65-F5344CB8AC3E}">
        <p14:creationId xmlns:p14="http://schemas.microsoft.com/office/powerpoint/2010/main" val="534341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45829-909A-4FEB-A58B-4EF2533F104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DE"/>
          </a:p>
        </p:txBody>
      </p:sp>
      <p:sp>
        <p:nvSpPr>
          <p:cNvPr id="3" name="Espaço Reservado para Texto 2">
            <a:extLst>
              <a:ext uri="{FF2B5EF4-FFF2-40B4-BE49-F238E27FC236}">
                <a16:creationId xmlns:a16="http://schemas.microsoft.com/office/drawing/2014/main" id="{3B129C6D-3453-464B-AAA3-5607A2185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02180A8-C76B-4493-A8D7-BD927A521ED8}"/>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5" name="Espaço Reservado para Rodapé 4">
            <a:extLst>
              <a:ext uri="{FF2B5EF4-FFF2-40B4-BE49-F238E27FC236}">
                <a16:creationId xmlns:a16="http://schemas.microsoft.com/office/drawing/2014/main" id="{5C726EB2-C085-4C4C-B48C-1A9D8367023A}"/>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Espaço Reservado para Número de Slide 5">
            <a:extLst>
              <a:ext uri="{FF2B5EF4-FFF2-40B4-BE49-F238E27FC236}">
                <a16:creationId xmlns:a16="http://schemas.microsoft.com/office/drawing/2014/main" id="{0E198176-814C-4341-92B0-D892150079B1}"/>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238165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348EE-0A34-4C05-9469-4F261CC2BC69}"/>
              </a:ext>
            </a:extLst>
          </p:cNvPr>
          <p:cNvSpPr>
            <a:spLocks noGrp="1"/>
          </p:cNvSpPr>
          <p:nvPr>
            <p:ph type="title"/>
          </p:nvPr>
        </p:nvSpPr>
        <p:spPr/>
        <p:txBody>
          <a:bodyPr/>
          <a:lstStyle/>
          <a:p>
            <a:r>
              <a:rPr lang="pt-BR"/>
              <a:t>Clique para editar o título Mestre</a:t>
            </a:r>
            <a:endParaRPr lang="en-DE"/>
          </a:p>
        </p:txBody>
      </p:sp>
      <p:sp>
        <p:nvSpPr>
          <p:cNvPr id="3" name="Espaço Reservado para Conteúdo 2">
            <a:extLst>
              <a:ext uri="{FF2B5EF4-FFF2-40B4-BE49-F238E27FC236}">
                <a16:creationId xmlns:a16="http://schemas.microsoft.com/office/drawing/2014/main" id="{A724E376-EA26-4AC8-9260-DDD3406B721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4" name="Espaço Reservado para Conteúdo 3">
            <a:extLst>
              <a:ext uri="{FF2B5EF4-FFF2-40B4-BE49-F238E27FC236}">
                <a16:creationId xmlns:a16="http://schemas.microsoft.com/office/drawing/2014/main" id="{0F3471FC-97B5-4D07-B2FE-E64B7395B60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5" name="Espaço Reservado para Data 4">
            <a:extLst>
              <a:ext uri="{FF2B5EF4-FFF2-40B4-BE49-F238E27FC236}">
                <a16:creationId xmlns:a16="http://schemas.microsoft.com/office/drawing/2014/main" id="{97E8C68C-D1F5-40B6-B00C-923BE846B7FA}"/>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6" name="Espaço Reservado para Rodapé 5">
            <a:extLst>
              <a:ext uri="{FF2B5EF4-FFF2-40B4-BE49-F238E27FC236}">
                <a16:creationId xmlns:a16="http://schemas.microsoft.com/office/drawing/2014/main" id="{BD9AF7C6-02BD-4FA3-AF01-4E3776A2F077}"/>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Espaço Reservado para Número de Slide 6">
            <a:extLst>
              <a:ext uri="{FF2B5EF4-FFF2-40B4-BE49-F238E27FC236}">
                <a16:creationId xmlns:a16="http://schemas.microsoft.com/office/drawing/2014/main" id="{7C0F5DAC-4FE8-4AB1-B486-5E596F041C5E}"/>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1390895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A1BCB-70D9-450E-ABDD-DFA5C1065104}"/>
              </a:ext>
            </a:extLst>
          </p:cNvPr>
          <p:cNvSpPr>
            <a:spLocks noGrp="1"/>
          </p:cNvSpPr>
          <p:nvPr>
            <p:ph type="title"/>
          </p:nvPr>
        </p:nvSpPr>
        <p:spPr>
          <a:xfrm>
            <a:off x="839788" y="365125"/>
            <a:ext cx="10515600" cy="1325563"/>
          </a:xfrm>
        </p:spPr>
        <p:txBody>
          <a:bodyPr/>
          <a:lstStyle/>
          <a:p>
            <a:r>
              <a:rPr lang="pt-BR"/>
              <a:t>Clique para editar o título Mestre</a:t>
            </a:r>
            <a:endParaRPr lang="en-DE"/>
          </a:p>
        </p:txBody>
      </p:sp>
      <p:sp>
        <p:nvSpPr>
          <p:cNvPr id="3" name="Espaço Reservado para Texto 2">
            <a:extLst>
              <a:ext uri="{FF2B5EF4-FFF2-40B4-BE49-F238E27FC236}">
                <a16:creationId xmlns:a16="http://schemas.microsoft.com/office/drawing/2014/main" id="{4C589C1A-0F71-4041-819B-2B1B07945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E7EC9F0-B2AA-4B47-BE23-C167B3AE658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5" name="Espaço Reservado para Texto 4">
            <a:extLst>
              <a:ext uri="{FF2B5EF4-FFF2-40B4-BE49-F238E27FC236}">
                <a16:creationId xmlns:a16="http://schemas.microsoft.com/office/drawing/2014/main" id="{B8351A1A-CBBD-4BFE-83B3-1C188A707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7CF68F4-29B7-46B3-A798-A8BD43AB0A6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7" name="Espaço Reservado para Data 6">
            <a:extLst>
              <a:ext uri="{FF2B5EF4-FFF2-40B4-BE49-F238E27FC236}">
                <a16:creationId xmlns:a16="http://schemas.microsoft.com/office/drawing/2014/main" id="{52C03BBF-0D5B-4CC9-A3C3-E678DDDE02E0}"/>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8" name="Espaço Reservado para Rodapé 7">
            <a:extLst>
              <a:ext uri="{FF2B5EF4-FFF2-40B4-BE49-F238E27FC236}">
                <a16:creationId xmlns:a16="http://schemas.microsoft.com/office/drawing/2014/main" id="{907ADE96-57C9-4195-8E2E-3AF9094C11D1}"/>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9" name="Espaço Reservado para Número de Slide 8">
            <a:extLst>
              <a:ext uri="{FF2B5EF4-FFF2-40B4-BE49-F238E27FC236}">
                <a16:creationId xmlns:a16="http://schemas.microsoft.com/office/drawing/2014/main" id="{E5983890-7C2A-4B90-A330-9045D0A1B26B}"/>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3535377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6203D-EF5A-43FC-9EEB-2B8D6DCBCACF}"/>
              </a:ext>
            </a:extLst>
          </p:cNvPr>
          <p:cNvSpPr>
            <a:spLocks noGrp="1"/>
          </p:cNvSpPr>
          <p:nvPr>
            <p:ph type="title"/>
          </p:nvPr>
        </p:nvSpPr>
        <p:spPr/>
        <p:txBody>
          <a:bodyPr/>
          <a:lstStyle/>
          <a:p>
            <a:r>
              <a:rPr lang="pt-BR"/>
              <a:t>Clique para editar o título Mestre</a:t>
            </a:r>
            <a:endParaRPr lang="en-DE"/>
          </a:p>
        </p:txBody>
      </p:sp>
      <p:sp>
        <p:nvSpPr>
          <p:cNvPr id="3" name="Espaço Reservado para Data 2">
            <a:extLst>
              <a:ext uri="{FF2B5EF4-FFF2-40B4-BE49-F238E27FC236}">
                <a16:creationId xmlns:a16="http://schemas.microsoft.com/office/drawing/2014/main" id="{87F6018D-08DD-48A7-A8A3-CBF18CE25471}"/>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4" name="Espaço Reservado para Rodapé 3">
            <a:extLst>
              <a:ext uri="{FF2B5EF4-FFF2-40B4-BE49-F238E27FC236}">
                <a16:creationId xmlns:a16="http://schemas.microsoft.com/office/drawing/2014/main" id="{4AEAB02D-54E4-4705-9774-4A9AEE7C3E80}"/>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5" name="Espaço Reservado para Número de Slide 4">
            <a:extLst>
              <a:ext uri="{FF2B5EF4-FFF2-40B4-BE49-F238E27FC236}">
                <a16:creationId xmlns:a16="http://schemas.microsoft.com/office/drawing/2014/main" id="{6AB6C356-D16D-4322-9788-001660F5C4FE}"/>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935969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1D882E9-8399-4FB6-91E3-CE691F2498D1}"/>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3" name="Espaço Reservado para Rodapé 2">
            <a:extLst>
              <a:ext uri="{FF2B5EF4-FFF2-40B4-BE49-F238E27FC236}">
                <a16:creationId xmlns:a16="http://schemas.microsoft.com/office/drawing/2014/main" id="{FB3EFFED-36AA-44C3-9562-25A9EFDCA54B}"/>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4" name="Espaço Reservado para Número de Slide 3">
            <a:extLst>
              <a:ext uri="{FF2B5EF4-FFF2-40B4-BE49-F238E27FC236}">
                <a16:creationId xmlns:a16="http://schemas.microsoft.com/office/drawing/2014/main" id="{5E19970C-55B1-4109-AEDB-84600B799072}"/>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690268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50057-A4FA-45C8-A4BE-FA9CE54E6D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DE"/>
          </a:p>
        </p:txBody>
      </p:sp>
      <p:sp>
        <p:nvSpPr>
          <p:cNvPr id="3" name="Espaço Reservado para Conteúdo 2">
            <a:extLst>
              <a:ext uri="{FF2B5EF4-FFF2-40B4-BE49-F238E27FC236}">
                <a16:creationId xmlns:a16="http://schemas.microsoft.com/office/drawing/2014/main" id="{92ED486D-AD30-4362-BCCE-1DF81A217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4" name="Espaço Reservado para Texto 3">
            <a:extLst>
              <a:ext uri="{FF2B5EF4-FFF2-40B4-BE49-F238E27FC236}">
                <a16:creationId xmlns:a16="http://schemas.microsoft.com/office/drawing/2014/main" id="{9D53E5AD-7501-4C0D-A0D0-F46408ABC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E8545FB-0E5F-4041-B2BA-B034EC30EC27}"/>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6" name="Espaço Reservado para Rodapé 5">
            <a:extLst>
              <a:ext uri="{FF2B5EF4-FFF2-40B4-BE49-F238E27FC236}">
                <a16:creationId xmlns:a16="http://schemas.microsoft.com/office/drawing/2014/main" id="{C26A78FC-D6F9-4511-8779-CA2DD69EC253}"/>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Espaço Reservado para Número de Slide 6">
            <a:extLst>
              <a:ext uri="{FF2B5EF4-FFF2-40B4-BE49-F238E27FC236}">
                <a16:creationId xmlns:a16="http://schemas.microsoft.com/office/drawing/2014/main" id="{77E5FBF6-BC9E-4AAD-B85C-3C79391C7124}"/>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69723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122919-C2AC-4C83-9F3C-37A17ECA3A7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DE"/>
          </a:p>
        </p:txBody>
      </p:sp>
      <p:sp>
        <p:nvSpPr>
          <p:cNvPr id="3" name="Espaço Reservado para Imagem 2">
            <a:extLst>
              <a:ext uri="{FF2B5EF4-FFF2-40B4-BE49-F238E27FC236}">
                <a16:creationId xmlns:a16="http://schemas.microsoft.com/office/drawing/2014/main" id="{C84C5471-323B-488D-B941-94E2294B8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Espaço Reservado para Texto 3">
            <a:extLst>
              <a:ext uri="{FF2B5EF4-FFF2-40B4-BE49-F238E27FC236}">
                <a16:creationId xmlns:a16="http://schemas.microsoft.com/office/drawing/2014/main" id="{8C2973DF-750A-4118-A624-E286C8C8F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FAC7976-0554-466C-8798-644382468C4B}"/>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6" name="Espaço Reservado para Rodapé 5">
            <a:extLst>
              <a:ext uri="{FF2B5EF4-FFF2-40B4-BE49-F238E27FC236}">
                <a16:creationId xmlns:a16="http://schemas.microsoft.com/office/drawing/2014/main" id="{10734695-8B61-4822-868C-E7EA04FEA74F}"/>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Espaço Reservado para Número de Slide 6">
            <a:extLst>
              <a:ext uri="{FF2B5EF4-FFF2-40B4-BE49-F238E27FC236}">
                <a16:creationId xmlns:a16="http://schemas.microsoft.com/office/drawing/2014/main" id="{CE3F9096-F76C-42E6-BB1B-FCC6936B2889}"/>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100040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ABCA7-C23E-4C6B-8395-5CD05A416B4B}"/>
              </a:ext>
            </a:extLst>
          </p:cNvPr>
          <p:cNvSpPr>
            <a:spLocks noGrp="1"/>
          </p:cNvSpPr>
          <p:nvPr>
            <p:ph type="title"/>
          </p:nvPr>
        </p:nvSpPr>
        <p:spPr/>
        <p:txBody>
          <a:bodyPr/>
          <a:lstStyle/>
          <a:p>
            <a:r>
              <a:rPr lang="pt-BR"/>
              <a:t>Clique para editar o título Mestre</a:t>
            </a:r>
            <a:endParaRPr lang="en-DE"/>
          </a:p>
        </p:txBody>
      </p:sp>
      <p:sp>
        <p:nvSpPr>
          <p:cNvPr id="3" name="Espaço Reservado para Texto Vertical 2">
            <a:extLst>
              <a:ext uri="{FF2B5EF4-FFF2-40B4-BE49-F238E27FC236}">
                <a16:creationId xmlns:a16="http://schemas.microsoft.com/office/drawing/2014/main" id="{93287B0F-EDBA-4BC7-B8E5-3AD0FE53B5A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4" name="Espaço Reservado para Data 3">
            <a:extLst>
              <a:ext uri="{FF2B5EF4-FFF2-40B4-BE49-F238E27FC236}">
                <a16:creationId xmlns:a16="http://schemas.microsoft.com/office/drawing/2014/main" id="{5355F3A5-EF97-4F07-8E0C-8CFE2D7F0614}"/>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5" name="Espaço Reservado para Rodapé 4">
            <a:extLst>
              <a:ext uri="{FF2B5EF4-FFF2-40B4-BE49-F238E27FC236}">
                <a16:creationId xmlns:a16="http://schemas.microsoft.com/office/drawing/2014/main" id="{B32AA9AA-9297-47D1-B999-543C56857249}"/>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Espaço Reservado para Número de Slide 5">
            <a:extLst>
              <a:ext uri="{FF2B5EF4-FFF2-40B4-BE49-F238E27FC236}">
                <a16:creationId xmlns:a16="http://schemas.microsoft.com/office/drawing/2014/main" id="{3D47846C-ECE1-4933-A490-DB22A4AE66FA}"/>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2655415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29151D-C80F-4D1C-8D52-04D6055698EA}"/>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DE"/>
          </a:p>
        </p:txBody>
      </p:sp>
      <p:sp>
        <p:nvSpPr>
          <p:cNvPr id="3" name="Espaço Reservado para Texto Vertical 2">
            <a:extLst>
              <a:ext uri="{FF2B5EF4-FFF2-40B4-BE49-F238E27FC236}">
                <a16:creationId xmlns:a16="http://schemas.microsoft.com/office/drawing/2014/main" id="{8C43855F-4665-41ED-9474-0D22AC16BB2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DE"/>
          </a:p>
        </p:txBody>
      </p:sp>
      <p:sp>
        <p:nvSpPr>
          <p:cNvPr id="4" name="Espaço Reservado para Data 3">
            <a:extLst>
              <a:ext uri="{FF2B5EF4-FFF2-40B4-BE49-F238E27FC236}">
                <a16:creationId xmlns:a16="http://schemas.microsoft.com/office/drawing/2014/main" id="{9D9BBA3C-1AB5-4A14-B81E-6AF6B7F9A5C4}"/>
              </a:ext>
            </a:extLst>
          </p:cNvPr>
          <p:cNvSpPr>
            <a:spLocks noGrp="1"/>
          </p:cNvSpPr>
          <p:nvPr>
            <p:ph type="dt" sz="half" idx="10"/>
          </p:nvPr>
        </p:nvSpPr>
        <p:spPr>
          <a:xfrm>
            <a:off x="838200" y="6356350"/>
            <a:ext cx="2743200" cy="365125"/>
          </a:xfrm>
          <a:prstGeom prst="rect">
            <a:avLst/>
          </a:prstGeom>
        </p:spPr>
        <p:txBody>
          <a:bodyPr/>
          <a:lstStyle/>
          <a:p>
            <a:fld id="{A57AC0B9-8180-4957-BCB9-92FDDA767E86}" type="datetimeFigureOut">
              <a:rPr lang="en-DE" smtClean="0"/>
              <a:t>10/02/2024</a:t>
            </a:fld>
            <a:endParaRPr lang="en-DE"/>
          </a:p>
        </p:txBody>
      </p:sp>
      <p:sp>
        <p:nvSpPr>
          <p:cNvPr id="5" name="Espaço Reservado para Rodapé 4">
            <a:extLst>
              <a:ext uri="{FF2B5EF4-FFF2-40B4-BE49-F238E27FC236}">
                <a16:creationId xmlns:a16="http://schemas.microsoft.com/office/drawing/2014/main" id="{8DFB441D-8B7E-4915-ADDE-53CD600C33A0}"/>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Espaço Reservado para Número de Slide 5">
            <a:extLst>
              <a:ext uri="{FF2B5EF4-FFF2-40B4-BE49-F238E27FC236}">
                <a16:creationId xmlns:a16="http://schemas.microsoft.com/office/drawing/2014/main" id="{ACED9C2F-DA91-435C-9566-0D967844CCCA}"/>
              </a:ext>
            </a:extLst>
          </p:cNvPr>
          <p:cNvSpPr>
            <a:spLocks noGrp="1"/>
          </p:cNvSpPr>
          <p:nvPr>
            <p:ph type="sldNum" sz="quarter" idx="12"/>
          </p:nvPr>
        </p:nvSpPr>
        <p:spPr/>
        <p:txBody>
          <a:bodyPr/>
          <a:lstStyle/>
          <a:p>
            <a:fld id="{0BEA7049-9590-4792-972E-E3FE8759699E}" type="slidenum">
              <a:rPr lang="en-DE" smtClean="0"/>
              <a:t>‹#›</a:t>
            </a:fld>
            <a:endParaRPr lang="en-DE"/>
          </a:p>
        </p:txBody>
      </p:sp>
    </p:spTree>
    <p:extLst>
      <p:ext uri="{BB962C8B-B14F-4D97-AF65-F5344CB8AC3E}">
        <p14:creationId xmlns:p14="http://schemas.microsoft.com/office/powerpoint/2010/main" val="685492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nternas">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FAD93F99-F6B4-413B-916D-FB0C1AD86ACB}"/>
              </a:ext>
            </a:extLst>
          </p:cNvPr>
          <p:cNvSpPr>
            <a:spLocks noGrp="1"/>
          </p:cNvSpPr>
          <p:nvPr>
            <p:ph type="sldNum" sz="quarter" idx="12"/>
          </p:nvPr>
        </p:nvSpPr>
        <p:spPr>
          <a:xfrm>
            <a:off x="11616911" y="6382520"/>
            <a:ext cx="503903" cy="365125"/>
          </a:xfrm>
          <a:prstGeom prst="rect">
            <a:avLst/>
          </a:prstGeom>
        </p:spPr>
        <p:txBody>
          <a:bodyPr anchor="ctr"/>
          <a:lstStyle>
            <a:lvl1pPr algn="l">
              <a:defRPr sz="1200">
                <a:solidFill>
                  <a:srgbClr val="2C3642"/>
                </a:solidFill>
                <a:latin typeface="Raleway" panose="020B0503030101060003" pitchFamily="34" charset="0"/>
              </a:defRPr>
            </a:lvl1pPr>
          </a:lstStyle>
          <a:p>
            <a:fld id="{C707D776-4CAC-4E9C-B68B-27846BDD4ABF}" type="slidenum">
              <a:rPr lang="pt-BR" smtClean="0"/>
              <a:pPr/>
              <a:t>‹#›</a:t>
            </a:fld>
            <a:endParaRPr lang="pt-BR"/>
          </a:p>
        </p:txBody>
      </p:sp>
      <p:sp>
        <p:nvSpPr>
          <p:cNvPr id="17" name="Retângulo 16">
            <a:extLst>
              <a:ext uri="{FF2B5EF4-FFF2-40B4-BE49-F238E27FC236}">
                <a16:creationId xmlns:a16="http://schemas.microsoft.com/office/drawing/2014/main" id="{2EB905BC-AE34-4C0B-88C5-82A36E3D4B94}"/>
              </a:ext>
            </a:extLst>
          </p:cNvPr>
          <p:cNvSpPr/>
          <p:nvPr userDrawn="1"/>
        </p:nvSpPr>
        <p:spPr>
          <a:xfrm>
            <a:off x="0" y="0"/>
            <a:ext cx="12192000" cy="172528"/>
          </a:xfrm>
          <a:prstGeom prst="rect">
            <a:avLst/>
          </a:prstGeom>
          <a:gradFill>
            <a:gsLst>
              <a:gs pos="0">
                <a:srgbClr val="FFD400"/>
              </a:gs>
              <a:gs pos="100000">
                <a:srgbClr val="FF9D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a:extLst>
              <a:ext uri="{FF2B5EF4-FFF2-40B4-BE49-F238E27FC236}">
                <a16:creationId xmlns:a16="http://schemas.microsoft.com/office/drawing/2014/main" id="{AD37D15D-6DD3-4722-AD7F-118044CF3564}"/>
              </a:ext>
            </a:extLst>
          </p:cNvPr>
          <p:cNvSpPr>
            <a:spLocks noGrp="1"/>
          </p:cNvSpPr>
          <p:nvPr>
            <p:ph type="ctrTitle" hasCustomPrompt="1"/>
          </p:nvPr>
        </p:nvSpPr>
        <p:spPr>
          <a:xfrm>
            <a:off x="369607" y="205720"/>
            <a:ext cx="3874848" cy="662802"/>
          </a:xfrm>
          <a:prstGeom prst="rect">
            <a:avLst/>
          </a:prstGeom>
        </p:spPr>
        <p:txBody>
          <a:bodyPr anchor="ctr"/>
          <a:lstStyle>
            <a:lvl1pPr algn="l">
              <a:defRPr sz="2800">
                <a:latin typeface="Raleway Medium" panose="020B0603030101060003" pitchFamily="34" charset="0"/>
              </a:defRPr>
            </a:lvl1pPr>
          </a:lstStyle>
          <a:p>
            <a:r>
              <a:rPr lang="pt-BR"/>
              <a:t>Título do slide</a:t>
            </a:r>
          </a:p>
        </p:txBody>
      </p:sp>
    </p:spTree>
    <p:extLst>
      <p:ext uri="{BB962C8B-B14F-4D97-AF65-F5344CB8AC3E}">
        <p14:creationId xmlns:p14="http://schemas.microsoft.com/office/powerpoint/2010/main" val="386921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rgbClr val="C80F50"/>
        </a:solidFill>
        <a:effectLst/>
      </p:bgPr>
    </p:bg>
    <p:spTree>
      <p:nvGrpSpPr>
        <p:cNvPr id="1" name=""/>
        <p:cNvGrpSpPr/>
        <p:nvPr/>
      </p:nvGrpSpPr>
      <p:grpSpPr>
        <a:xfrm>
          <a:off x="0" y="0"/>
          <a:ext cx="0" cy="0"/>
          <a:chOff x="0" y="0"/>
          <a:chExt cx="0" cy="0"/>
        </a:xfrm>
      </p:grpSpPr>
      <p:sp>
        <p:nvSpPr>
          <p:cNvPr id="2" name="Retângulo 1"/>
          <p:cNvSpPr/>
          <p:nvPr userDrawn="1"/>
        </p:nvSpPr>
        <p:spPr>
          <a:xfrm>
            <a:off x="0" y="0"/>
            <a:ext cx="12192000" cy="6858000"/>
          </a:xfrm>
          <a:prstGeom prst="rect">
            <a:avLst/>
          </a:prstGeom>
          <a:solidFill>
            <a:srgbClr val="AA1B29"/>
          </a:solidFill>
          <a:ln>
            <a:solidFill>
              <a:srgbClr val="AA1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0" name="Imagem 4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45" y="5764160"/>
            <a:ext cx="1720646" cy="1003711"/>
          </a:xfrm>
          <a:prstGeom prst="rect">
            <a:avLst/>
          </a:prstGeom>
        </p:spPr>
      </p:pic>
    </p:spTree>
    <p:extLst>
      <p:ext uri="{BB962C8B-B14F-4D97-AF65-F5344CB8AC3E}">
        <p14:creationId xmlns:p14="http://schemas.microsoft.com/office/powerpoint/2010/main" val="237793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rva amarela">
    <p:spTree>
      <p:nvGrpSpPr>
        <p:cNvPr id="1" name=""/>
        <p:cNvGrpSpPr/>
        <p:nvPr/>
      </p:nvGrpSpPr>
      <p:grpSpPr>
        <a:xfrm>
          <a:off x="0" y="0"/>
          <a:ext cx="0" cy="0"/>
          <a:chOff x="0" y="0"/>
          <a:chExt cx="0" cy="0"/>
        </a:xfrm>
      </p:grpSpPr>
      <p:pic>
        <p:nvPicPr>
          <p:cNvPr id="5" name="Picture 2" descr="D:\PROJECTS\!!!Freela\Intelligenzia\Qualibest\relatorio\BX\linha.png">
            <a:extLst>
              <a:ext uri="{FF2B5EF4-FFF2-40B4-BE49-F238E27FC236}">
                <a16:creationId xmlns:a16="http://schemas.microsoft.com/office/drawing/2014/main" id="{5D01792D-8626-4303-92AB-7AF40BECB882}"/>
              </a:ext>
            </a:extLst>
          </p:cNvPr>
          <p:cNvPicPr>
            <a:picLocks noChangeAspect="1" noChangeArrowheads="1"/>
          </p:cNvPicPr>
          <p:nvPr userDrawn="1"/>
        </p:nvPicPr>
        <p:blipFill rotWithShape="1">
          <a:blip r:embed="rId2" cstate="print"/>
          <a:srcRect t="7524" b="35767"/>
          <a:stretch/>
        </p:blipFill>
        <p:spPr bwMode="auto">
          <a:xfrm>
            <a:off x="0" y="2949677"/>
            <a:ext cx="12191999" cy="3908324"/>
          </a:xfrm>
          <a:prstGeom prst="rect">
            <a:avLst/>
          </a:prstGeom>
          <a:noFill/>
        </p:spPr>
      </p:pic>
    </p:spTree>
    <p:extLst>
      <p:ext uri="{BB962C8B-B14F-4D97-AF65-F5344CB8AC3E}">
        <p14:creationId xmlns:p14="http://schemas.microsoft.com/office/powerpoint/2010/main" val="368635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AD953-EB75-458A-B373-37219E300F6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5EF5316-3BAB-45B0-BC60-BB983B94F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4786EFC-A18B-453F-9F10-F3E87C975377}"/>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042031BE-AB76-4A96-97F7-B7B51D4E512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6E8458-1E64-4081-BFD2-A6190522D75A}"/>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3687880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48B60-3218-4526-9451-AE41EB6628E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BF920FC-45B9-4875-9092-796679B977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DA2DEF-922D-4378-8C4F-8B953961B051}"/>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9C8630AA-A3DD-4A5C-9158-8E3D7D4B797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221DBA-1D4D-4493-9DC5-C0B837DA5148}"/>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1593251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C3D6C-D952-403A-BD94-40663221342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161D606-7E32-4E30-A38B-5B61FF32D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05C2120-C7F1-4965-9798-9548553017F4}"/>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8DEC7DC1-0339-4D51-990F-256D6A4AB27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3FB8ED-3179-44B2-BB82-000247019818}"/>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1375699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863DC-5740-491E-9A10-0447C081410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4D09E87-0481-44D9-86A5-394E47D67FD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6529877-0FFA-44BD-90C5-D9D1896D71A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A3DEB06-F78C-4ED3-8DDF-054CB2ED9398}"/>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6" name="Espaço Reservado para Rodapé 5">
            <a:extLst>
              <a:ext uri="{FF2B5EF4-FFF2-40B4-BE49-F238E27FC236}">
                <a16:creationId xmlns:a16="http://schemas.microsoft.com/office/drawing/2014/main" id="{A67ED5D4-3CAF-482B-BBDF-852878F3E2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E8126D3-9A7E-4139-97C6-8A367B1A7DA3}"/>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3561616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377BE-5A3E-4C1C-8B67-E5D0C9B9086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BE1C404-E31D-42FC-BC32-051CDC7D4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72F50A0-DAC6-4430-BB75-A30A700B459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E317E55-0274-4359-BDB7-555B639E2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9B6AECE-828F-4EBF-9AEA-FD52F7C906C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69892AA-CE18-4326-89AF-207B89F39303}"/>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8" name="Espaço Reservado para Rodapé 7">
            <a:extLst>
              <a:ext uri="{FF2B5EF4-FFF2-40B4-BE49-F238E27FC236}">
                <a16:creationId xmlns:a16="http://schemas.microsoft.com/office/drawing/2014/main" id="{4327C1DE-B857-464F-9FB5-CD7B4BA094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A3FD48F-F755-4263-ABC4-63D12CDC54DB}"/>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84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5CDCE-4AE1-4F8E-8BFA-EF7BCA88E9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88F49BD-11FE-4109-8DCE-DCEE04B097F2}"/>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4" name="Espaço Reservado para Rodapé 3">
            <a:extLst>
              <a:ext uri="{FF2B5EF4-FFF2-40B4-BE49-F238E27FC236}">
                <a16:creationId xmlns:a16="http://schemas.microsoft.com/office/drawing/2014/main" id="{CFC34127-48F3-4091-9CC2-98AFCF33C0D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68E2319-49E8-4446-A622-A3E690F41974}"/>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1699637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7F6A6A1-1ADC-4A85-B056-DAADE69CCECD}"/>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3" name="Espaço Reservado para Rodapé 2">
            <a:extLst>
              <a:ext uri="{FF2B5EF4-FFF2-40B4-BE49-F238E27FC236}">
                <a16:creationId xmlns:a16="http://schemas.microsoft.com/office/drawing/2014/main" id="{C05C2F54-3C75-4A93-9D4E-3DC08A02C83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1A28E68-8519-428C-ADA7-ABC6F7EA2EAE}"/>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2417365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A405D-E335-4688-8D89-6A49024105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B3A6C90-1B20-4EF1-8931-5E55703F4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EC9CE8B-0B16-4A8C-9F68-87034F04D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3FB032F-D48B-4465-9EF1-24867F268C9C}"/>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6" name="Espaço Reservado para Rodapé 5">
            <a:extLst>
              <a:ext uri="{FF2B5EF4-FFF2-40B4-BE49-F238E27FC236}">
                <a16:creationId xmlns:a16="http://schemas.microsoft.com/office/drawing/2014/main" id="{759ECB68-39E2-483E-A857-D52C79DD320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2B5AD70-DEF3-465F-9057-A7B027624D55}"/>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3992524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76E29-523E-47E6-B327-E2A4B540DD1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DABF820-E2BF-4E6E-A6A1-500EC3C48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F5B60C3-378A-4B1F-A2A2-E1732C58B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54ECF61-552A-49E0-AF27-C1680FB1A5A2}"/>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6" name="Espaço Reservado para Rodapé 5">
            <a:extLst>
              <a:ext uri="{FF2B5EF4-FFF2-40B4-BE49-F238E27FC236}">
                <a16:creationId xmlns:a16="http://schemas.microsoft.com/office/drawing/2014/main" id="{A5F34073-C0DE-450E-9958-DE849173F92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6DD0DCF-19CA-4C29-A337-27A1B4D575FE}"/>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288334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lide de título">
    <p:spTree>
      <p:nvGrpSpPr>
        <p:cNvPr id="1" name=""/>
        <p:cNvGrpSpPr/>
        <p:nvPr/>
      </p:nvGrpSpPr>
      <p:grpSpPr>
        <a:xfrm>
          <a:off x="0" y="0"/>
          <a:ext cx="0" cy="0"/>
          <a:chOff x="0" y="0"/>
          <a:chExt cx="0" cy="0"/>
        </a:xfrm>
      </p:grpSpPr>
      <p:sp>
        <p:nvSpPr>
          <p:cNvPr id="3" name="Retângulo 2"/>
          <p:cNvSpPr/>
          <p:nvPr userDrawn="1"/>
        </p:nvSpPr>
        <p:spPr bwMode="auto">
          <a:xfrm>
            <a:off x="0" y="5226050"/>
            <a:ext cx="12192000" cy="1631950"/>
          </a:xfrm>
          <a:prstGeom prst="rect">
            <a:avLst/>
          </a:prstGeom>
          <a:solidFill>
            <a:schemeClr val="bg1">
              <a:lumMod val="95000"/>
            </a:schemeClr>
          </a:solidFill>
          <a:ln w="38100" cap="flat" cmpd="sng" algn="ctr">
            <a:noFill/>
            <a:prstDash val="solid"/>
            <a:round/>
            <a:headEnd type="none" w="med" len="med"/>
            <a:tailEnd type="none" w="med" len="med"/>
          </a:ln>
          <a:effectLst/>
        </p:spPr>
        <p:txBody>
          <a:bodyPr anchor="ctr"/>
          <a:lstStyle/>
          <a:p>
            <a:pPr algn="ctr">
              <a:lnSpc>
                <a:spcPct val="110000"/>
              </a:lnSpc>
              <a:defRPr/>
            </a:pPr>
            <a:endParaRPr lang="en-US" sz="1800"/>
          </a:p>
        </p:txBody>
      </p:sp>
      <p:grpSp>
        <p:nvGrpSpPr>
          <p:cNvPr id="5" name="Grupo 6"/>
          <p:cNvGrpSpPr>
            <a:grpSpLocks/>
          </p:cNvGrpSpPr>
          <p:nvPr userDrawn="1"/>
        </p:nvGrpSpPr>
        <p:grpSpPr bwMode="auto">
          <a:xfrm>
            <a:off x="0" y="22226"/>
            <a:ext cx="12192000" cy="2268690"/>
            <a:chOff x="1452281" y="4417417"/>
            <a:chExt cx="9291916" cy="1854654"/>
          </a:xfrm>
        </p:grpSpPr>
        <p:pic>
          <p:nvPicPr>
            <p:cNvPr id="6" name="Imagem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52281" y="4417417"/>
              <a:ext cx="2299446" cy="18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13927" y="4421727"/>
              <a:ext cx="2312894" cy="184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458197" y="4422530"/>
              <a:ext cx="2286000" cy="18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783103" y="4422530"/>
              <a:ext cx="2299448" cy="18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aixaDeTexto 9"/>
          <p:cNvSpPr txBox="1">
            <a:spLocks noChangeArrowheads="1"/>
          </p:cNvSpPr>
          <p:nvPr userDrawn="1"/>
        </p:nvSpPr>
        <p:spPr bwMode="auto">
          <a:xfrm>
            <a:off x="2552949" y="5916614"/>
            <a:ext cx="6854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ahoma" panose="020B0604030504040204" pitchFamily="34" charset="0"/>
              </a:defRPr>
            </a:lvl1pPr>
            <a:lvl2pPr marL="742950" indent="-285750">
              <a:defRPr sz="1400" b="1">
                <a:solidFill>
                  <a:schemeClr val="bg1"/>
                </a:solidFill>
                <a:latin typeface="Tahoma" panose="020B0604030504040204" pitchFamily="34" charset="0"/>
              </a:defRPr>
            </a:lvl2pPr>
            <a:lvl3pPr marL="1143000" indent="-228600">
              <a:defRPr sz="1400" b="1">
                <a:solidFill>
                  <a:schemeClr val="bg1"/>
                </a:solidFill>
                <a:latin typeface="Tahoma" panose="020B0604030504040204" pitchFamily="34" charset="0"/>
              </a:defRPr>
            </a:lvl3pPr>
            <a:lvl4pPr marL="1600200" indent="-228600">
              <a:defRPr sz="1400" b="1">
                <a:solidFill>
                  <a:schemeClr val="bg1"/>
                </a:solidFill>
                <a:latin typeface="Tahoma" panose="020B0604030504040204" pitchFamily="34" charset="0"/>
              </a:defRPr>
            </a:lvl4pPr>
            <a:lvl5pPr marL="2057400" indent="-228600">
              <a:defRPr sz="1400" b="1">
                <a:solidFill>
                  <a:schemeClr val="bg1"/>
                </a:solidFill>
                <a:latin typeface="Tahoma" panose="020B0604030504040204" pitchFamily="34" charset="0"/>
              </a:defRPr>
            </a:lvl5pPr>
            <a:lvl6pPr marL="2514600" indent="-228600" eaLnBrk="0" fontAlgn="base" hangingPunct="0">
              <a:spcBef>
                <a:spcPct val="0"/>
              </a:spcBef>
              <a:spcAft>
                <a:spcPct val="0"/>
              </a:spcAft>
              <a:defRPr sz="1400" b="1">
                <a:solidFill>
                  <a:schemeClr val="bg1"/>
                </a:solidFill>
                <a:latin typeface="Tahoma" panose="020B0604030504040204" pitchFamily="34" charset="0"/>
              </a:defRPr>
            </a:lvl6pPr>
            <a:lvl7pPr marL="2971800" indent="-228600" eaLnBrk="0" fontAlgn="base" hangingPunct="0">
              <a:spcBef>
                <a:spcPct val="0"/>
              </a:spcBef>
              <a:spcAft>
                <a:spcPct val="0"/>
              </a:spcAft>
              <a:defRPr sz="1400" b="1">
                <a:solidFill>
                  <a:schemeClr val="bg1"/>
                </a:solidFill>
                <a:latin typeface="Tahoma" panose="020B0604030504040204" pitchFamily="34" charset="0"/>
              </a:defRPr>
            </a:lvl7pPr>
            <a:lvl8pPr marL="3429000" indent="-228600" eaLnBrk="0" fontAlgn="base" hangingPunct="0">
              <a:spcBef>
                <a:spcPct val="0"/>
              </a:spcBef>
              <a:spcAft>
                <a:spcPct val="0"/>
              </a:spcAft>
              <a:defRPr sz="1400" b="1">
                <a:solidFill>
                  <a:schemeClr val="bg1"/>
                </a:solidFill>
                <a:latin typeface="Tahoma" panose="020B0604030504040204" pitchFamily="34" charset="0"/>
              </a:defRPr>
            </a:lvl8pPr>
            <a:lvl9pPr marL="3886200" indent="-228600" eaLnBrk="0" fontAlgn="base" hangingPunct="0">
              <a:spcBef>
                <a:spcPct val="0"/>
              </a:spcBef>
              <a:spcAft>
                <a:spcPct val="0"/>
              </a:spcAft>
              <a:defRPr sz="1400" b="1">
                <a:solidFill>
                  <a:schemeClr val="bg1"/>
                </a:solidFill>
                <a:latin typeface="Tahoma" panose="020B0604030504040204" pitchFamily="34" charset="0"/>
              </a:defRPr>
            </a:lvl9pPr>
          </a:lstStyle>
          <a:p>
            <a:pPr algn="ctr">
              <a:defRPr/>
            </a:pPr>
            <a:r>
              <a:rPr lang="pt-BR" altLang="en-US" sz="1400" b="0" i="1">
                <a:solidFill>
                  <a:schemeClr val="tx1"/>
                </a:solidFill>
                <a:latin typeface="Calibri" panose="020F0502020204030204" pitchFamily="34" charset="0"/>
              </a:rPr>
              <a:t>INTELIGÊNCIA PARA UM </a:t>
            </a:r>
            <a:r>
              <a:rPr lang="pt-BR" altLang="en-US" sz="1400" i="1">
                <a:solidFill>
                  <a:schemeClr val="tx1"/>
                </a:solidFill>
                <a:latin typeface="Calibri" panose="020F0502020204030204" pitchFamily="34" charset="0"/>
              </a:rPr>
              <a:t>MUNDO EM MOVIMENTO</a:t>
            </a:r>
            <a:endParaRPr lang="en-US" altLang="en-US" sz="1400" i="1">
              <a:solidFill>
                <a:schemeClr val="tx1"/>
              </a:solidFill>
              <a:latin typeface="Calibri" panose="020F0502020204030204" pitchFamily="34" charset="0"/>
            </a:endParaRPr>
          </a:p>
        </p:txBody>
      </p:sp>
      <p:pic>
        <p:nvPicPr>
          <p:cNvPr id="15" name="Imagem 14">
            <a:extLst>
              <a:ext uri="{FF2B5EF4-FFF2-40B4-BE49-F238E27FC236}">
                <a16:creationId xmlns:a16="http://schemas.microsoft.com/office/drawing/2014/main" id="{80BDEF68-D5F3-43BC-853E-D38AC4A8C51A}"/>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680" y="6070502"/>
            <a:ext cx="962648" cy="581439"/>
          </a:xfrm>
          <a:prstGeom prst="rect">
            <a:avLst/>
          </a:prstGeom>
        </p:spPr>
      </p:pic>
    </p:spTree>
    <p:extLst>
      <p:ext uri="{BB962C8B-B14F-4D97-AF65-F5344CB8AC3E}">
        <p14:creationId xmlns:p14="http://schemas.microsoft.com/office/powerpoint/2010/main" val="933746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9BCB7-5CF6-491D-87D1-320717E8286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79FB247-FF1A-427C-B2B7-9FB2B77A49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8A4FB2-94C6-4700-A308-A2222EF433C4}"/>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45B66D5F-1D95-406A-9F8D-4C98ECA24F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AC8186-7053-444E-A599-4674D2C477DC}"/>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2769117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2B866A-FFB5-4E3D-BCCA-61EA11C6AB3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C4FDDD0-5E6C-45E3-9EF4-0111617CBC1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FCCDF1C-7466-4D21-B486-A61F91B2D5E3}"/>
              </a:ext>
            </a:extLst>
          </p:cNvPr>
          <p:cNvSpPr>
            <a:spLocks noGrp="1"/>
          </p:cNvSpPr>
          <p:nvPr>
            <p:ph type="dt" sz="half" idx="10"/>
          </p:nvPr>
        </p:nvSpPr>
        <p:spPr/>
        <p:txBody>
          <a:body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04ACFE9E-D18A-4A73-ADCB-3C4997777A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0DDD14-143E-4102-88F8-CC0E94C77475}"/>
              </a:ext>
            </a:extLst>
          </p:cNvPr>
          <p:cNvSpPr>
            <a:spLocks noGrp="1"/>
          </p:cNvSpPr>
          <p:nvPr>
            <p:ph type="sldNum" sz="quarter" idx="12"/>
          </p:nvPr>
        </p:nvSpPr>
        <p:spPr/>
        <p:txBody>
          <a:bodyPr/>
          <a:lstStyle/>
          <a:p>
            <a:fld id="{D0F4FA21-2054-4502-AAD2-3A474153232E}" type="slidenum">
              <a:rPr lang="pt-BR" smtClean="0"/>
              <a:t>‹#›</a:t>
            </a:fld>
            <a:endParaRPr lang="pt-BR"/>
          </a:p>
        </p:txBody>
      </p:sp>
    </p:spTree>
    <p:extLst>
      <p:ext uri="{BB962C8B-B14F-4D97-AF65-F5344CB8AC3E}">
        <p14:creationId xmlns:p14="http://schemas.microsoft.com/office/powerpoint/2010/main" val="157209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4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de">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435CCB3-6BCB-480F-8005-E62DB9213995}"/>
              </a:ext>
            </a:extLst>
          </p:cNvPr>
          <p:cNvSpPr/>
          <p:nvPr userDrawn="1"/>
        </p:nvSpPr>
        <p:spPr bwMode="auto">
          <a:xfrm>
            <a:off x="0" y="1087794"/>
            <a:ext cx="12192000" cy="4838907"/>
          </a:xfrm>
          <a:prstGeom prst="rect">
            <a:avLst/>
          </a:prstGeom>
          <a:solidFill>
            <a:srgbClr val="EEF0F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pt-BR" sz="1200" b="1" kern="0" err="1">
              <a:solidFill>
                <a:srgbClr val="FFFFFF"/>
              </a:solidFill>
              <a:latin typeface="Arial"/>
            </a:endParaRPr>
          </a:p>
        </p:txBody>
      </p:sp>
    </p:spTree>
    <p:extLst>
      <p:ext uri="{BB962C8B-B14F-4D97-AF65-F5344CB8AC3E}">
        <p14:creationId xmlns:p14="http://schemas.microsoft.com/office/powerpoint/2010/main" val="203154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77AE3-7944-45F0-B609-793D9FF600B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947883B-D4B3-4230-8710-5B9603D5D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F3F404F-BF97-4296-8F5E-CA1481A059B1}"/>
              </a:ext>
            </a:extLst>
          </p:cNvPr>
          <p:cNvSpPr>
            <a:spLocks noGrp="1"/>
          </p:cNvSpPr>
          <p:nvPr>
            <p:ph type="dt" sz="half" idx="10"/>
          </p:nvPr>
        </p:nvSpPr>
        <p:spPr/>
        <p:txBody>
          <a:bodyPr/>
          <a:lstStyle/>
          <a:p>
            <a:fld id="{DD37FF35-1FA4-4A5C-8ADD-28DE4BAFBE46}" type="datetimeFigureOut">
              <a:rPr lang="pt-BR" smtClean="0"/>
              <a:t>02/10/2024</a:t>
            </a:fld>
            <a:endParaRPr lang="pt-BR"/>
          </a:p>
        </p:txBody>
      </p:sp>
      <p:sp>
        <p:nvSpPr>
          <p:cNvPr id="5" name="Espaço Reservado para Rodapé 4">
            <a:extLst>
              <a:ext uri="{FF2B5EF4-FFF2-40B4-BE49-F238E27FC236}">
                <a16:creationId xmlns:a16="http://schemas.microsoft.com/office/drawing/2014/main" id="{DB919042-F42F-4AA0-A91D-DBA4B1F049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1A935D6-6CB6-4B06-99CF-ECCD3B26A65D}"/>
              </a:ext>
            </a:extLst>
          </p:cNvPr>
          <p:cNvSpPr>
            <a:spLocks noGrp="1"/>
          </p:cNvSpPr>
          <p:nvPr>
            <p:ph type="sldNum" sz="quarter" idx="12"/>
          </p:nvPr>
        </p:nvSpPr>
        <p:spPr/>
        <p:txBody>
          <a:bodyPr/>
          <a:lstStyle/>
          <a:p>
            <a:fld id="{BAEB7841-82F0-49D9-AB83-052BA52DB579}" type="slidenum">
              <a:rPr lang="pt-BR" smtClean="0"/>
              <a:t>‹#›</a:t>
            </a:fld>
            <a:endParaRPr lang="pt-BR"/>
          </a:p>
        </p:txBody>
      </p:sp>
    </p:spTree>
    <p:extLst>
      <p:ext uri="{BB962C8B-B14F-4D97-AF65-F5344CB8AC3E}">
        <p14:creationId xmlns:p14="http://schemas.microsoft.com/office/powerpoint/2010/main" val="3160261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819F3-42C6-4427-965B-AF0709D29C1E}"/>
              </a:ext>
            </a:extLst>
          </p:cNvPr>
          <p:cNvSpPr>
            <a:spLocks noGrp="1"/>
          </p:cNvSpPr>
          <p:nvPr>
            <p:ph type="title"/>
          </p:nvPr>
        </p:nvSpPr>
        <p:spPr/>
        <p:txBody>
          <a:bodyPr/>
          <a:lstStyle>
            <a:lvl1pPr>
              <a:defRPr baseline="0">
                <a:latin typeface="Bahnschrift Light" panose="020B0502040204020203" pitchFamily="34" charset="0"/>
              </a:defRPr>
            </a:lvl1pPr>
          </a:lstStyle>
          <a:p>
            <a:r>
              <a:rPr lang="pt-BR"/>
              <a:t>Clique para editar o título Mestre</a:t>
            </a:r>
          </a:p>
        </p:txBody>
      </p:sp>
      <p:sp>
        <p:nvSpPr>
          <p:cNvPr id="3" name="Espaço Reservado para Conteúdo 2">
            <a:extLst>
              <a:ext uri="{FF2B5EF4-FFF2-40B4-BE49-F238E27FC236}">
                <a16:creationId xmlns:a16="http://schemas.microsoft.com/office/drawing/2014/main" id="{CEEA1D6D-03FA-41FC-BE1B-71FCB985CCAF}"/>
              </a:ext>
            </a:extLst>
          </p:cNvPr>
          <p:cNvSpPr>
            <a:spLocks noGrp="1"/>
          </p:cNvSpPr>
          <p:nvPr>
            <p:ph idx="1"/>
          </p:nvPr>
        </p:nvSpPr>
        <p:spPr/>
        <p:txBody>
          <a:bodyPr/>
          <a:lstStyle>
            <a:lvl1pPr>
              <a:defRPr>
                <a:latin typeface="Bahnschrift Light" panose="020B0502040204020203" pitchFamily="34" charset="0"/>
              </a:defRPr>
            </a:lvl1pPr>
            <a:lvl2pPr>
              <a:defRPr>
                <a:latin typeface="Bahnschrift Light" panose="020B0502040204020203" pitchFamily="34" charset="0"/>
              </a:defRPr>
            </a:lvl2pPr>
            <a:lvl3pPr>
              <a:defRPr>
                <a:latin typeface="Bahnschrift Light" panose="020B0502040204020203" pitchFamily="34" charset="0"/>
              </a:defRPr>
            </a:lvl3pPr>
            <a:lvl4pPr>
              <a:defRPr>
                <a:latin typeface="Bahnschrift Light" panose="020B0502040204020203" pitchFamily="34" charset="0"/>
              </a:defRPr>
            </a:lvl4pPr>
            <a:lvl5pPr>
              <a:defRPr>
                <a:latin typeface="Bahnschrift Light" panose="020B0502040204020203" pitchFamily="34" charset="0"/>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6AA426B-CEA4-49FD-84B0-2DA915AAF266}"/>
              </a:ext>
            </a:extLst>
          </p:cNvPr>
          <p:cNvSpPr>
            <a:spLocks noGrp="1"/>
          </p:cNvSpPr>
          <p:nvPr>
            <p:ph type="dt" sz="half" idx="10"/>
          </p:nvPr>
        </p:nvSpPr>
        <p:spPr/>
        <p:txBody>
          <a:bodyPr/>
          <a:lstStyle/>
          <a:p>
            <a:fld id="{DD37FF35-1FA4-4A5C-8ADD-28DE4BAFBE46}" type="datetimeFigureOut">
              <a:rPr lang="pt-BR" smtClean="0"/>
              <a:t>02/10/2024</a:t>
            </a:fld>
            <a:endParaRPr lang="pt-BR"/>
          </a:p>
        </p:txBody>
      </p:sp>
      <p:sp>
        <p:nvSpPr>
          <p:cNvPr id="5" name="Espaço Reservado para Rodapé 4">
            <a:extLst>
              <a:ext uri="{FF2B5EF4-FFF2-40B4-BE49-F238E27FC236}">
                <a16:creationId xmlns:a16="http://schemas.microsoft.com/office/drawing/2014/main" id="{ACB8F80C-BE81-4157-AB93-EB8E9EA986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E58F6E-EA70-4793-ABC8-C6BE9CABF569}"/>
              </a:ext>
            </a:extLst>
          </p:cNvPr>
          <p:cNvSpPr>
            <a:spLocks noGrp="1"/>
          </p:cNvSpPr>
          <p:nvPr>
            <p:ph type="sldNum" sz="quarter" idx="12"/>
          </p:nvPr>
        </p:nvSpPr>
        <p:spPr/>
        <p:txBody>
          <a:bodyPr/>
          <a:lstStyle/>
          <a:p>
            <a:fld id="{BAEB7841-82F0-49D9-AB83-052BA52DB579}" type="slidenum">
              <a:rPr lang="pt-BR" smtClean="0"/>
              <a:t>‹#›</a:t>
            </a:fld>
            <a:endParaRPr lang="pt-BR"/>
          </a:p>
        </p:txBody>
      </p:sp>
    </p:spTree>
    <p:extLst>
      <p:ext uri="{BB962C8B-B14F-4D97-AF65-F5344CB8AC3E}">
        <p14:creationId xmlns:p14="http://schemas.microsoft.com/office/powerpoint/2010/main" val="339040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52407-80B4-1E97-48A5-1386423C7ED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ZA"/>
          </a:p>
        </p:txBody>
      </p:sp>
      <p:sp>
        <p:nvSpPr>
          <p:cNvPr id="3" name="Subtítulo 2">
            <a:extLst>
              <a:ext uri="{FF2B5EF4-FFF2-40B4-BE49-F238E27FC236}">
                <a16:creationId xmlns:a16="http://schemas.microsoft.com/office/drawing/2014/main" id="{2B0262C4-C338-96BF-4AD3-8CF79EBB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ZA"/>
          </a:p>
        </p:txBody>
      </p:sp>
      <p:sp>
        <p:nvSpPr>
          <p:cNvPr id="4" name="Espaço Reservado para Data 3">
            <a:extLst>
              <a:ext uri="{FF2B5EF4-FFF2-40B4-BE49-F238E27FC236}">
                <a16:creationId xmlns:a16="http://schemas.microsoft.com/office/drawing/2014/main" id="{D4613D79-04C6-90BB-9842-9A8A2FA39672}"/>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C952E475-3AB7-F361-08C6-D1909C1618A0}"/>
              </a:ext>
            </a:extLst>
          </p:cNvPr>
          <p:cNvSpPr>
            <a:spLocks noGrp="1"/>
          </p:cNvSpPr>
          <p:nvPr>
            <p:ph type="ftr" sz="quarter" idx="11"/>
          </p:nvPr>
        </p:nvSpPr>
        <p:spPr/>
        <p:txBody>
          <a:bodyPr/>
          <a:lstStyle/>
          <a:p>
            <a:endParaRPr lang="en-ZA"/>
          </a:p>
        </p:txBody>
      </p:sp>
      <p:sp>
        <p:nvSpPr>
          <p:cNvPr id="6" name="Espaço Reservado para Número de Slide 5">
            <a:extLst>
              <a:ext uri="{FF2B5EF4-FFF2-40B4-BE49-F238E27FC236}">
                <a16:creationId xmlns:a16="http://schemas.microsoft.com/office/drawing/2014/main" id="{991F995C-1C7C-F29F-E64E-4CFFD08C9695}"/>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13232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220AA-0CE9-2602-053F-673937BE77C0}"/>
              </a:ext>
            </a:extLst>
          </p:cNvPr>
          <p:cNvSpPr>
            <a:spLocks noGrp="1"/>
          </p:cNvSpPr>
          <p:nvPr>
            <p:ph type="title"/>
          </p:nvPr>
        </p:nvSpPr>
        <p:spPr/>
        <p:txBody>
          <a:bodyPr/>
          <a:lstStyle/>
          <a:p>
            <a:r>
              <a:rPr lang="pt-BR"/>
              <a:t>Clique para editar o título Mestre</a:t>
            </a:r>
            <a:endParaRPr lang="en-ZA"/>
          </a:p>
        </p:txBody>
      </p:sp>
      <p:sp>
        <p:nvSpPr>
          <p:cNvPr id="3" name="Espaço Reservado para Conteúdo 2">
            <a:extLst>
              <a:ext uri="{FF2B5EF4-FFF2-40B4-BE49-F238E27FC236}">
                <a16:creationId xmlns:a16="http://schemas.microsoft.com/office/drawing/2014/main" id="{B4E59CE9-BE10-75B8-D1D7-1B3D0DFAE0E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Data 3">
            <a:extLst>
              <a:ext uri="{FF2B5EF4-FFF2-40B4-BE49-F238E27FC236}">
                <a16:creationId xmlns:a16="http://schemas.microsoft.com/office/drawing/2014/main" id="{6C0D82D7-650A-8381-9789-2251715D56C5}"/>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08280AF6-1E90-CF0A-D7D1-EF6708B9B538}"/>
              </a:ext>
            </a:extLst>
          </p:cNvPr>
          <p:cNvSpPr>
            <a:spLocks noGrp="1"/>
          </p:cNvSpPr>
          <p:nvPr>
            <p:ph type="ftr" sz="quarter" idx="11"/>
          </p:nvPr>
        </p:nvSpPr>
        <p:spPr/>
        <p:txBody>
          <a:bodyPr/>
          <a:lstStyle/>
          <a:p>
            <a:endParaRPr lang="en-ZA"/>
          </a:p>
        </p:txBody>
      </p:sp>
      <p:sp>
        <p:nvSpPr>
          <p:cNvPr id="6" name="Espaço Reservado para Número de Slide 5">
            <a:extLst>
              <a:ext uri="{FF2B5EF4-FFF2-40B4-BE49-F238E27FC236}">
                <a16:creationId xmlns:a16="http://schemas.microsoft.com/office/drawing/2014/main" id="{4773C0B4-F2DB-52D9-5F17-A6373467A591}"/>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308223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F4F7-36C9-AA64-4E3C-87306907B4D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ZA"/>
          </a:p>
        </p:txBody>
      </p:sp>
      <p:sp>
        <p:nvSpPr>
          <p:cNvPr id="3" name="Espaço Reservado para Texto 2">
            <a:extLst>
              <a:ext uri="{FF2B5EF4-FFF2-40B4-BE49-F238E27FC236}">
                <a16:creationId xmlns:a16="http://schemas.microsoft.com/office/drawing/2014/main" id="{D4DC8339-707A-D0D8-39BF-E302075333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11B69EE-77B7-932D-3AAE-99D13EC89DD5}"/>
              </a:ext>
            </a:extLst>
          </p:cNvPr>
          <p:cNvSpPr>
            <a:spLocks noGrp="1"/>
          </p:cNvSpPr>
          <p:nvPr>
            <p:ph type="dt" sz="half" idx="10"/>
          </p:nvPr>
        </p:nvSpPr>
        <p:spPr/>
        <p:txBody>
          <a:body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D8A13FA5-86F8-1C7E-D665-CBF5A83E2110}"/>
              </a:ext>
            </a:extLst>
          </p:cNvPr>
          <p:cNvSpPr>
            <a:spLocks noGrp="1"/>
          </p:cNvSpPr>
          <p:nvPr>
            <p:ph type="ftr" sz="quarter" idx="11"/>
          </p:nvPr>
        </p:nvSpPr>
        <p:spPr/>
        <p:txBody>
          <a:bodyPr/>
          <a:lstStyle/>
          <a:p>
            <a:endParaRPr lang="en-ZA"/>
          </a:p>
        </p:txBody>
      </p:sp>
      <p:sp>
        <p:nvSpPr>
          <p:cNvPr id="6" name="Espaço Reservado para Número de Slide 5">
            <a:extLst>
              <a:ext uri="{FF2B5EF4-FFF2-40B4-BE49-F238E27FC236}">
                <a16:creationId xmlns:a16="http://schemas.microsoft.com/office/drawing/2014/main" id="{8FBF2B88-20F3-93B3-713E-7A1A49BAE2CC}"/>
              </a:ext>
            </a:extLst>
          </p:cNvPr>
          <p:cNvSpPr>
            <a:spLocks noGrp="1"/>
          </p:cNvSpPr>
          <p:nvPr>
            <p:ph type="sldNum" sz="quarter" idx="12"/>
          </p:nvPr>
        </p:nvSpPr>
        <p:spPr/>
        <p:txBody>
          <a:bodyPr/>
          <a:lstStyle/>
          <a:p>
            <a:fld id="{2A4F2233-54BA-4EC5-9FA5-0BA699A76462}" type="slidenum">
              <a:rPr lang="en-ZA" smtClean="0"/>
              <a:t>‹#›</a:t>
            </a:fld>
            <a:endParaRPr lang="en-ZA"/>
          </a:p>
        </p:txBody>
      </p:sp>
    </p:spTree>
    <p:extLst>
      <p:ext uri="{BB962C8B-B14F-4D97-AF65-F5344CB8AC3E}">
        <p14:creationId xmlns:p14="http://schemas.microsoft.com/office/powerpoint/2010/main" val="401253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7.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Tree>
    <p:extLst>
      <p:ext uri="{BB962C8B-B14F-4D97-AF65-F5344CB8AC3E}">
        <p14:creationId xmlns:p14="http://schemas.microsoft.com/office/powerpoint/2010/main" val="1290576396"/>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Lst>
  <p:hf hdr="0" ftr="0" dt="0"/>
  <p:txStyles>
    <p:titleStyle>
      <a:lvl1pPr algn="l" defTabSz="914400" rtl="0" eaLnBrk="1" latinLnBrk="0" hangingPunct="1">
        <a:lnSpc>
          <a:spcPct val="90000"/>
        </a:lnSpc>
        <a:spcBef>
          <a:spcPct val="0"/>
        </a:spcBef>
        <a:buNone/>
        <a:defRPr sz="3600" kern="1200">
          <a:solidFill>
            <a:srgbClr val="C80F5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8FB5DF-B0D9-9048-39F1-FF2186176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ZA"/>
          </a:p>
        </p:txBody>
      </p:sp>
      <p:sp>
        <p:nvSpPr>
          <p:cNvPr id="3" name="Espaço Reservado para Texto 2">
            <a:extLst>
              <a:ext uri="{FF2B5EF4-FFF2-40B4-BE49-F238E27FC236}">
                <a16:creationId xmlns:a16="http://schemas.microsoft.com/office/drawing/2014/main" id="{664A7D43-6D0C-1EDD-F8A7-0CA202E2A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ZA"/>
          </a:p>
        </p:txBody>
      </p:sp>
      <p:sp>
        <p:nvSpPr>
          <p:cNvPr id="4" name="Espaço Reservado para Data 3">
            <a:extLst>
              <a:ext uri="{FF2B5EF4-FFF2-40B4-BE49-F238E27FC236}">
                <a16:creationId xmlns:a16="http://schemas.microsoft.com/office/drawing/2014/main" id="{35506D3E-73E6-3D78-CD67-BA03ECFF7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FFC423-7A24-4733-8ED1-8B059D1F5704}" type="datetimeFigureOut">
              <a:rPr lang="en-ZA" smtClean="0"/>
              <a:t>2024/10/02</a:t>
            </a:fld>
            <a:endParaRPr lang="en-ZA"/>
          </a:p>
        </p:txBody>
      </p:sp>
      <p:sp>
        <p:nvSpPr>
          <p:cNvPr id="5" name="Espaço Reservado para Rodapé 4">
            <a:extLst>
              <a:ext uri="{FF2B5EF4-FFF2-40B4-BE49-F238E27FC236}">
                <a16:creationId xmlns:a16="http://schemas.microsoft.com/office/drawing/2014/main" id="{641984A5-9DDE-7095-DA67-F9315B35E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Espaço Reservado para Número de Slide 5">
            <a:extLst>
              <a:ext uri="{FF2B5EF4-FFF2-40B4-BE49-F238E27FC236}">
                <a16:creationId xmlns:a16="http://schemas.microsoft.com/office/drawing/2014/main" id="{98E81D12-1C86-9F29-A730-F850E362E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4F2233-54BA-4EC5-9FA5-0BA699A76462}" type="slidenum">
              <a:rPr lang="en-ZA" smtClean="0"/>
              <a:t>‹#›</a:t>
            </a:fld>
            <a:endParaRPr lang="en-ZA"/>
          </a:p>
        </p:txBody>
      </p:sp>
    </p:spTree>
    <p:extLst>
      <p:ext uri="{BB962C8B-B14F-4D97-AF65-F5344CB8AC3E}">
        <p14:creationId xmlns:p14="http://schemas.microsoft.com/office/powerpoint/2010/main" val="26075450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276464D-E512-4652-B8B4-14831E5FB3BD}"/>
              </a:ext>
            </a:extLst>
          </p:cNvPr>
          <p:cNvSpPr>
            <a:spLocks noGrp="1"/>
          </p:cNvSpPr>
          <p:nvPr>
            <p:ph type="title"/>
          </p:nvPr>
        </p:nvSpPr>
        <p:spPr>
          <a:xfrm>
            <a:off x="838200" y="365125"/>
            <a:ext cx="10515600" cy="1095927"/>
          </a:xfrm>
          <a:prstGeom prst="rect">
            <a:avLst/>
          </a:prstGeom>
        </p:spPr>
        <p:txBody>
          <a:bodyPr vert="horz" lIns="91440" tIns="45720" rIns="91440" bIns="45720" rtlCol="0" anchor="ctr">
            <a:normAutofit/>
          </a:bodyPr>
          <a:lstStyle/>
          <a:p>
            <a:r>
              <a:rPr lang="pt-BR"/>
              <a:t>Clique para editar o título Mestre</a:t>
            </a:r>
            <a:endParaRPr lang="en-DE"/>
          </a:p>
        </p:txBody>
      </p:sp>
      <p:sp>
        <p:nvSpPr>
          <p:cNvPr id="3" name="Espaço Reservado para Texto 2">
            <a:extLst>
              <a:ext uri="{FF2B5EF4-FFF2-40B4-BE49-F238E27FC236}">
                <a16:creationId xmlns:a16="http://schemas.microsoft.com/office/drawing/2014/main" id="{1865662F-6FC4-476C-93BB-27BB1F48A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p:txBody>
      </p:sp>
      <p:sp>
        <p:nvSpPr>
          <p:cNvPr id="6" name="Espaço Reservado para Número de Slide 5">
            <a:extLst>
              <a:ext uri="{FF2B5EF4-FFF2-40B4-BE49-F238E27FC236}">
                <a16:creationId xmlns:a16="http://schemas.microsoft.com/office/drawing/2014/main" id="{37B116C5-88E6-4084-913D-01D7AE8CD4AD}"/>
              </a:ext>
            </a:extLst>
          </p:cNvPr>
          <p:cNvSpPr>
            <a:spLocks noGrp="1"/>
          </p:cNvSpPr>
          <p:nvPr>
            <p:ph type="sldNum" sz="quarter" idx="4"/>
          </p:nvPr>
        </p:nvSpPr>
        <p:spPr>
          <a:xfrm>
            <a:off x="8623852" y="62486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A7049-9590-4792-972E-E3FE8759699E}" type="slidenum">
              <a:rPr lang="en-DE" smtClean="0"/>
              <a:t>‹#›</a:t>
            </a:fld>
            <a:endParaRPr lang="en-DE"/>
          </a:p>
        </p:txBody>
      </p:sp>
      <p:sp>
        <p:nvSpPr>
          <p:cNvPr id="7" name="Retângulo 6">
            <a:extLst>
              <a:ext uri="{FF2B5EF4-FFF2-40B4-BE49-F238E27FC236}">
                <a16:creationId xmlns:a16="http://schemas.microsoft.com/office/drawing/2014/main" id="{ABCE92F7-34C2-4FC1-B9C3-1A2CC830F509}"/>
              </a:ext>
            </a:extLst>
          </p:cNvPr>
          <p:cNvSpPr/>
          <p:nvPr userDrawn="1"/>
        </p:nvSpPr>
        <p:spPr>
          <a:xfrm>
            <a:off x="0" y="6685472"/>
            <a:ext cx="12192000" cy="172528"/>
          </a:xfrm>
          <a:prstGeom prst="rect">
            <a:avLst/>
          </a:prstGeom>
          <a:gradFill>
            <a:gsLst>
              <a:gs pos="0">
                <a:srgbClr val="95B832"/>
              </a:gs>
              <a:gs pos="22000">
                <a:srgbClr val="04AAD3"/>
              </a:gs>
              <a:gs pos="71000">
                <a:srgbClr val="043C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6AF702D5-8EA0-4141-8ADF-6A6F7D402C8C}"/>
              </a:ext>
            </a:extLst>
          </p:cNvPr>
          <p:cNvPicPr>
            <a:picLocks noChangeAspect="1"/>
          </p:cNvPicPr>
          <p:nvPr userDrawn="1"/>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l="23356" t="1" r="22128" b="-5013"/>
          <a:stretch/>
        </p:blipFill>
        <p:spPr>
          <a:xfrm>
            <a:off x="10783614" y="29765"/>
            <a:ext cx="1166648" cy="821573"/>
          </a:xfrm>
          <a:prstGeom prst="rect">
            <a:avLst/>
          </a:prstGeom>
        </p:spPr>
      </p:pic>
    </p:spTree>
    <p:extLst>
      <p:ext uri="{BB962C8B-B14F-4D97-AF65-F5344CB8AC3E}">
        <p14:creationId xmlns:p14="http://schemas.microsoft.com/office/powerpoint/2010/main" val="219436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28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ebdings" panose="05030102010509060703" pitchFamily="18"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71F7810-8285-43C3-8CC0-CEDCF26E8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C247905-4C5A-4EEF-9A6D-93CC1DEDF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BB1D8A-08DA-4F87-AD65-3F5CC4428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7BEA9-6223-4DE2-BC27-26EB02530387}" type="datetimeFigureOut">
              <a:rPr lang="pt-BR" smtClean="0"/>
              <a:t>02/10/2024</a:t>
            </a:fld>
            <a:endParaRPr lang="pt-BR"/>
          </a:p>
        </p:txBody>
      </p:sp>
      <p:sp>
        <p:nvSpPr>
          <p:cNvPr id="5" name="Espaço Reservado para Rodapé 4">
            <a:extLst>
              <a:ext uri="{FF2B5EF4-FFF2-40B4-BE49-F238E27FC236}">
                <a16:creationId xmlns:a16="http://schemas.microsoft.com/office/drawing/2014/main" id="{8831F842-792A-44E7-9946-4944DFBEC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D746B1A-B426-454F-8A0D-193ED7513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4FA21-2054-4502-AAD2-3A474153232E}" type="slidenum">
              <a:rPr lang="pt-BR" smtClean="0"/>
              <a:t>‹#›</a:t>
            </a:fld>
            <a:endParaRPr lang="pt-BR"/>
          </a:p>
        </p:txBody>
      </p:sp>
    </p:spTree>
    <p:extLst>
      <p:ext uri="{BB962C8B-B14F-4D97-AF65-F5344CB8AC3E}">
        <p14:creationId xmlns:p14="http://schemas.microsoft.com/office/powerpoint/2010/main" val="5476105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887_5FC9F15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slide" Target="slide60.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aúde suplementar | Jornal de Brasília">
            <a:extLst>
              <a:ext uri="{FF2B5EF4-FFF2-40B4-BE49-F238E27FC236}">
                <a16:creationId xmlns:a16="http://schemas.microsoft.com/office/drawing/2014/main" id="{5E6EF200-99CB-569C-31AD-97A47664B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32"/>
          <a:stretch/>
        </p:blipFill>
        <p:spPr bwMode="auto">
          <a:xfrm>
            <a:off x="1" y="-674302"/>
            <a:ext cx="12192000" cy="7532302"/>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65C048C9-9F46-4C21-B447-BC3AE1685368}"/>
              </a:ext>
            </a:extLst>
          </p:cNvPr>
          <p:cNvSpPr txBox="1"/>
          <p:nvPr/>
        </p:nvSpPr>
        <p:spPr>
          <a:xfrm>
            <a:off x="6849254" y="1117832"/>
            <a:ext cx="3433951" cy="493186"/>
          </a:xfrm>
          <a:prstGeom prst="rect">
            <a:avLst/>
          </a:prstGeom>
          <a:noFill/>
        </p:spPr>
        <p:txBody>
          <a:bodyPr wrap="square" rtlCol="0">
            <a:spAutoFit/>
          </a:bodyPr>
          <a:lstStyle/>
          <a:p>
            <a:r>
              <a:rPr lang="pt-BR" sz="2500">
                <a:solidFill>
                  <a:srgbClr val="002060"/>
                </a:solidFill>
                <a:latin typeface="+mj-lt"/>
              </a:rPr>
              <a:t>RELATÓRIO DE PESQUISA</a:t>
            </a:r>
          </a:p>
        </p:txBody>
      </p:sp>
      <p:sp>
        <p:nvSpPr>
          <p:cNvPr id="14" name="CaixaDeTexto 13">
            <a:extLst>
              <a:ext uri="{FF2B5EF4-FFF2-40B4-BE49-F238E27FC236}">
                <a16:creationId xmlns:a16="http://schemas.microsoft.com/office/drawing/2014/main" id="{D5632A18-3F82-4AC5-BE44-20F7848093F1}"/>
              </a:ext>
            </a:extLst>
          </p:cNvPr>
          <p:cNvSpPr txBox="1"/>
          <p:nvPr/>
        </p:nvSpPr>
        <p:spPr>
          <a:xfrm>
            <a:off x="5600700" y="1721892"/>
            <a:ext cx="5931059" cy="1631216"/>
          </a:xfrm>
          <a:prstGeom prst="rect">
            <a:avLst/>
          </a:prstGeom>
          <a:noFill/>
        </p:spPr>
        <p:txBody>
          <a:bodyPr wrap="square" rtlCol="0">
            <a:spAutoFit/>
          </a:bodyPr>
          <a:lstStyle/>
          <a:p>
            <a:pPr marL="93663" algn="ctr"/>
            <a:r>
              <a:rPr lang="pt-BR" sz="5000" b="1">
                <a:solidFill>
                  <a:srgbClr val="002060"/>
                </a:solidFill>
                <a:latin typeface="+mj-lt"/>
              </a:rPr>
              <a:t>Saúde Suplementar </a:t>
            </a:r>
          </a:p>
          <a:p>
            <a:pPr marL="93663" algn="ctr"/>
            <a:r>
              <a:rPr lang="pt-BR" sz="5000" b="1">
                <a:solidFill>
                  <a:srgbClr val="002060"/>
                </a:solidFill>
                <a:latin typeface="+mj-lt"/>
              </a:rPr>
              <a:t>na Indústria Brasileira</a:t>
            </a:r>
          </a:p>
        </p:txBody>
      </p:sp>
      <p:sp>
        <p:nvSpPr>
          <p:cNvPr id="15" name="CaixaDeTexto 14">
            <a:extLst>
              <a:ext uri="{FF2B5EF4-FFF2-40B4-BE49-F238E27FC236}">
                <a16:creationId xmlns:a16="http://schemas.microsoft.com/office/drawing/2014/main" id="{625F73E9-D373-4E8A-8EA5-FF47CCD958C0}"/>
              </a:ext>
            </a:extLst>
          </p:cNvPr>
          <p:cNvSpPr txBox="1"/>
          <p:nvPr/>
        </p:nvSpPr>
        <p:spPr>
          <a:xfrm>
            <a:off x="27331" y="0"/>
            <a:ext cx="2078198" cy="477054"/>
          </a:xfrm>
          <a:prstGeom prst="rect">
            <a:avLst/>
          </a:prstGeom>
          <a:noFill/>
        </p:spPr>
        <p:txBody>
          <a:bodyPr wrap="none" rtlCol="0">
            <a:spAutoFit/>
          </a:bodyPr>
          <a:lstStyle/>
          <a:p>
            <a:r>
              <a:rPr lang="pt-BR" sz="2500" b="1">
                <a:solidFill>
                  <a:srgbClr val="002060"/>
                </a:solidFill>
                <a:latin typeface="+mj-lt"/>
              </a:rPr>
              <a:t>AGOSTO/ 2024</a:t>
            </a:r>
          </a:p>
        </p:txBody>
      </p:sp>
      <p:pic>
        <p:nvPicPr>
          <p:cNvPr id="13" name="Imagem 12">
            <a:extLst>
              <a:ext uri="{FF2B5EF4-FFF2-40B4-BE49-F238E27FC236}">
                <a16:creationId xmlns:a16="http://schemas.microsoft.com/office/drawing/2014/main" id="{E34D31ED-0A86-427B-A032-03CEFC87AD4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3534" y="5145242"/>
            <a:ext cx="2568466" cy="1551482"/>
          </a:xfrm>
          <a:prstGeom prst="rect">
            <a:avLst/>
          </a:prstGeom>
        </p:spPr>
      </p:pic>
      <p:pic>
        <p:nvPicPr>
          <p:cNvPr id="1026" name="Picture 2" descr="Como o SESI é mantido - Portal da Indústria">
            <a:extLst>
              <a:ext uri="{FF2B5EF4-FFF2-40B4-BE49-F238E27FC236}">
                <a16:creationId xmlns:a16="http://schemas.microsoft.com/office/drawing/2014/main" id="{C7A4D7FF-5D15-5371-7752-63B25AB5774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7654" b="46059"/>
          <a:stretch/>
        </p:blipFill>
        <p:spPr bwMode="auto">
          <a:xfrm>
            <a:off x="6752936" y="5551052"/>
            <a:ext cx="2411845" cy="73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763981" y="436418"/>
            <a:ext cx="3162299" cy="3241964"/>
          </a:xfrm>
          <a:solidFill>
            <a:schemeClr val="tx2">
              <a:lumMod val="50000"/>
            </a:schemeClr>
          </a:solidFill>
        </p:spPr>
        <p:txBody>
          <a:bodyPr>
            <a:noAutofit/>
          </a:bodyPr>
          <a:lstStyle/>
          <a:p>
            <a:pPr algn="ctr"/>
            <a:r>
              <a:rPr lang="pt-BR" sz="2500">
                <a:solidFill>
                  <a:schemeClr val="bg1"/>
                </a:solidFill>
                <a:latin typeface="Bahnschrift Light" panose="020B0502040204020203" pitchFamily="34" charset="0"/>
              </a:rPr>
              <a:t>A oferta de plano de saúde visa </a:t>
            </a:r>
            <a:r>
              <a:rPr lang="pt-BR" sz="2500" u="sng">
                <a:solidFill>
                  <a:schemeClr val="bg1"/>
                </a:solidFill>
                <a:latin typeface="Bahnschrift Light" panose="020B0502040204020203" pitchFamily="34" charset="0"/>
              </a:rPr>
              <a:t>garantir atendimento de saúde ao colaborador</a:t>
            </a:r>
            <a:r>
              <a:rPr lang="pt-BR" sz="2500">
                <a:solidFill>
                  <a:schemeClr val="bg1"/>
                </a:solidFill>
                <a:latin typeface="Bahnschrift Light" panose="020B0502040204020203" pitchFamily="34" charset="0"/>
              </a:rPr>
              <a:t>, </a:t>
            </a:r>
            <a:r>
              <a:rPr lang="pt-BR" sz="2500" u="sng">
                <a:solidFill>
                  <a:schemeClr val="bg1"/>
                </a:solidFill>
                <a:latin typeface="Bahnschrift Light" panose="020B0502040204020203" pitchFamily="34" charset="0"/>
              </a:rPr>
              <a:t>atrair e reter mão de obra</a:t>
            </a:r>
            <a:r>
              <a:rPr lang="pt-BR" sz="2500">
                <a:solidFill>
                  <a:schemeClr val="bg1"/>
                </a:solidFill>
                <a:latin typeface="Bahnschrift Light" panose="020B0502040204020203" pitchFamily="34" charset="0"/>
              </a:rPr>
              <a:t>, </a:t>
            </a:r>
            <a:r>
              <a:rPr lang="pt-BR" sz="2500" u="sng">
                <a:solidFill>
                  <a:schemeClr val="bg1"/>
                </a:solidFill>
                <a:latin typeface="Bahnschrift Light" panose="020B0502040204020203" pitchFamily="34" charset="0"/>
              </a:rPr>
              <a:t>ampliar a produtividade </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322116" y="4330934"/>
            <a:ext cx="5434446" cy="1486531"/>
          </a:xfrm>
          <a:custGeom>
            <a:avLst/>
            <a:gdLst>
              <a:gd name="connsiteX0" fmla="*/ 0 w 5434446"/>
              <a:gd name="connsiteY0" fmla="*/ 0 h 1486531"/>
              <a:gd name="connsiteX1" fmla="*/ 652134 w 5434446"/>
              <a:gd name="connsiteY1" fmla="*/ 0 h 1486531"/>
              <a:gd name="connsiteX2" fmla="*/ 1032545 w 5434446"/>
              <a:gd name="connsiteY2" fmla="*/ 0 h 1486531"/>
              <a:gd name="connsiteX3" fmla="*/ 1521645 w 5434446"/>
              <a:gd name="connsiteY3" fmla="*/ 0 h 1486531"/>
              <a:gd name="connsiteX4" fmla="*/ 2010745 w 5434446"/>
              <a:gd name="connsiteY4" fmla="*/ 0 h 1486531"/>
              <a:gd name="connsiteX5" fmla="*/ 2445501 w 5434446"/>
              <a:gd name="connsiteY5" fmla="*/ 0 h 1486531"/>
              <a:gd name="connsiteX6" fmla="*/ 2934601 w 5434446"/>
              <a:gd name="connsiteY6" fmla="*/ 0 h 1486531"/>
              <a:gd name="connsiteX7" fmla="*/ 3315012 w 5434446"/>
              <a:gd name="connsiteY7" fmla="*/ 0 h 1486531"/>
              <a:gd name="connsiteX8" fmla="*/ 3749768 w 5434446"/>
              <a:gd name="connsiteY8" fmla="*/ 0 h 1486531"/>
              <a:gd name="connsiteX9" fmla="*/ 4401901 w 5434446"/>
              <a:gd name="connsiteY9" fmla="*/ 0 h 1486531"/>
              <a:gd name="connsiteX10" fmla="*/ 4945346 w 5434446"/>
              <a:gd name="connsiteY10" fmla="*/ 0 h 1486531"/>
              <a:gd name="connsiteX11" fmla="*/ 5434446 w 5434446"/>
              <a:gd name="connsiteY11" fmla="*/ 0 h 1486531"/>
              <a:gd name="connsiteX12" fmla="*/ 5434446 w 5434446"/>
              <a:gd name="connsiteY12" fmla="*/ 450914 h 1486531"/>
              <a:gd name="connsiteX13" fmla="*/ 5434446 w 5434446"/>
              <a:gd name="connsiteY13" fmla="*/ 946425 h 1486531"/>
              <a:gd name="connsiteX14" fmla="*/ 5434446 w 5434446"/>
              <a:gd name="connsiteY14" fmla="*/ 1486531 h 1486531"/>
              <a:gd name="connsiteX15" fmla="*/ 4836657 w 5434446"/>
              <a:gd name="connsiteY15" fmla="*/ 1486531 h 1486531"/>
              <a:gd name="connsiteX16" fmla="*/ 4184523 w 5434446"/>
              <a:gd name="connsiteY16" fmla="*/ 1486531 h 1486531"/>
              <a:gd name="connsiteX17" fmla="*/ 3532390 w 5434446"/>
              <a:gd name="connsiteY17" fmla="*/ 1486531 h 1486531"/>
              <a:gd name="connsiteX18" fmla="*/ 2988945 w 5434446"/>
              <a:gd name="connsiteY18" fmla="*/ 1486531 h 1486531"/>
              <a:gd name="connsiteX19" fmla="*/ 2336812 w 5434446"/>
              <a:gd name="connsiteY19" fmla="*/ 1486531 h 1486531"/>
              <a:gd name="connsiteX20" fmla="*/ 1902056 w 5434446"/>
              <a:gd name="connsiteY20" fmla="*/ 1486531 h 1486531"/>
              <a:gd name="connsiteX21" fmla="*/ 1304267 w 5434446"/>
              <a:gd name="connsiteY21" fmla="*/ 1486531 h 1486531"/>
              <a:gd name="connsiteX22" fmla="*/ 760822 w 5434446"/>
              <a:gd name="connsiteY22" fmla="*/ 1486531 h 1486531"/>
              <a:gd name="connsiteX23" fmla="*/ 0 w 5434446"/>
              <a:gd name="connsiteY23" fmla="*/ 1486531 h 1486531"/>
              <a:gd name="connsiteX24" fmla="*/ 0 w 5434446"/>
              <a:gd name="connsiteY24" fmla="*/ 1035617 h 1486531"/>
              <a:gd name="connsiteX25" fmla="*/ 0 w 5434446"/>
              <a:gd name="connsiteY25" fmla="*/ 540106 h 1486531"/>
              <a:gd name="connsiteX26" fmla="*/ 0 w 5434446"/>
              <a:gd name="connsiteY26" fmla="*/ 0 h 148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4446" h="1486531" fill="none" extrusionOk="0">
                <a:moveTo>
                  <a:pt x="0" y="0"/>
                </a:moveTo>
                <a:cubicBezTo>
                  <a:pt x="223281" y="-543"/>
                  <a:pt x="350324" y="16385"/>
                  <a:pt x="652134" y="0"/>
                </a:cubicBezTo>
                <a:cubicBezTo>
                  <a:pt x="953944" y="-16385"/>
                  <a:pt x="922894" y="13290"/>
                  <a:pt x="1032545" y="0"/>
                </a:cubicBezTo>
                <a:cubicBezTo>
                  <a:pt x="1142196" y="-13290"/>
                  <a:pt x="1327013" y="11915"/>
                  <a:pt x="1521645" y="0"/>
                </a:cubicBezTo>
                <a:cubicBezTo>
                  <a:pt x="1716277" y="-11915"/>
                  <a:pt x="1795671" y="14583"/>
                  <a:pt x="2010745" y="0"/>
                </a:cubicBezTo>
                <a:cubicBezTo>
                  <a:pt x="2225819" y="-14583"/>
                  <a:pt x="2348205" y="47210"/>
                  <a:pt x="2445501" y="0"/>
                </a:cubicBezTo>
                <a:cubicBezTo>
                  <a:pt x="2542797" y="-47210"/>
                  <a:pt x="2781790" y="18989"/>
                  <a:pt x="2934601" y="0"/>
                </a:cubicBezTo>
                <a:cubicBezTo>
                  <a:pt x="3087412" y="-18989"/>
                  <a:pt x="3184713" y="29363"/>
                  <a:pt x="3315012" y="0"/>
                </a:cubicBezTo>
                <a:cubicBezTo>
                  <a:pt x="3445311" y="-29363"/>
                  <a:pt x="3574165" y="20405"/>
                  <a:pt x="3749768" y="0"/>
                </a:cubicBezTo>
                <a:cubicBezTo>
                  <a:pt x="3925371" y="-20405"/>
                  <a:pt x="4222356" y="17157"/>
                  <a:pt x="4401901" y="0"/>
                </a:cubicBezTo>
                <a:cubicBezTo>
                  <a:pt x="4581446" y="-17157"/>
                  <a:pt x="4686172" y="23983"/>
                  <a:pt x="4945346" y="0"/>
                </a:cubicBezTo>
                <a:cubicBezTo>
                  <a:pt x="5204520" y="-23983"/>
                  <a:pt x="5314151" y="11203"/>
                  <a:pt x="5434446" y="0"/>
                </a:cubicBezTo>
                <a:cubicBezTo>
                  <a:pt x="5475296" y="105582"/>
                  <a:pt x="5417285" y="330801"/>
                  <a:pt x="5434446" y="450914"/>
                </a:cubicBezTo>
                <a:cubicBezTo>
                  <a:pt x="5451607" y="571027"/>
                  <a:pt x="5404820" y="825024"/>
                  <a:pt x="5434446" y="946425"/>
                </a:cubicBezTo>
                <a:cubicBezTo>
                  <a:pt x="5464072" y="1067826"/>
                  <a:pt x="5389756" y="1269866"/>
                  <a:pt x="5434446" y="1486531"/>
                </a:cubicBezTo>
                <a:cubicBezTo>
                  <a:pt x="5156627" y="1500386"/>
                  <a:pt x="4967958" y="1448640"/>
                  <a:pt x="4836657" y="1486531"/>
                </a:cubicBezTo>
                <a:cubicBezTo>
                  <a:pt x="4705356" y="1524422"/>
                  <a:pt x="4444169" y="1451920"/>
                  <a:pt x="4184523" y="1486531"/>
                </a:cubicBezTo>
                <a:cubicBezTo>
                  <a:pt x="3924877" y="1521142"/>
                  <a:pt x="3846807" y="1432921"/>
                  <a:pt x="3532390" y="1486531"/>
                </a:cubicBezTo>
                <a:cubicBezTo>
                  <a:pt x="3217973" y="1540141"/>
                  <a:pt x="3102092" y="1429136"/>
                  <a:pt x="2988945" y="1486531"/>
                </a:cubicBezTo>
                <a:cubicBezTo>
                  <a:pt x="2875799" y="1543926"/>
                  <a:pt x="2655052" y="1451561"/>
                  <a:pt x="2336812" y="1486531"/>
                </a:cubicBezTo>
                <a:cubicBezTo>
                  <a:pt x="2018572" y="1521501"/>
                  <a:pt x="2005042" y="1480959"/>
                  <a:pt x="1902056" y="1486531"/>
                </a:cubicBezTo>
                <a:cubicBezTo>
                  <a:pt x="1799070" y="1492103"/>
                  <a:pt x="1465088" y="1485293"/>
                  <a:pt x="1304267" y="1486531"/>
                </a:cubicBezTo>
                <a:cubicBezTo>
                  <a:pt x="1143446" y="1487769"/>
                  <a:pt x="980215" y="1454975"/>
                  <a:pt x="760822" y="1486531"/>
                </a:cubicBezTo>
                <a:cubicBezTo>
                  <a:pt x="541430" y="1518087"/>
                  <a:pt x="330906" y="1454366"/>
                  <a:pt x="0" y="1486531"/>
                </a:cubicBezTo>
                <a:cubicBezTo>
                  <a:pt x="-11573" y="1316494"/>
                  <a:pt x="43663" y="1184783"/>
                  <a:pt x="0" y="1035617"/>
                </a:cubicBezTo>
                <a:cubicBezTo>
                  <a:pt x="-43663" y="886451"/>
                  <a:pt x="10498" y="642592"/>
                  <a:pt x="0" y="540106"/>
                </a:cubicBezTo>
                <a:cubicBezTo>
                  <a:pt x="-10498" y="437620"/>
                  <a:pt x="50166" y="254126"/>
                  <a:pt x="0" y="0"/>
                </a:cubicBezTo>
                <a:close/>
              </a:path>
              <a:path w="5434446" h="1486531" stroke="0" extrusionOk="0">
                <a:moveTo>
                  <a:pt x="0" y="0"/>
                </a:moveTo>
                <a:cubicBezTo>
                  <a:pt x="206172" y="-25840"/>
                  <a:pt x="373208" y="43800"/>
                  <a:pt x="489100" y="0"/>
                </a:cubicBezTo>
                <a:cubicBezTo>
                  <a:pt x="604992" y="-43800"/>
                  <a:pt x="831232" y="21729"/>
                  <a:pt x="923856" y="0"/>
                </a:cubicBezTo>
                <a:cubicBezTo>
                  <a:pt x="1016480" y="-21729"/>
                  <a:pt x="1279562" y="32579"/>
                  <a:pt x="1521645" y="0"/>
                </a:cubicBezTo>
                <a:cubicBezTo>
                  <a:pt x="1763728" y="-32579"/>
                  <a:pt x="1714982" y="29683"/>
                  <a:pt x="1902056" y="0"/>
                </a:cubicBezTo>
                <a:cubicBezTo>
                  <a:pt x="2089130" y="-29683"/>
                  <a:pt x="2234615" y="19301"/>
                  <a:pt x="2499845" y="0"/>
                </a:cubicBezTo>
                <a:cubicBezTo>
                  <a:pt x="2765075" y="-19301"/>
                  <a:pt x="2857970" y="24838"/>
                  <a:pt x="3151979" y="0"/>
                </a:cubicBezTo>
                <a:cubicBezTo>
                  <a:pt x="3445988" y="-24838"/>
                  <a:pt x="3537980" y="45315"/>
                  <a:pt x="3641079" y="0"/>
                </a:cubicBezTo>
                <a:cubicBezTo>
                  <a:pt x="3744178" y="-45315"/>
                  <a:pt x="3863074" y="21242"/>
                  <a:pt x="4075835" y="0"/>
                </a:cubicBezTo>
                <a:cubicBezTo>
                  <a:pt x="4288596" y="-21242"/>
                  <a:pt x="4275448" y="38988"/>
                  <a:pt x="4456246" y="0"/>
                </a:cubicBezTo>
                <a:cubicBezTo>
                  <a:pt x="4637044" y="-38988"/>
                  <a:pt x="4674240" y="31519"/>
                  <a:pt x="4891001" y="0"/>
                </a:cubicBezTo>
                <a:cubicBezTo>
                  <a:pt x="5107762" y="-31519"/>
                  <a:pt x="5241199" y="53312"/>
                  <a:pt x="5434446" y="0"/>
                </a:cubicBezTo>
                <a:cubicBezTo>
                  <a:pt x="5483607" y="190713"/>
                  <a:pt x="5419383" y="377313"/>
                  <a:pt x="5434446" y="495510"/>
                </a:cubicBezTo>
                <a:cubicBezTo>
                  <a:pt x="5449509" y="613707"/>
                  <a:pt x="5414370" y="825844"/>
                  <a:pt x="5434446" y="976155"/>
                </a:cubicBezTo>
                <a:cubicBezTo>
                  <a:pt x="5454522" y="1126466"/>
                  <a:pt x="5432473" y="1286219"/>
                  <a:pt x="5434446" y="1486531"/>
                </a:cubicBezTo>
                <a:cubicBezTo>
                  <a:pt x="5245576" y="1509523"/>
                  <a:pt x="5140884" y="1472224"/>
                  <a:pt x="5054035" y="1486531"/>
                </a:cubicBezTo>
                <a:cubicBezTo>
                  <a:pt x="4967186" y="1500838"/>
                  <a:pt x="4632593" y="1445456"/>
                  <a:pt x="4510590" y="1486531"/>
                </a:cubicBezTo>
                <a:cubicBezTo>
                  <a:pt x="4388587" y="1527606"/>
                  <a:pt x="4260699" y="1486329"/>
                  <a:pt x="4130179" y="1486531"/>
                </a:cubicBezTo>
                <a:cubicBezTo>
                  <a:pt x="3999659" y="1486733"/>
                  <a:pt x="3779396" y="1412463"/>
                  <a:pt x="3478045" y="1486531"/>
                </a:cubicBezTo>
                <a:cubicBezTo>
                  <a:pt x="3176694" y="1560599"/>
                  <a:pt x="3200730" y="1422631"/>
                  <a:pt x="2934601" y="1486531"/>
                </a:cubicBezTo>
                <a:cubicBezTo>
                  <a:pt x="2668472" y="1550431"/>
                  <a:pt x="2738760" y="1466823"/>
                  <a:pt x="2554190" y="1486531"/>
                </a:cubicBezTo>
                <a:cubicBezTo>
                  <a:pt x="2369620" y="1506239"/>
                  <a:pt x="2300525" y="1466052"/>
                  <a:pt x="2173778" y="1486531"/>
                </a:cubicBezTo>
                <a:cubicBezTo>
                  <a:pt x="2047031" y="1507010"/>
                  <a:pt x="1825767" y="1471481"/>
                  <a:pt x="1630334" y="1486531"/>
                </a:cubicBezTo>
                <a:cubicBezTo>
                  <a:pt x="1434901" y="1501581"/>
                  <a:pt x="1343479" y="1475787"/>
                  <a:pt x="1141234" y="1486531"/>
                </a:cubicBezTo>
                <a:cubicBezTo>
                  <a:pt x="938989" y="1497275"/>
                  <a:pt x="790133" y="1416801"/>
                  <a:pt x="489100" y="1486531"/>
                </a:cubicBezTo>
                <a:cubicBezTo>
                  <a:pt x="188067" y="1556261"/>
                  <a:pt x="192798" y="1483182"/>
                  <a:pt x="0" y="1486531"/>
                </a:cubicBezTo>
                <a:cubicBezTo>
                  <a:pt x="-17318" y="1343854"/>
                  <a:pt x="16218" y="1216942"/>
                  <a:pt x="0" y="961290"/>
                </a:cubicBezTo>
                <a:cubicBezTo>
                  <a:pt x="-16218" y="705638"/>
                  <a:pt x="57241" y="642923"/>
                  <a:pt x="0" y="465780"/>
                </a:cubicBezTo>
                <a:cubicBezTo>
                  <a:pt x="-57241" y="288637"/>
                  <a:pt x="53423" y="196100"/>
                  <a:pt x="0" y="0"/>
                </a:cubicBezTo>
                <a:close/>
              </a:path>
            </a:pathLst>
          </a:custGeom>
          <a:ln>
            <a:solidFill>
              <a:schemeClr val="accent5">
                <a:lumMod val="75000"/>
              </a:schemeClr>
            </a:solidFill>
            <a:extLst>
              <a:ext uri="{C807C97D-BFC1-408E-A445-0C87EB9F89A2}">
                <ask:lineSketchStyleProps xmlns:ask="http://schemas.microsoft.com/office/drawing/2018/sketchyshapes" sd="3297782856">
                  <ask:type>
                    <ask:lineSketchScribble/>
                  </ask:type>
                </ask:lineSketchStyleProps>
              </a:ext>
            </a:extLst>
          </a:ln>
        </p:spPr>
        <p:txBody>
          <a:bodyPr anchor="ctr">
            <a:normAutofit/>
          </a:bodyPr>
          <a:lstStyle/>
          <a:p>
            <a:pPr marL="0" indent="0" algn="ctr">
              <a:lnSpc>
                <a:spcPct val="100000"/>
              </a:lnSpc>
              <a:spcBef>
                <a:spcPts val="0"/>
              </a:spcBef>
              <a:buNone/>
            </a:pPr>
            <a:r>
              <a:rPr lang="pt-BR" sz="1800">
                <a:latin typeface="Bahnschrift Light" panose="020B0502040204020203" pitchFamily="34" charset="0"/>
              </a:rPr>
              <a:t>Empresas de grande porte ou multinacionais de médio porte são mais assertivas em indicar mais razões para oferecer o plano. As de menor porte buscam atrair mão de obra e dar um suporte de saúde aos colaboradores </a:t>
            </a:r>
          </a:p>
        </p:txBody>
      </p:sp>
      <p:sp>
        <p:nvSpPr>
          <p:cNvPr id="9" name="Retângulo 8">
            <a:extLst>
              <a:ext uri="{FF2B5EF4-FFF2-40B4-BE49-F238E27FC236}">
                <a16:creationId xmlns:a16="http://schemas.microsoft.com/office/drawing/2014/main" id="{5ABFBD55-181F-4E7D-1A58-69F6E68FEF26}"/>
              </a:ext>
            </a:extLst>
          </p:cNvPr>
          <p:cNvSpPr/>
          <p:nvPr/>
        </p:nvSpPr>
        <p:spPr>
          <a:xfrm>
            <a:off x="6096000" y="315318"/>
            <a:ext cx="5439415" cy="6360119"/>
          </a:xfrm>
          <a:prstGeom prst="rect">
            <a:avLst/>
          </a:prstGeom>
          <a:solidFill>
            <a:schemeClr val="accent1">
              <a:lumMod val="20000"/>
              <a:lumOff val="80000"/>
              <a:alpha val="69804"/>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de-DE" b="1">
              <a:solidFill>
                <a:schemeClr val="tx1">
                  <a:lumMod val="65000"/>
                  <a:lumOff val="35000"/>
                </a:schemeClr>
              </a:solidFill>
              <a:latin typeface="Bahnschrift Light" panose="020B0502040204020203" pitchFamily="34" charset="0"/>
            </a:endParaRPr>
          </a:p>
          <a:p>
            <a:pPr algn="ctr">
              <a:lnSpc>
                <a:spcPct val="150000"/>
              </a:lnSpc>
            </a:pPr>
            <a:r>
              <a:rPr lang="de-DE" b="1">
                <a:solidFill>
                  <a:schemeClr val="tx1">
                    <a:lumMod val="65000"/>
                    <a:lumOff val="35000"/>
                  </a:schemeClr>
                </a:solidFill>
                <a:latin typeface="Bahnschrift Light" panose="020B0502040204020203" pitchFamily="34" charset="0"/>
              </a:rPr>
              <a:t>Motivações para oferecer plano de saúde</a:t>
            </a:r>
          </a:p>
          <a:p>
            <a:pPr algn="ctr">
              <a:lnSpc>
                <a:spcPct val="150000"/>
              </a:lnSpc>
            </a:pPr>
            <a:endParaRPr lang="de-DE">
              <a:solidFill>
                <a:schemeClr val="tx1">
                  <a:lumMod val="65000"/>
                  <a:lumOff val="35000"/>
                </a:schemeClr>
              </a:solidFill>
              <a:latin typeface="Bahnschrift Light" panose="020B0502040204020203" pitchFamily="34" charset="0"/>
            </a:endParaRP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Garantir a segurança do colaborador e da sua família, quase sempre coberta, dar um suporte</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Melhorar a qualidade de vida do colaborador</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Garantir atendimentos de emergência</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Competitividade para captar mão de obra</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Reter mão de obra</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Reduzir o absenteísmo por razões de saúde que possam ser prevenidas</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Faz parte dos valores da empresa-matriz (alemã, espanhola, norte-americana, belga)</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Gerar dados que permitam atuar mais estrategicamente nos problemas das pessoas</a:t>
            </a:r>
          </a:p>
          <a:p>
            <a:pPr marL="363538" indent="-187325">
              <a:lnSpc>
                <a:spcPct val="150000"/>
              </a:lnSpc>
              <a:buFont typeface="Wingdings" panose="05000000000000000000" pitchFamily="2" charset="2"/>
              <a:buChar char="§"/>
            </a:pPr>
            <a:r>
              <a:rPr lang="de-DE">
                <a:solidFill>
                  <a:schemeClr val="tx1">
                    <a:lumMod val="65000"/>
                    <a:lumOff val="35000"/>
                  </a:schemeClr>
                </a:solidFill>
                <a:latin typeface="Bahnschrift Light" panose="020B0502040204020203" pitchFamily="34" charset="0"/>
              </a:rPr>
              <a:t>Atender obrigação sindical</a:t>
            </a:r>
          </a:p>
          <a:p>
            <a:pPr algn="ctr">
              <a:lnSpc>
                <a:spcPct val="150000"/>
              </a:lnSpc>
            </a:pPr>
            <a:endParaRPr lang="de-DE">
              <a:solidFill>
                <a:schemeClr val="tx1">
                  <a:lumMod val="65000"/>
                  <a:lumOff val="35000"/>
                </a:schemeClr>
              </a:solidFill>
              <a:latin typeface="Bahnschrift Light" panose="020B0502040204020203" pitchFamily="34" charset="0"/>
            </a:endParaRPr>
          </a:p>
        </p:txBody>
      </p:sp>
      <p:pic>
        <p:nvPicPr>
          <p:cNvPr id="1028" name="Picture 4" descr="Sinal positivo - ícones de marketing grátis">
            <a:extLst>
              <a:ext uri="{FF2B5EF4-FFF2-40B4-BE49-F238E27FC236}">
                <a16:creationId xmlns:a16="http://schemas.microsoft.com/office/drawing/2014/main" id="{8155350F-34C4-04DF-6C5C-0B2F360C4B3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21" y="617215"/>
            <a:ext cx="2926773" cy="292677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2C590A8-C4E0-6779-8537-4578D9A62AA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10</a:t>
            </a:fld>
            <a:endParaRPr lang="en-ZA"/>
          </a:p>
        </p:txBody>
      </p:sp>
    </p:spTree>
    <p:extLst>
      <p:ext uri="{BB962C8B-B14F-4D97-AF65-F5344CB8AC3E}">
        <p14:creationId xmlns:p14="http://schemas.microsoft.com/office/powerpoint/2010/main" val="34349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aixaDeTexto 36">
            <a:extLst>
              <a:ext uri="{FF2B5EF4-FFF2-40B4-BE49-F238E27FC236}">
                <a16:creationId xmlns:a16="http://schemas.microsoft.com/office/drawing/2014/main" id="{4A903293-E5DD-BE23-7D91-DF024684E1A6}"/>
              </a:ext>
            </a:extLst>
          </p:cNvPr>
          <p:cNvSpPr txBox="1"/>
          <p:nvPr/>
        </p:nvSpPr>
        <p:spPr>
          <a:xfrm>
            <a:off x="5148420" y="430480"/>
            <a:ext cx="6992779"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Campo de oferta para o SESI</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5362287" y="1567046"/>
            <a:ext cx="6585871" cy="725397"/>
          </a:xfrm>
          <a:custGeom>
            <a:avLst/>
            <a:gdLst>
              <a:gd name="connsiteX0" fmla="*/ 0 w 6585871"/>
              <a:gd name="connsiteY0" fmla="*/ 0 h 725397"/>
              <a:gd name="connsiteX1" fmla="*/ 730433 w 6585871"/>
              <a:gd name="connsiteY1" fmla="*/ 0 h 725397"/>
              <a:gd name="connsiteX2" fmla="*/ 1197431 w 6585871"/>
              <a:gd name="connsiteY2" fmla="*/ 0 h 725397"/>
              <a:gd name="connsiteX3" fmla="*/ 1862005 w 6585871"/>
              <a:gd name="connsiteY3" fmla="*/ 0 h 725397"/>
              <a:gd name="connsiteX4" fmla="*/ 2460721 w 6585871"/>
              <a:gd name="connsiteY4" fmla="*/ 0 h 725397"/>
              <a:gd name="connsiteX5" fmla="*/ 3191154 w 6585871"/>
              <a:gd name="connsiteY5" fmla="*/ 0 h 725397"/>
              <a:gd name="connsiteX6" fmla="*/ 3921587 w 6585871"/>
              <a:gd name="connsiteY6" fmla="*/ 0 h 725397"/>
              <a:gd name="connsiteX7" fmla="*/ 4652020 w 6585871"/>
              <a:gd name="connsiteY7" fmla="*/ 0 h 725397"/>
              <a:gd name="connsiteX8" fmla="*/ 5119018 w 6585871"/>
              <a:gd name="connsiteY8" fmla="*/ 0 h 725397"/>
              <a:gd name="connsiteX9" fmla="*/ 5783592 w 6585871"/>
              <a:gd name="connsiteY9" fmla="*/ 0 h 725397"/>
              <a:gd name="connsiteX10" fmla="*/ 6585871 w 6585871"/>
              <a:gd name="connsiteY10" fmla="*/ 0 h 725397"/>
              <a:gd name="connsiteX11" fmla="*/ 6585871 w 6585871"/>
              <a:gd name="connsiteY11" fmla="*/ 362699 h 725397"/>
              <a:gd name="connsiteX12" fmla="*/ 6585871 w 6585871"/>
              <a:gd name="connsiteY12" fmla="*/ 725397 h 725397"/>
              <a:gd name="connsiteX13" fmla="*/ 5921297 w 6585871"/>
              <a:gd name="connsiteY13" fmla="*/ 725397 h 725397"/>
              <a:gd name="connsiteX14" fmla="*/ 5322581 w 6585871"/>
              <a:gd name="connsiteY14" fmla="*/ 725397 h 725397"/>
              <a:gd name="connsiteX15" fmla="*/ 4789724 w 6585871"/>
              <a:gd name="connsiteY15" fmla="*/ 725397 h 725397"/>
              <a:gd name="connsiteX16" fmla="*/ 4322726 w 6585871"/>
              <a:gd name="connsiteY16" fmla="*/ 725397 h 725397"/>
              <a:gd name="connsiteX17" fmla="*/ 3855728 w 6585871"/>
              <a:gd name="connsiteY17" fmla="*/ 725397 h 725397"/>
              <a:gd name="connsiteX18" fmla="*/ 3454589 w 6585871"/>
              <a:gd name="connsiteY18" fmla="*/ 725397 h 725397"/>
              <a:gd name="connsiteX19" fmla="*/ 2921732 w 6585871"/>
              <a:gd name="connsiteY19" fmla="*/ 725397 h 725397"/>
              <a:gd name="connsiteX20" fmla="*/ 2257158 w 6585871"/>
              <a:gd name="connsiteY20" fmla="*/ 725397 h 725397"/>
              <a:gd name="connsiteX21" fmla="*/ 1790159 w 6585871"/>
              <a:gd name="connsiteY21" fmla="*/ 725397 h 725397"/>
              <a:gd name="connsiteX22" fmla="*/ 1389020 w 6585871"/>
              <a:gd name="connsiteY22" fmla="*/ 725397 h 725397"/>
              <a:gd name="connsiteX23" fmla="*/ 987881 w 6585871"/>
              <a:gd name="connsiteY23" fmla="*/ 725397 h 725397"/>
              <a:gd name="connsiteX24" fmla="*/ 0 w 6585871"/>
              <a:gd name="connsiteY24" fmla="*/ 725397 h 725397"/>
              <a:gd name="connsiteX25" fmla="*/ 0 w 6585871"/>
              <a:gd name="connsiteY25" fmla="*/ 355445 h 725397"/>
              <a:gd name="connsiteX26" fmla="*/ 0 w 6585871"/>
              <a:gd name="connsiteY26" fmla="*/ 0 h 7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5871" h="725397" fill="none" extrusionOk="0">
                <a:moveTo>
                  <a:pt x="0" y="0"/>
                </a:moveTo>
                <a:cubicBezTo>
                  <a:pt x="253945" y="-24210"/>
                  <a:pt x="524162" y="32016"/>
                  <a:pt x="730433" y="0"/>
                </a:cubicBezTo>
                <a:cubicBezTo>
                  <a:pt x="936704" y="-32016"/>
                  <a:pt x="1057555" y="26559"/>
                  <a:pt x="1197431" y="0"/>
                </a:cubicBezTo>
                <a:cubicBezTo>
                  <a:pt x="1337307" y="-26559"/>
                  <a:pt x="1615216" y="17076"/>
                  <a:pt x="1862005" y="0"/>
                </a:cubicBezTo>
                <a:cubicBezTo>
                  <a:pt x="2108794" y="-17076"/>
                  <a:pt x="2179622" y="27892"/>
                  <a:pt x="2460721" y="0"/>
                </a:cubicBezTo>
                <a:cubicBezTo>
                  <a:pt x="2741820" y="-27892"/>
                  <a:pt x="2961165" y="73918"/>
                  <a:pt x="3191154" y="0"/>
                </a:cubicBezTo>
                <a:cubicBezTo>
                  <a:pt x="3421143" y="-73918"/>
                  <a:pt x="3657675" y="6656"/>
                  <a:pt x="3921587" y="0"/>
                </a:cubicBezTo>
                <a:cubicBezTo>
                  <a:pt x="4185499" y="-6656"/>
                  <a:pt x="4480835" y="24162"/>
                  <a:pt x="4652020" y="0"/>
                </a:cubicBezTo>
                <a:cubicBezTo>
                  <a:pt x="4823205" y="-24162"/>
                  <a:pt x="4954443" y="39798"/>
                  <a:pt x="5119018" y="0"/>
                </a:cubicBezTo>
                <a:cubicBezTo>
                  <a:pt x="5283593" y="-39798"/>
                  <a:pt x="5562248" y="23512"/>
                  <a:pt x="5783592" y="0"/>
                </a:cubicBezTo>
                <a:cubicBezTo>
                  <a:pt x="6004936" y="-23512"/>
                  <a:pt x="6219913" y="72035"/>
                  <a:pt x="6585871" y="0"/>
                </a:cubicBezTo>
                <a:cubicBezTo>
                  <a:pt x="6606098" y="103800"/>
                  <a:pt x="6563825" y="220914"/>
                  <a:pt x="6585871" y="362699"/>
                </a:cubicBezTo>
                <a:cubicBezTo>
                  <a:pt x="6607917" y="504484"/>
                  <a:pt x="6566888" y="555012"/>
                  <a:pt x="6585871" y="725397"/>
                </a:cubicBezTo>
                <a:cubicBezTo>
                  <a:pt x="6362508" y="734622"/>
                  <a:pt x="6113539" y="657471"/>
                  <a:pt x="5921297" y="725397"/>
                </a:cubicBezTo>
                <a:cubicBezTo>
                  <a:pt x="5729055" y="793323"/>
                  <a:pt x="5547889" y="653801"/>
                  <a:pt x="5322581" y="725397"/>
                </a:cubicBezTo>
                <a:cubicBezTo>
                  <a:pt x="5097273" y="796993"/>
                  <a:pt x="5039663" y="680654"/>
                  <a:pt x="4789724" y="725397"/>
                </a:cubicBezTo>
                <a:cubicBezTo>
                  <a:pt x="4539785" y="770140"/>
                  <a:pt x="4544424" y="714678"/>
                  <a:pt x="4322726" y="725397"/>
                </a:cubicBezTo>
                <a:cubicBezTo>
                  <a:pt x="4101028" y="736116"/>
                  <a:pt x="4016297" y="707163"/>
                  <a:pt x="3855728" y="725397"/>
                </a:cubicBezTo>
                <a:cubicBezTo>
                  <a:pt x="3695159" y="743631"/>
                  <a:pt x="3623401" y="707182"/>
                  <a:pt x="3454589" y="725397"/>
                </a:cubicBezTo>
                <a:cubicBezTo>
                  <a:pt x="3285777" y="743612"/>
                  <a:pt x="3044067" y="681870"/>
                  <a:pt x="2921732" y="725397"/>
                </a:cubicBezTo>
                <a:cubicBezTo>
                  <a:pt x="2799397" y="768924"/>
                  <a:pt x="2513445" y="719345"/>
                  <a:pt x="2257158" y="725397"/>
                </a:cubicBezTo>
                <a:cubicBezTo>
                  <a:pt x="2000871" y="731449"/>
                  <a:pt x="1955565" y="671912"/>
                  <a:pt x="1790159" y="725397"/>
                </a:cubicBezTo>
                <a:cubicBezTo>
                  <a:pt x="1624753" y="778882"/>
                  <a:pt x="1490947" y="702155"/>
                  <a:pt x="1389020" y="725397"/>
                </a:cubicBezTo>
                <a:cubicBezTo>
                  <a:pt x="1287093" y="748639"/>
                  <a:pt x="1144404" y="700637"/>
                  <a:pt x="987881" y="725397"/>
                </a:cubicBezTo>
                <a:cubicBezTo>
                  <a:pt x="831358" y="750157"/>
                  <a:pt x="301454" y="663777"/>
                  <a:pt x="0" y="725397"/>
                </a:cubicBezTo>
                <a:cubicBezTo>
                  <a:pt x="-28334" y="642892"/>
                  <a:pt x="7414" y="458565"/>
                  <a:pt x="0" y="355445"/>
                </a:cubicBezTo>
                <a:cubicBezTo>
                  <a:pt x="-7414" y="252325"/>
                  <a:pt x="20596" y="169369"/>
                  <a:pt x="0" y="0"/>
                </a:cubicBezTo>
                <a:close/>
              </a:path>
              <a:path w="6585871" h="725397" stroke="0" extrusionOk="0">
                <a:moveTo>
                  <a:pt x="0" y="0"/>
                </a:moveTo>
                <a:cubicBezTo>
                  <a:pt x="191206" y="-17761"/>
                  <a:pt x="250277" y="37820"/>
                  <a:pt x="466998" y="0"/>
                </a:cubicBezTo>
                <a:cubicBezTo>
                  <a:pt x="683719" y="-37820"/>
                  <a:pt x="800803" y="66160"/>
                  <a:pt x="1131572" y="0"/>
                </a:cubicBezTo>
                <a:cubicBezTo>
                  <a:pt x="1462341" y="-66160"/>
                  <a:pt x="1672053" y="11121"/>
                  <a:pt x="1862005" y="0"/>
                </a:cubicBezTo>
                <a:cubicBezTo>
                  <a:pt x="2051957" y="-11121"/>
                  <a:pt x="2159423" y="55365"/>
                  <a:pt x="2329003" y="0"/>
                </a:cubicBezTo>
                <a:cubicBezTo>
                  <a:pt x="2498583" y="-55365"/>
                  <a:pt x="2806706" y="67201"/>
                  <a:pt x="2927719" y="0"/>
                </a:cubicBezTo>
                <a:cubicBezTo>
                  <a:pt x="3048732" y="-67201"/>
                  <a:pt x="3228813" y="43300"/>
                  <a:pt x="3526435" y="0"/>
                </a:cubicBezTo>
                <a:cubicBezTo>
                  <a:pt x="3824057" y="-43300"/>
                  <a:pt x="3876807" y="60665"/>
                  <a:pt x="4191009" y="0"/>
                </a:cubicBezTo>
                <a:cubicBezTo>
                  <a:pt x="4505211" y="-60665"/>
                  <a:pt x="4534708" y="58584"/>
                  <a:pt x="4723866" y="0"/>
                </a:cubicBezTo>
                <a:cubicBezTo>
                  <a:pt x="4913024" y="-58584"/>
                  <a:pt x="5140068" y="31347"/>
                  <a:pt x="5256722" y="0"/>
                </a:cubicBezTo>
                <a:cubicBezTo>
                  <a:pt x="5373376" y="-31347"/>
                  <a:pt x="5503308" y="32402"/>
                  <a:pt x="5723721" y="0"/>
                </a:cubicBezTo>
                <a:cubicBezTo>
                  <a:pt x="5944134" y="-32402"/>
                  <a:pt x="6302205" y="63089"/>
                  <a:pt x="6585871" y="0"/>
                </a:cubicBezTo>
                <a:cubicBezTo>
                  <a:pt x="6609410" y="110296"/>
                  <a:pt x="6558704" y="187049"/>
                  <a:pt x="6585871" y="348191"/>
                </a:cubicBezTo>
                <a:cubicBezTo>
                  <a:pt x="6613038" y="509333"/>
                  <a:pt x="6563588" y="638346"/>
                  <a:pt x="6585871" y="725397"/>
                </a:cubicBezTo>
                <a:cubicBezTo>
                  <a:pt x="6402201" y="770202"/>
                  <a:pt x="6174830" y="659299"/>
                  <a:pt x="5987155" y="725397"/>
                </a:cubicBezTo>
                <a:cubicBezTo>
                  <a:pt x="5799480" y="791495"/>
                  <a:pt x="5778802" y="718681"/>
                  <a:pt x="5586016" y="725397"/>
                </a:cubicBezTo>
                <a:cubicBezTo>
                  <a:pt x="5393230" y="732113"/>
                  <a:pt x="5303183" y="681246"/>
                  <a:pt x="5119018" y="725397"/>
                </a:cubicBezTo>
                <a:cubicBezTo>
                  <a:pt x="4934853" y="769548"/>
                  <a:pt x="4676365" y="714576"/>
                  <a:pt x="4388585" y="725397"/>
                </a:cubicBezTo>
                <a:cubicBezTo>
                  <a:pt x="4100805" y="736218"/>
                  <a:pt x="3927363" y="690868"/>
                  <a:pt x="3658152" y="725397"/>
                </a:cubicBezTo>
                <a:cubicBezTo>
                  <a:pt x="3388941" y="759926"/>
                  <a:pt x="3376770" y="708665"/>
                  <a:pt x="3125295" y="725397"/>
                </a:cubicBezTo>
                <a:cubicBezTo>
                  <a:pt x="2873820" y="742129"/>
                  <a:pt x="2906297" y="681969"/>
                  <a:pt x="2724156" y="725397"/>
                </a:cubicBezTo>
                <a:cubicBezTo>
                  <a:pt x="2542015" y="768825"/>
                  <a:pt x="2425146" y="689649"/>
                  <a:pt x="2323016" y="725397"/>
                </a:cubicBezTo>
                <a:cubicBezTo>
                  <a:pt x="2220886" y="761145"/>
                  <a:pt x="1778002" y="652637"/>
                  <a:pt x="1592583" y="725397"/>
                </a:cubicBezTo>
                <a:cubicBezTo>
                  <a:pt x="1407164" y="798157"/>
                  <a:pt x="1195302" y="681125"/>
                  <a:pt x="1059727" y="725397"/>
                </a:cubicBezTo>
                <a:cubicBezTo>
                  <a:pt x="924152" y="769669"/>
                  <a:pt x="712085" y="702713"/>
                  <a:pt x="526870" y="725397"/>
                </a:cubicBezTo>
                <a:cubicBezTo>
                  <a:pt x="341655" y="748081"/>
                  <a:pt x="195103" y="705940"/>
                  <a:pt x="0" y="725397"/>
                </a:cubicBezTo>
                <a:cubicBezTo>
                  <a:pt x="-34380" y="628995"/>
                  <a:pt x="13548" y="499783"/>
                  <a:pt x="0" y="362699"/>
                </a:cubicBezTo>
                <a:cubicBezTo>
                  <a:pt x="-13548" y="225615"/>
                  <a:pt x="34879" y="128585"/>
                  <a:pt x="0" y="0"/>
                </a:cubicBezTo>
                <a:close/>
              </a:path>
            </a:pathLst>
          </a:cu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lin ang="8100000" scaled="1"/>
            <a:tileRect/>
          </a:gradFill>
          <a:ln w="12700" cap="flat" cmpd="sng" algn="ctr">
            <a:solidFill>
              <a:schemeClr val="tx1"/>
            </a:solidFill>
            <a:prstDash val="solid"/>
            <a:miter lim="800000"/>
            <a:extLst>
              <a:ext uri="{C807C97D-BFC1-408E-A445-0C87EB9F89A2}">
                <ask:lineSketchStyleProps xmlns:ask="http://schemas.microsoft.com/office/drawing/2018/sketchyshapes" sd="1824563661">
                  <a:prstGeom prst="rect">
                    <a:avLst/>
                  </a:prstGeom>
                  <ask:type>
                    <ask:lineSketchScribble/>
                  </ask:type>
                </ask:lineSketchStyleProps>
              </a:ext>
            </a:extLst>
          </a:ln>
          <a:effectLst/>
        </p:spPr>
        <p:txBody>
          <a:bodyPr rtlCol="0" anchor="ctr"/>
          <a:lstStyle/>
          <a:p>
            <a:pPr lvl="0" algn="ctr">
              <a:lnSpc>
                <a:spcPct val="107000"/>
              </a:lnSpc>
            </a:pPr>
            <a:r>
              <a:rPr lang="pt-BR" sz="1700" b="1">
                <a:latin typeface="Bahnschrift Light" panose="020B0502040204020203" pitchFamily="34" charset="0"/>
              </a:rPr>
              <a:t>Programas de capacitação da gestão de planos de saúde</a:t>
            </a:r>
          </a:p>
        </p:txBody>
      </p:sp>
      <p:sp>
        <p:nvSpPr>
          <p:cNvPr id="3" name="Retângulo 2">
            <a:hlinkClick r:id="" action="ppaction://noaction"/>
            <a:extLst>
              <a:ext uri="{FF2B5EF4-FFF2-40B4-BE49-F238E27FC236}">
                <a16:creationId xmlns:a16="http://schemas.microsoft.com/office/drawing/2014/main" id="{D85EB325-D67F-7E57-F97E-4C0A1C26BCF8}"/>
              </a:ext>
            </a:extLst>
          </p:cNvPr>
          <p:cNvSpPr/>
          <p:nvPr/>
        </p:nvSpPr>
        <p:spPr>
          <a:xfrm flipH="1">
            <a:off x="5362287" y="2515395"/>
            <a:ext cx="6585871" cy="725397"/>
          </a:xfrm>
          <a:custGeom>
            <a:avLst/>
            <a:gdLst>
              <a:gd name="connsiteX0" fmla="*/ 0 w 6585871"/>
              <a:gd name="connsiteY0" fmla="*/ 0 h 725397"/>
              <a:gd name="connsiteX1" fmla="*/ 664574 w 6585871"/>
              <a:gd name="connsiteY1" fmla="*/ 0 h 725397"/>
              <a:gd name="connsiteX2" fmla="*/ 1131572 w 6585871"/>
              <a:gd name="connsiteY2" fmla="*/ 0 h 725397"/>
              <a:gd name="connsiteX3" fmla="*/ 1796147 w 6585871"/>
              <a:gd name="connsiteY3" fmla="*/ 0 h 725397"/>
              <a:gd name="connsiteX4" fmla="*/ 2329003 w 6585871"/>
              <a:gd name="connsiteY4" fmla="*/ 0 h 725397"/>
              <a:gd name="connsiteX5" fmla="*/ 3059436 w 6585871"/>
              <a:gd name="connsiteY5" fmla="*/ 0 h 725397"/>
              <a:gd name="connsiteX6" fmla="*/ 3789869 w 6585871"/>
              <a:gd name="connsiteY6" fmla="*/ 0 h 725397"/>
              <a:gd name="connsiteX7" fmla="*/ 4388585 w 6585871"/>
              <a:gd name="connsiteY7" fmla="*/ 0 h 725397"/>
              <a:gd name="connsiteX8" fmla="*/ 4921442 w 6585871"/>
              <a:gd name="connsiteY8" fmla="*/ 0 h 725397"/>
              <a:gd name="connsiteX9" fmla="*/ 5520157 w 6585871"/>
              <a:gd name="connsiteY9" fmla="*/ 0 h 725397"/>
              <a:gd name="connsiteX10" fmla="*/ 6585871 w 6585871"/>
              <a:gd name="connsiteY10" fmla="*/ 0 h 725397"/>
              <a:gd name="connsiteX11" fmla="*/ 6585871 w 6585871"/>
              <a:gd name="connsiteY11" fmla="*/ 369952 h 725397"/>
              <a:gd name="connsiteX12" fmla="*/ 6585871 w 6585871"/>
              <a:gd name="connsiteY12" fmla="*/ 725397 h 725397"/>
              <a:gd name="connsiteX13" fmla="*/ 5921297 w 6585871"/>
              <a:gd name="connsiteY13" fmla="*/ 725397 h 725397"/>
              <a:gd name="connsiteX14" fmla="*/ 5322581 w 6585871"/>
              <a:gd name="connsiteY14" fmla="*/ 725397 h 725397"/>
              <a:gd name="connsiteX15" fmla="*/ 4723866 w 6585871"/>
              <a:gd name="connsiteY15" fmla="*/ 725397 h 725397"/>
              <a:gd name="connsiteX16" fmla="*/ 4322726 w 6585871"/>
              <a:gd name="connsiteY16" fmla="*/ 725397 h 725397"/>
              <a:gd name="connsiteX17" fmla="*/ 3592293 w 6585871"/>
              <a:gd name="connsiteY17" fmla="*/ 725397 h 725397"/>
              <a:gd name="connsiteX18" fmla="*/ 2927719 w 6585871"/>
              <a:gd name="connsiteY18" fmla="*/ 725397 h 725397"/>
              <a:gd name="connsiteX19" fmla="*/ 2526580 w 6585871"/>
              <a:gd name="connsiteY19" fmla="*/ 725397 h 725397"/>
              <a:gd name="connsiteX20" fmla="*/ 1862005 w 6585871"/>
              <a:gd name="connsiteY20" fmla="*/ 725397 h 725397"/>
              <a:gd name="connsiteX21" fmla="*/ 1395007 w 6585871"/>
              <a:gd name="connsiteY21" fmla="*/ 725397 h 725397"/>
              <a:gd name="connsiteX22" fmla="*/ 993868 w 6585871"/>
              <a:gd name="connsiteY22" fmla="*/ 725397 h 725397"/>
              <a:gd name="connsiteX23" fmla="*/ 526870 w 6585871"/>
              <a:gd name="connsiteY23" fmla="*/ 725397 h 725397"/>
              <a:gd name="connsiteX24" fmla="*/ 0 w 6585871"/>
              <a:gd name="connsiteY24" fmla="*/ 725397 h 725397"/>
              <a:gd name="connsiteX25" fmla="*/ 0 w 6585871"/>
              <a:gd name="connsiteY25" fmla="*/ 362699 h 725397"/>
              <a:gd name="connsiteX26" fmla="*/ 0 w 6585871"/>
              <a:gd name="connsiteY26" fmla="*/ 0 h 7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5871" h="725397" fill="none" extrusionOk="0">
                <a:moveTo>
                  <a:pt x="0" y="0"/>
                </a:moveTo>
                <a:cubicBezTo>
                  <a:pt x="228229" y="-61483"/>
                  <a:pt x="480068" y="27599"/>
                  <a:pt x="664574" y="0"/>
                </a:cubicBezTo>
                <a:cubicBezTo>
                  <a:pt x="849080" y="-27599"/>
                  <a:pt x="985865" y="42502"/>
                  <a:pt x="1131572" y="0"/>
                </a:cubicBezTo>
                <a:cubicBezTo>
                  <a:pt x="1277279" y="-42502"/>
                  <a:pt x="1656435" y="39218"/>
                  <a:pt x="1796147" y="0"/>
                </a:cubicBezTo>
                <a:cubicBezTo>
                  <a:pt x="1935859" y="-39218"/>
                  <a:pt x="2126579" y="4482"/>
                  <a:pt x="2329003" y="0"/>
                </a:cubicBezTo>
                <a:cubicBezTo>
                  <a:pt x="2531427" y="-4482"/>
                  <a:pt x="2859173" y="62517"/>
                  <a:pt x="3059436" y="0"/>
                </a:cubicBezTo>
                <a:cubicBezTo>
                  <a:pt x="3259699" y="-62517"/>
                  <a:pt x="3562372" y="72183"/>
                  <a:pt x="3789869" y="0"/>
                </a:cubicBezTo>
                <a:cubicBezTo>
                  <a:pt x="4017366" y="-72183"/>
                  <a:pt x="4124601" y="52846"/>
                  <a:pt x="4388585" y="0"/>
                </a:cubicBezTo>
                <a:cubicBezTo>
                  <a:pt x="4652569" y="-52846"/>
                  <a:pt x="4784149" y="63080"/>
                  <a:pt x="4921442" y="0"/>
                </a:cubicBezTo>
                <a:cubicBezTo>
                  <a:pt x="5058735" y="-63080"/>
                  <a:pt x="5325806" y="40277"/>
                  <a:pt x="5520157" y="0"/>
                </a:cubicBezTo>
                <a:cubicBezTo>
                  <a:pt x="5714509" y="-40277"/>
                  <a:pt x="6111533" y="81562"/>
                  <a:pt x="6585871" y="0"/>
                </a:cubicBezTo>
                <a:cubicBezTo>
                  <a:pt x="6614311" y="78636"/>
                  <a:pt x="6582116" y="262343"/>
                  <a:pt x="6585871" y="369952"/>
                </a:cubicBezTo>
                <a:cubicBezTo>
                  <a:pt x="6589626" y="477561"/>
                  <a:pt x="6583683" y="631610"/>
                  <a:pt x="6585871" y="725397"/>
                </a:cubicBezTo>
                <a:cubicBezTo>
                  <a:pt x="6419823" y="729080"/>
                  <a:pt x="6056179" y="683301"/>
                  <a:pt x="5921297" y="725397"/>
                </a:cubicBezTo>
                <a:cubicBezTo>
                  <a:pt x="5786415" y="767493"/>
                  <a:pt x="5600657" y="714999"/>
                  <a:pt x="5322581" y="725397"/>
                </a:cubicBezTo>
                <a:cubicBezTo>
                  <a:pt x="5044505" y="735795"/>
                  <a:pt x="5002676" y="689289"/>
                  <a:pt x="4723866" y="725397"/>
                </a:cubicBezTo>
                <a:cubicBezTo>
                  <a:pt x="4445057" y="761505"/>
                  <a:pt x="4456514" y="695428"/>
                  <a:pt x="4322726" y="725397"/>
                </a:cubicBezTo>
                <a:cubicBezTo>
                  <a:pt x="4188938" y="755366"/>
                  <a:pt x="3751891" y="717234"/>
                  <a:pt x="3592293" y="725397"/>
                </a:cubicBezTo>
                <a:cubicBezTo>
                  <a:pt x="3432695" y="733560"/>
                  <a:pt x="3084520" y="712157"/>
                  <a:pt x="2927719" y="725397"/>
                </a:cubicBezTo>
                <a:cubicBezTo>
                  <a:pt x="2770918" y="738637"/>
                  <a:pt x="2687670" y="689346"/>
                  <a:pt x="2526580" y="725397"/>
                </a:cubicBezTo>
                <a:cubicBezTo>
                  <a:pt x="2365490" y="761448"/>
                  <a:pt x="2079846" y="667385"/>
                  <a:pt x="1862005" y="725397"/>
                </a:cubicBezTo>
                <a:cubicBezTo>
                  <a:pt x="1644165" y="783409"/>
                  <a:pt x="1510715" y="711973"/>
                  <a:pt x="1395007" y="725397"/>
                </a:cubicBezTo>
                <a:cubicBezTo>
                  <a:pt x="1279299" y="738821"/>
                  <a:pt x="1169367" y="679377"/>
                  <a:pt x="993868" y="725397"/>
                </a:cubicBezTo>
                <a:cubicBezTo>
                  <a:pt x="818369" y="771417"/>
                  <a:pt x="641098" y="719371"/>
                  <a:pt x="526870" y="725397"/>
                </a:cubicBezTo>
                <a:cubicBezTo>
                  <a:pt x="412642" y="731423"/>
                  <a:pt x="130626" y="708529"/>
                  <a:pt x="0" y="725397"/>
                </a:cubicBezTo>
                <a:cubicBezTo>
                  <a:pt x="-34013" y="634682"/>
                  <a:pt x="35772" y="537612"/>
                  <a:pt x="0" y="362699"/>
                </a:cubicBezTo>
                <a:cubicBezTo>
                  <a:pt x="-35772" y="187786"/>
                  <a:pt x="1834" y="80012"/>
                  <a:pt x="0" y="0"/>
                </a:cubicBezTo>
                <a:close/>
              </a:path>
              <a:path w="6585871" h="725397" stroke="0" extrusionOk="0">
                <a:moveTo>
                  <a:pt x="0" y="0"/>
                </a:moveTo>
                <a:cubicBezTo>
                  <a:pt x="281911" y="-42118"/>
                  <a:pt x="335788" y="1645"/>
                  <a:pt x="664574" y="0"/>
                </a:cubicBezTo>
                <a:cubicBezTo>
                  <a:pt x="993360" y="-1645"/>
                  <a:pt x="1021644" y="63200"/>
                  <a:pt x="1263290" y="0"/>
                </a:cubicBezTo>
                <a:cubicBezTo>
                  <a:pt x="1504936" y="-63200"/>
                  <a:pt x="1586570" y="45310"/>
                  <a:pt x="1862005" y="0"/>
                </a:cubicBezTo>
                <a:cubicBezTo>
                  <a:pt x="2137441" y="-45310"/>
                  <a:pt x="2111341" y="1483"/>
                  <a:pt x="2329003" y="0"/>
                </a:cubicBezTo>
                <a:cubicBezTo>
                  <a:pt x="2546665" y="-1483"/>
                  <a:pt x="2622622" y="39527"/>
                  <a:pt x="2796002" y="0"/>
                </a:cubicBezTo>
                <a:cubicBezTo>
                  <a:pt x="2969382" y="-39527"/>
                  <a:pt x="3170903" y="34243"/>
                  <a:pt x="3394717" y="0"/>
                </a:cubicBezTo>
                <a:cubicBezTo>
                  <a:pt x="3618531" y="-34243"/>
                  <a:pt x="3918341" y="7233"/>
                  <a:pt x="4059291" y="0"/>
                </a:cubicBezTo>
                <a:cubicBezTo>
                  <a:pt x="4200241" y="-7233"/>
                  <a:pt x="4388274" y="45121"/>
                  <a:pt x="4526290" y="0"/>
                </a:cubicBezTo>
                <a:cubicBezTo>
                  <a:pt x="4664306" y="-45121"/>
                  <a:pt x="5036390" y="24392"/>
                  <a:pt x="5256722" y="0"/>
                </a:cubicBezTo>
                <a:cubicBezTo>
                  <a:pt x="5477054" y="-24392"/>
                  <a:pt x="5575019" y="7660"/>
                  <a:pt x="5657862" y="0"/>
                </a:cubicBezTo>
                <a:cubicBezTo>
                  <a:pt x="5740705" y="-7660"/>
                  <a:pt x="6144417" y="40804"/>
                  <a:pt x="6585871" y="0"/>
                </a:cubicBezTo>
                <a:cubicBezTo>
                  <a:pt x="6589266" y="91802"/>
                  <a:pt x="6581120" y="275493"/>
                  <a:pt x="6585871" y="369952"/>
                </a:cubicBezTo>
                <a:cubicBezTo>
                  <a:pt x="6590622" y="464411"/>
                  <a:pt x="6548821" y="560054"/>
                  <a:pt x="6585871" y="725397"/>
                </a:cubicBezTo>
                <a:cubicBezTo>
                  <a:pt x="6322925" y="741757"/>
                  <a:pt x="6253688" y="659286"/>
                  <a:pt x="5987155" y="725397"/>
                </a:cubicBezTo>
                <a:cubicBezTo>
                  <a:pt x="5720622" y="791508"/>
                  <a:pt x="5560582" y="709465"/>
                  <a:pt x="5322581" y="725397"/>
                </a:cubicBezTo>
                <a:cubicBezTo>
                  <a:pt x="5084580" y="741329"/>
                  <a:pt x="5062052" y="713235"/>
                  <a:pt x="4921442" y="725397"/>
                </a:cubicBezTo>
                <a:cubicBezTo>
                  <a:pt x="4780832" y="737559"/>
                  <a:pt x="4653312" y="703539"/>
                  <a:pt x="4454444" y="725397"/>
                </a:cubicBezTo>
                <a:cubicBezTo>
                  <a:pt x="4255576" y="747255"/>
                  <a:pt x="4030819" y="662530"/>
                  <a:pt x="3724011" y="725397"/>
                </a:cubicBezTo>
                <a:cubicBezTo>
                  <a:pt x="3417203" y="788264"/>
                  <a:pt x="3349534" y="648178"/>
                  <a:pt x="3059436" y="725397"/>
                </a:cubicBezTo>
                <a:cubicBezTo>
                  <a:pt x="2769339" y="802616"/>
                  <a:pt x="2739382" y="689307"/>
                  <a:pt x="2658297" y="725397"/>
                </a:cubicBezTo>
                <a:cubicBezTo>
                  <a:pt x="2577212" y="761487"/>
                  <a:pt x="2257208" y="681543"/>
                  <a:pt x="2059581" y="725397"/>
                </a:cubicBezTo>
                <a:cubicBezTo>
                  <a:pt x="1861954" y="769251"/>
                  <a:pt x="1740716" y="672381"/>
                  <a:pt x="1526725" y="725397"/>
                </a:cubicBezTo>
                <a:cubicBezTo>
                  <a:pt x="1312734" y="778413"/>
                  <a:pt x="1245281" y="706998"/>
                  <a:pt x="1059727" y="725397"/>
                </a:cubicBezTo>
                <a:cubicBezTo>
                  <a:pt x="874173" y="743796"/>
                  <a:pt x="383482" y="716937"/>
                  <a:pt x="0" y="725397"/>
                </a:cubicBezTo>
                <a:cubicBezTo>
                  <a:pt x="-18966" y="615341"/>
                  <a:pt x="39715" y="518186"/>
                  <a:pt x="0" y="384460"/>
                </a:cubicBezTo>
                <a:cubicBezTo>
                  <a:pt x="-39715" y="250734"/>
                  <a:pt x="11541" y="117834"/>
                  <a:pt x="0" y="0"/>
                </a:cubicBezTo>
                <a:close/>
              </a:path>
            </a:pathLst>
          </a:cu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lin ang="8100000" scaled="1"/>
            <a:tileRect/>
          </a:gradFill>
          <a:ln w="12700" cap="flat" cmpd="sng" algn="ctr">
            <a:solidFill>
              <a:schemeClr val="tx1"/>
            </a:solidFill>
            <a:prstDash val="solid"/>
            <a:miter lim="800000"/>
            <a:extLst>
              <a:ext uri="{C807C97D-BFC1-408E-A445-0C87EB9F89A2}">
                <ask:lineSketchStyleProps xmlns:ask="http://schemas.microsoft.com/office/drawing/2018/sketchyshapes" sd="2231122161">
                  <a:prstGeom prst="rect">
                    <a:avLst/>
                  </a:prstGeom>
                  <ask:type>
                    <ask:lineSketchScribble/>
                  </ask:type>
                </ask:lineSketchStyleProps>
              </a:ext>
            </a:extLst>
          </a:ln>
          <a:effectLst/>
        </p:spPr>
        <p:txBody>
          <a:bodyPr rtlCol="0" anchor="ctr"/>
          <a:lstStyle/>
          <a:p>
            <a:pPr lvl="0" algn="ctr">
              <a:lnSpc>
                <a:spcPct val="107000"/>
              </a:lnSpc>
            </a:pPr>
            <a:r>
              <a:rPr lang="pt-BR" sz="1700" b="1">
                <a:latin typeface="Bahnschrift Light" panose="020B0502040204020203" pitchFamily="34" charset="0"/>
              </a:rPr>
              <a:t>Serviços de informação e monitoramento da saúde do trabalhador com característica analítica, estratégica</a:t>
            </a:r>
          </a:p>
        </p:txBody>
      </p:sp>
      <p:sp>
        <p:nvSpPr>
          <p:cNvPr id="8" name="Retângulo 7">
            <a:hlinkClick r:id="" action="ppaction://noaction"/>
            <a:extLst>
              <a:ext uri="{FF2B5EF4-FFF2-40B4-BE49-F238E27FC236}">
                <a16:creationId xmlns:a16="http://schemas.microsoft.com/office/drawing/2014/main" id="{E4698101-EA07-E8FB-90F1-5BA80A75FC1B}"/>
              </a:ext>
            </a:extLst>
          </p:cNvPr>
          <p:cNvSpPr/>
          <p:nvPr/>
        </p:nvSpPr>
        <p:spPr>
          <a:xfrm flipH="1">
            <a:off x="5362287" y="3463744"/>
            <a:ext cx="6585871" cy="725397"/>
          </a:xfrm>
          <a:custGeom>
            <a:avLst/>
            <a:gdLst>
              <a:gd name="connsiteX0" fmla="*/ 0 w 6585871"/>
              <a:gd name="connsiteY0" fmla="*/ 0 h 725397"/>
              <a:gd name="connsiteX1" fmla="*/ 664574 w 6585871"/>
              <a:gd name="connsiteY1" fmla="*/ 0 h 725397"/>
              <a:gd name="connsiteX2" fmla="*/ 1263290 w 6585871"/>
              <a:gd name="connsiteY2" fmla="*/ 0 h 725397"/>
              <a:gd name="connsiteX3" fmla="*/ 1796147 w 6585871"/>
              <a:gd name="connsiteY3" fmla="*/ 0 h 725397"/>
              <a:gd name="connsiteX4" fmla="*/ 2329003 w 6585871"/>
              <a:gd name="connsiteY4" fmla="*/ 0 h 725397"/>
              <a:gd name="connsiteX5" fmla="*/ 2861860 w 6585871"/>
              <a:gd name="connsiteY5" fmla="*/ 0 h 725397"/>
              <a:gd name="connsiteX6" fmla="*/ 3460576 w 6585871"/>
              <a:gd name="connsiteY6" fmla="*/ 0 h 725397"/>
              <a:gd name="connsiteX7" fmla="*/ 3861715 w 6585871"/>
              <a:gd name="connsiteY7" fmla="*/ 0 h 725397"/>
              <a:gd name="connsiteX8" fmla="*/ 4394572 w 6585871"/>
              <a:gd name="connsiteY8" fmla="*/ 0 h 725397"/>
              <a:gd name="connsiteX9" fmla="*/ 5059146 w 6585871"/>
              <a:gd name="connsiteY9" fmla="*/ 0 h 725397"/>
              <a:gd name="connsiteX10" fmla="*/ 5460286 w 6585871"/>
              <a:gd name="connsiteY10" fmla="*/ 0 h 725397"/>
              <a:gd name="connsiteX11" fmla="*/ 6585871 w 6585871"/>
              <a:gd name="connsiteY11" fmla="*/ 0 h 725397"/>
              <a:gd name="connsiteX12" fmla="*/ 6585871 w 6585871"/>
              <a:gd name="connsiteY12" fmla="*/ 340937 h 725397"/>
              <a:gd name="connsiteX13" fmla="*/ 6585871 w 6585871"/>
              <a:gd name="connsiteY13" fmla="*/ 725397 h 725397"/>
              <a:gd name="connsiteX14" fmla="*/ 6184732 w 6585871"/>
              <a:gd name="connsiteY14" fmla="*/ 725397 h 725397"/>
              <a:gd name="connsiteX15" fmla="*/ 5586016 w 6585871"/>
              <a:gd name="connsiteY15" fmla="*/ 725397 h 725397"/>
              <a:gd name="connsiteX16" fmla="*/ 5053159 w 6585871"/>
              <a:gd name="connsiteY16" fmla="*/ 725397 h 725397"/>
              <a:gd name="connsiteX17" fmla="*/ 4652020 w 6585871"/>
              <a:gd name="connsiteY17" fmla="*/ 725397 h 725397"/>
              <a:gd name="connsiteX18" fmla="*/ 4250880 w 6585871"/>
              <a:gd name="connsiteY18" fmla="*/ 725397 h 725397"/>
              <a:gd name="connsiteX19" fmla="*/ 3520447 w 6585871"/>
              <a:gd name="connsiteY19" fmla="*/ 725397 h 725397"/>
              <a:gd name="connsiteX20" fmla="*/ 2921732 w 6585871"/>
              <a:gd name="connsiteY20" fmla="*/ 725397 h 725397"/>
              <a:gd name="connsiteX21" fmla="*/ 2323016 w 6585871"/>
              <a:gd name="connsiteY21" fmla="*/ 725397 h 725397"/>
              <a:gd name="connsiteX22" fmla="*/ 1724301 w 6585871"/>
              <a:gd name="connsiteY22" fmla="*/ 725397 h 725397"/>
              <a:gd name="connsiteX23" fmla="*/ 1125585 w 6585871"/>
              <a:gd name="connsiteY23" fmla="*/ 725397 h 725397"/>
              <a:gd name="connsiteX24" fmla="*/ 0 w 6585871"/>
              <a:gd name="connsiteY24" fmla="*/ 725397 h 725397"/>
              <a:gd name="connsiteX25" fmla="*/ 0 w 6585871"/>
              <a:gd name="connsiteY25" fmla="*/ 369952 h 725397"/>
              <a:gd name="connsiteX26" fmla="*/ 0 w 6585871"/>
              <a:gd name="connsiteY26" fmla="*/ 0 h 7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5871" h="725397" fill="none" extrusionOk="0">
                <a:moveTo>
                  <a:pt x="0" y="0"/>
                </a:moveTo>
                <a:cubicBezTo>
                  <a:pt x="204574" y="-4678"/>
                  <a:pt x="416580" y="74595"/>
                  <a:pt x="664574" y="0"/>
                </a:cubicBezTo>
                <a:cubicBezTo>
                  <a:pt x="912568" y="-74595"/>
                  <a:pt x="967865" y="552"/>
                  <a:pt x="1263290" y="0"/>
                </a:cubicBezTo>
                <a:cubicBezTo>
                  <a:pt x="1558715" y="-552"/>
                  <a:pt x="1649578" y="22391"/>
                  <a:pt x="1796147" y="0"/>
                </a:cubicBezTo>
                <a:cubicBezTo>
                  <a:pt x="1942716" y="-22391"/>
                  <a:pt x="2147941" y="6743"/>
                  <a:pt x="2329003" y="0"/>
                </a:cubicBezTo>
                <a:cubicBezTo>
                  <a:pt x="2510065" y="-6743"/>
                  <a:pt x="2725612" y="36258"/>
                  <a:pt x="2861860" y="0"/>
                </a:cubicBezTo>
                <a:cubicBezTo>
                  <a:pt x="2998108" y="-36258"/>
                  <a:pt x="3174851" y="37219"/>
                  <a:pt x="3460576" y="0"/>
                </a:cubicBezTo>
                <a:cubicBezTo>
                  <a:pt x="3746301" y="-37219"/>
                  <a:pt x="3701148" y="37152"/>
                  <a:pt x="3861715" y="0"/>
                </a:cubicBezTo>
                <a:cubicBezTo>
                  <a:pt x="4022282" y="-37152"/>
                  <a:pt x="4238775" y="55889"/>
                  <a:pt x="4394572" y="0"/>
                </a:cubicBezTo>
                <a:cubicBezTo>
                  <a:pt x="4550369" y="-55889"/>
                  <a:pt x="4885004" y="36999"/>
                  <a:pt x="5059146" y="0"/>
                </a:cubicBezTo>
                <a:cubicBezTo>
                  <a:pt x="5233288" y="-36999"/>
                  <a:pt x="5298583" y="39358"/>
                  <a:pt x="5460286" y="0"/>
                </a:cubicBezTo>
                <a:cubicBezTo>
                  <a:pt x="5621989" y="-39358"/>
                  <a:pt x="6061728" y="119502"/>
                  <a:pt x="6585871" y="0"/>
                </a:cubicBezTo>
                <a:cubicBezTo>
                  <a:pt x="6587117" y="116472"/>
                  <a:pt x="6568995" y="232503"/>
                  <a:pt x="6585871" y="340937"/>
                </a:cubicBezTo>
                <a:cubicBezTo>
                  <a:pt x="6602747" y="449371"/>
                  <a:pt x="6540685" y="558420"/>
                  <a:pt x="6585871" y="725397"/>
                </a:cubicBezTo>
                <a:cubicBezTo>
                  <a:pt x="6470640" y="752706"/>
                  <a:pt x="6319057" y="693365"/>
                  <a:pt x="6184732" y="725397"/>
                </a:cubicBezTo>
                <a:cubicBezTo>
                  <a:pt x="6050407" y="757429"/>
                  <a:pt x="5869074" y="713932"/>
                  <a:pt x="5586016" y="725397"/>
                </a:cubicBezTo>
                <a:cubicBezTo>
                  <a:pt x="5302958" y="736862"/>
                  <a:pt x="5291695" y="669430"/>
                  <a:pt x="5053159" y="725397"/>
                </a:cubicBezTo>
                <a:cubicBezTo>
                  <a:pt x="4814623" y="781364"/>
                  <a:pt x="4795212" y="688358"/>
                  <a:pt x="4652020" y="725397"/>
                </a:cubicBezTo>
                <a:cubicBezTo>
                  <a:pt x="4508828" y="762436"/>
                  <a:pt x="4386334" y="722579"/>
                  <a:pt x="4250880" y="725397"/>
                </a:cubicBezTo>
                <a:cubicBezTo>
                  <a:pt x="4115426" y="728215"/>
                  <a:pt x="3695364" y="669162"/>
                  <a:pt x="3520447" y="725397"/>
                </a:cubicBezTo>
                <a:cubicBezTo>
                  <a:pt x="3345530" y="781632"/>
                  <a:pt x="3190696" y="675137"/>
                  <a:pt x="2921732" y="725397"/>
                </a:cubicBezTo>
                <a:cubicBezTo>
                  <a:pt x="2652768" y="775657"/>
                  <a:pt x="2480590" y="723231"/>
                  <a:pt x="2323016" y="725397"/>
                </a:cubicBezTo>
                <a:cubicBezTo>
                  <a:pt x="2165442" y="727563"/>
                  <a:pt x="1886987" y="706122"/>
                  <a:pt x="1724301" y="725397"/>
                </a:cubicBezTo>
                <a:cubicBezTo>
                  <a:pt x="1561616" y="744672"/>
                  <a:pt x="1370305" y="684908"/>
                  <a:pt x="1125585" y="725397"/>
                </a:cubicBezTo>
                <a:cubicBezTo>
                  <a:pt x="880865" y="765886"/>
                  <a:pt x="498185" y="627878"/>
                  <a:pt x="0" y="725397"/>
                </a:cubicBezTo>
                <a:cubicBezTo>
                  <a:pt x="-12449" y="600375"/>
                  <a:pt x="37482" y="495962"/>
                  <a:pt x="0" y="369952"/>
                </a:cubicBezTo>
                <a:cubicBezTo>
                  <a:pt x="-37482" y="243942"/>
                  <a:pt x="7405" y="142380"/>
                  <a:pt x="0" y="0"/>
                </a:cubicBezTo>
                <a:close/>
              </a:path>
              <a:path w="6585871" h="725397" stroke="0" extrusionOk="0">
                <a:moveTo>
                  <a:pt x="0" y="0"/>
                </a:moveTo>
                <a:cubicBezTo>
                  <a:pt x="230045" y="-70472"/>
                  <a:pt x="573378" y="54699"/>
                  <a:pt x="730433" y="0"/>
                </a:cubicBezTo>
                <a:cubicBezTo>
                  <a:pt x="887488" y="-54699"/>
                  <a:pt x="1119866" y="39410"/>
                  <a:pt x="1263290" y="0"/>
                </a:cubicBezTo>
                <a:cubicBezTo>
                  <a:pt x="1406714" y="-39410"/>
                  <a:pt x="1572836" y="258"/>
                  <a:pt x="1664429" y="0"/>
                </a:cubicBezTo>
                <a:cubicBezTo>
                  <a:pt x="1756022" y="-258"/>
                  <a:pt x="2050791" y="55665"/>
                  <a:pt x="2394862" y="0"/>
                </a:cubicBezTo>
                <a:cubicBezTo>
                  <a:pt x="2738933" y="-55665"/>
                  <a:pt x="2752974" y="15495"/>
                  <a:pt x="3059436" y="0"/>
                </a:cubicBezTo>
                <a:cubicBezTo>
                  <a:pt x="3365898" y="-15495"/>
                  <a:pt x="3265115" y="33110"/>
                  <a:pt x="3460576" y="0"/>
                </a:cubicBezTo>
                <a:cubicBezTo>
                  <a:pt x="3656037" y="-33110"/>
                  <a:pt x="4036238" y="17097"/>
                  <a:pt x="4191009" y="0"/>
                </a:cubicBezTo>
                <a:cubicBezTo>
                  <a:pt x="4345780" y="-17097"/>
                  <a:pt x="4472684" y="33835"/>
                  <a:pt x="4592148" y="0"/>
                </a:cubicBezTo>
                <a:cubicBezTo>
                  <a:pt x="4711612" y="-33835"/>
                  <a:pt x="5005238" y="32199"/>
                  <a:pt x="5190864" y="0"/>
                </a:cubicBezTo>
                <a:cubicBezTo>
                  <a:pt x="5376490" y="-32199"/>
                  <a:pt x="5523217" y="53345"/>
                  <a:pt x="5789579" y="0"/>
                </a:cubicBezTo>
                <a:cubicBezTo>
                  <a:pt x="6055941" y="-53345"/>
                  <a:pt x="6260555" y="19247"/>
                  <a:pt x="6585871" y="0"/>
                </a:cubicBezTo>
                <a:cubicBezTo>
                  <a:pt x="6593993" y="164792"/>
                  <a:pt x="6573974" y="223609"/>
                  <a:pt x="6585871" y="362699"/>
                </a:cubicBezTo>
                <a:cubicBezTo>
                  <a:pt x="6597768" y="501789"/>
                  <a:pt x="6580457" y="642935"/>
                  <a:pt x="6585871" y="725397"/>
                </a:cubicBezTo>
                <a:cubicBezTo>
                  <a:pt x="6445690" y="749331"/>
                  <a:pt x="6196149" y="720417"/>
                  <a:pt x="6053014" y="725397"/>
                </a:cubicBezTo>
                <a:cubicBezTo>
                  <a:pt x="5909879" y="730377"/>
                  <a:pt x="5659245" y="691696"/>
                  <a:pt x="5520157" y="725397"/>
                </a:cubicBezTo>
                <a:cubicBezTo>
                  <a:pt x="5381069" y="759098"/>
                  <a:pt x="5289044" y="678585"/>
                  <a:pt x="5119018" y="725397"/>
                </a:cubicBezTo>
                <a:cubicBezTo>
                  <a:pt x="4948992" y="772209"/>
                  <a:pt x="4804893" y="720721"/>
                  <a:pt x="4586161" y="725397"/>
                </a:cubicBezTo>
                <a:cubicBezTo>
                  <a:pt x="4367429" y="730073"/>
                  <a:pt x="4164094" y="654236"/>
                  <a:pt x="3921587" y="725397"/>
                </a:cubicBezTo>
                <a:cubicBezTo>
                  <a:pt x="3679080" y="796558"/>
                  <a:pt x="3557923" y="654288"/>
                  <a:pt x="3322871" y="725397"/>
                </a:cubicBezTo>
                <a:cubicBezTo>
                  <a:pt x="3087819" y="796506"/>
                  <a:pt x="3078541" y="674716"/>
                  <a:pt x="2855873" y="725397"/>
                </a:cubicBezTo>
                <a:cubicBezTo>
                  <a:pt x="2633205" y="776078"/>
                  <a:pt x="2645747" y="688678"/>
                  <a:pt x="2454734" y="725397"/>
                </a:cubicBezTo>
                <a:cubicBezTo>
                  <a:pt x="2263721" y="762116"/>
                  <a:pt x="2065687" y="669266"/>
                  <a:pt x="1856018" y="725397"/>
                </a:cubicBezTo>
                <a:cubicBezTo>
                  <a:pt x="1646349" y="781528"/>
                  <a:pt x="1495274" y="696727"/>
                  <a:pt x="1257303" y="725397"/>
                </a:cubicBezTo>
                <a:cubicBezTo>
                  <a:pt x="1019333" y="754067"/>
                  <a:pt x="887069" y="699226"/>
                  <a:pt x="526870" y="725397"/>
                </a:cubicBezTo>
                <a:cubicBezTo>
                  <a:pt x="166671" y="751568"/>
                  <a:pt x="243013" y="701701"/>
                  <a:pt x="0" y="725397"/>
                </a:cubicBezTo>
                <a:cubicBezTo>
                  <a:pt x="-37077" y="614396"/>
                  <a:pt x="1329" y="489719"/>
                  <a:pt x="0" y="355445"/>
                </a:cubicBezTo>
                <a:cubicBezTo>
                  <a:pt x="-1329" y="221171"/>
                  <a:pt x="41108" y="149578"/>
                  <a:pt x="0" y="0"/>
                </a:cubicBezTo>
                <a:close/>
              </a:path>
            </a:pathLst>
          </a:cu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lin ang="8100000" scaled="1"/>
            <a:tileRect/>
          </a:gradFill>
          <a:ln w="12700" cap="flat" cmpd="sng" algn="ctr">
            <a:solidFill>
              <a:schemeClr val="tx1"/>
            </a:solidFill>
            <a:prstDash val="solid"/>
            <a:miter lim="800000"/>
            <a:extLst>
              <a:ext uri="{C807C97D-BFC1-408E-A445-0C87EB9F89A2}">
                <ask:lineSketchStyleProps xmlns:ask="http://schemas.microsoft.com/office/drawing/2018/sketchyshapes" sd="1413390929">
                  <a:prstGeom prst="rect">
                    <a:avLst/>
                  </a:prstGeom>
                  <ask:type>
                    <ask:lineSketchScribble/>
                  </ask:type>
                </ask:lineSketchStyleProps>
              </a:ext>
            </a:extLst>
          </a:ln>
          <a:effectLst/>
        </p:spPr>
        <p:txBody>
          <a:bodyPr rtlCol="0" anchor="ctr"/>
          <a:lstStyle/>
          <a:p>
            <a:pPr lvl="0" algn="ctr">
              <a:lnSpc>
                <a:spcPct val="107000"/>
              </a:lnSpc>
            </a:pPr>
            <a:r>
              <a:rPr lang="pt-BR" sz="1700" b="1">
                <a:latin typeface="Bahnschrift Light" panose="020B0502040204020203" pitchFamily="34" charset="0"/>
              </a:rPr>
              <a:t>Produzir cases de sucesso na redução de sinistralidade</a:t>
            </a:r>
          </a:p>
        </p:txBody>
      </p:sp>
      <p:sp>
        <p:nvSpPr>
          <p:cNvPr id="9" name="Retângulo 8">
            <a:hlinkClick r:id="" action="ppaction://noaction"/>
            <a:extLst>
              <a:ext uri="{FF2B5EF4-FFF2-40B4-BE49-F238E27FC236}">
                <a16:creationId xmlns:a16="http://schemas.microsoft.com/office/drawing/2014/main" id="{A80627A5-064E-3473-18C7-AD9AE7045A8B}"/>
              </a:ext>
            </a:extLst>
          </p:cNvPr>
          <p:cNvSpPr/>
          <p:nvPr/>
        </p:nvSpPr>
        <p:spPr>
          <a:xfrm flipH="1">
            <a:off x="5362287" y="4412093"/>
            <a:ext cx="6585871" cy="725397"/>
          </a:xfrm>
          <a:custGeom>
            <a:avLst/>
            <a:gdLst>
              <a:gd name="connsiteX0" fmla="*/ 0 w 6585871"/>
              <a:gd name="connsiteY0" fmla="*/ 0 h 725397"/>
              <a:gd name="connsiteX1" fmla="*/ 401139 w 6585871"/>
              <a:gd name="connsiteY1" fmla="*/ 0 h 725397"/>
              <a:gd name="connsiteX2" fmla="*/ 1065714 w 6585871"/>
              <a:gd name="connsiteY2" fmla="*/ 0 h 725397"/>
              <a:gd name="connsiteX3" fmla="*/ 1730288 w 6585871"/>
              <a:gd name="connsiteY3" fmla="*/ 0 h 725397"/>
              <a:gd name="connsiteX4" fmla="*/ 2197286 w 6585871"/>
              <a:gd name="connsiteY4" fmla="*/ 0 h 725397"/>
              <a:gd name="connsiteX5" fmla="*/ 2796002 w 6585871"/>
              <a:gd name="connsiteY5" fmla="*/ 0 h 725397"/>
              <a:gd name="connsiteX6" fmla="*/ 3197141 w 6585871"/>
              <a:gd name="connsiteY6" fmla="*/ 0 h 725397"/>
              <a:gd name="connsiteX7" fmla="*/ 3795857 w 6585871"/>
              <a:gd name="connsiteY7" fmla="*/ 0 h 725397"/>
              <a:gd name="connsiteX8" fmla="*/ 4196996 w 6585871"/>
              <a:gd name="connsiteY8" fmla="*/ 0 h 725397"/>
              <a:gd name="connsiteX9" fmla="*/ 4663994 w 6585871"/>
              <a:gd name="connsiteY9" fmla="*/ 0 h 725397"/>
              <a:gd name="connsiteX10" fmla="*/ 5394427 w 6585871"/>
              <a:gd name="connsiteY10" fmla="*/ 0 h 725397"/>
              <a:gd name="connsiteX11" fmla="*/ 5795566 w 6585871"/>
              <a:gd name="connsiteY11" fmla="*/ 0 h 725397"/>
              <a:gd name="connsiteX12" fmla="*/ 6585871 w 6585871"/>
              <a:gd name="connsiteY12" fmla="*/ 0 h 725397"/>
              <a:gd name="connsiteX13" fmla="*/ 6585871 w 6585871"/>
              <a:gd name="connsiteY13" fmla="*/ 348191 h 725397"/>
              <a:gd name="connsiteX14" fmla="*/ 6585871 w 6585871"/>
              <a:gd name="connsiteY14" fmla="*/ 725397 h 725397"/>
              <a:gd name="connsiteX15" fmla="*/ 5921297 w 6585871"/>
              <a:gd name="connsiteY15" fmla="*/ 725397 h 725397"/>
              <a:gd name="connsiteX16" fmla="*/ 5388440 w 6585871"/>
              <a:gd name="connsiteY16" fmla="*/ 725397 h 725397"/>
              <a:gd name="connsiteX17" fmla="*/ 4987300 w 6585871"/>
              <a:gd name="connsiteY17" fmla="*/ 725397 h 725397"/>
              <a:gd name="connsiteX18" fmla="*/ 4322726 w 6585871"/>
              <a:gd name="connsiteY18" fmla="*/ 725397 h 725397"/>
              <a:gd name="connsiteX19" fmla="*/ 3789869 w 6585871"/>
              <a:gd name="connsiteY19" fmla="*/ 725397 h 725397"/>
              <a:gd name="connsiteX20" fmla="*/ 3059436 w 6585871"/>
              <a:gd name="connsiteY20" fmla="*/ 725397 h 725397"/>
              <a:gd name="connsiteX21" fmla="*/ 2592438 w 6585871"/>
              <a:gd name="connsiteY21" fmla="*/ 725397 h 725397"/>
              <a:gd name="connsiteX22" fmla="*/ 1927864 w 6585871"/>
              <a:gd name="connsiteY22" fmla="*/ 725397 h 725397"/>
              <a:gd name="connsiteX23" fmla="*/ 1197431 w 6585871"/>
              <a:gd name="connsiteY23" fmla="*/ 725397 h 725397"/>
              <a:gd name="connsiteX24" fmla="*/ 0 w 6585871"/>
              <a:gd name="connsiteY24" fmla="*/ 725397 h 725397"/>
              <a:gd name="connsiteX25" fmla="*/ 0 w 6585871"/>
              <a:gd name="connsiteY25" fmla="*/ 369952 h 725397"/>
              <a:gd name="connsiteX26" fmla="*/ 0 w 6585871"/>
              <a:gd name="connsiteY26" fmla="*/ 0 h 7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5871" h="725397" fill="none" extrusionOk="0">
                <a:moveTo>
                  <a:pt x="0" y="0"/>
                </a:moveTo>
                <a:cubicBezTo>
                  <a:pt x="108949" y="-29847"/>
                  <a:pt x="284476" y="44834"/>
                  <a:pt x="401139" y="0"/>
                </a:cubicBezTo>
                <a:cubicBezTo>
                  <a:pt x="517802" y="-44834"/>
                  <a:pt x="745622" y="44545"/>
                  <a:pt x="1065714" y="0"/>
                </a:cubicBezTo>
                <a:cubicBezTo>
                  <a:pt x="1385807" y="-44545"/>
                  <a:pt x="1430718" y="51215"/>
                  <a:pt x="1730288" y="0"/>
                </a:cubicBezTo>
                <a:cubicBezTo>
                  <a:pt x="2029858" y="-51215"/>
                  <a:pt x="2067835" y="1137"/>
                  <a:pt x="2197286" y="0"/>
                </a:cubicBezTo>
                <a:cubicBezTo>
                  <a:pt x="2326737" y="-1137"/>
                  <a:pt x="2558839" y="54219"/>
                  <a:pt x="2796002" y="0"/>
                </a:cubicBezTo>
                <a:cubicBezTo>
                  <a:pt x="3033165" y="-54219"/>
                  <a:pt x="3104788" y="25708"/>
                  <a:pt x="3197141" y="0"/>
                </a:cubicBezTo>
                <a:cubicBezTo>
                  <a:pt x="3289494" y="-25708"/>
                  <a:pt x="3534947" y="25859"/>
                  <a:pt x="3795857" y="0"/>
                </a:cubicBezTo>
                <a:cubicBezTo>
                  <a:pt x="4056767" y="-25859"/>
                  <a:pt x="4115452" y="4257"/>
                  <a:pt x="4196996" y="0"/>
                </a:cubicBezTo>
                <a:cubicBezTo>
                  <a:pt x="4278540" y="-4257"/>
                  <a:pt x="4431302" y="9217"/>
                  <a:pt x="4663994" y="0"/>
                </a:cubicBezTo>
                <a:cubicBezTo>
                  <a:pt x="4896686" y="-9217"/>
                  <a:pt x="5184719" y="57411"/>
                  <a:pt x="5394427" y="0"/>
                </a:cubicBezTo>
                <a:cubicBezTo>
                  <a:pt x="5604135" y="-57411"/>
                  <a:pt x="5684531" y="36763"/>
                  <a:pt x="5795566" y="0"/>
                </a:cubicBezTo>
                <a:cubicBezTo>
                  <a:pt x="5906601" y="-36763"/>
                  <a:pt x="6239979" y="28183"/>
                  <a:pt x="6585871" y="0"/>
                </a:cubicBezTo>
                <a:cubicBezTo>
                  <a:pt x="6601330" y="141295"/>
                  <a:pt x="6575502" y="191290"/>
                  <a:pt x="6585871" y="348191"/>
                </a:cubicBezTo>
                <a:cubicBezTo>
                  <a:pt x="6596240" y="505092"/>
                  <a:pt x="6551736" y="569742"/>
                  <a:pt x="6585871" y="725397"/>
                </a:cubicBezTo>
                <a:cubicBezTo>
                  <a:pt x="6319516" y="798836"/>
                  <a:pt x="6101144" y="720150"/>
                  <a:pt x="5921297" y="725397"/>
                </a:cubicBezTo>
                <a:cubicBezTo>
                  <a:pt x="5741450" y="730644"/>
                  <a:pt x="5612633" y="670187"/>
                  <a:pt x="5388440" y="725397"/>
                </a:cubicBezTo>
                <a:cubicBezTo>
                  <a:pt x="5164247" y="780607"/>
                  <a:pt x="5167541" y="700670"/>
                  <a:pt x="4987300" y="725397"/>
                </a:cubicBezTo>
                <a:cubicBezTo>
                  <a:pt x="4807059" y="750124"/>
                  <a:pt x="4539177" y="685325"/>
                  <a:pt x="4322726" y="725397"/>
                </a:cubicBezTo>
                <a:cubicBezTo>
                  <a:pt x="4106275" y="765469"/>
                  <a:pt x="3996677" y="694502"/>
                  <a:pt x="3789869" y="725397"/>
                </a:cubicBezTo>
                <a:cubicBezTo>
                  <a:pt x="3583061" y="756292"/>
                  <a:pt x="3225836" y="667917"/>
                  <a:pt x="3059436" y="725397"/>
                </a:cubicBezTo>
                <a:cubicBezTo>
                  <a:pt x="2893036" y="782877"/>
                  <a:pt x="2690474" y="713754"/>
                  <a:pt x="2592438" y="725397"/>
                </a:cubicBezTo>
                <a:cubicBezTo>
                  <a:pt x="2494402" y="737040"/>
                  <a:pt x="2186095" y="646725"/>
                  <a:pt x="1927864" y="725397"/>
                </a:cubicBezTo>
                <a:cubicBezTo>
                  <a:pt x="1669633" y="804069"/>
                  <a:pt x="1368452" y="676993"/>
                  <a:pt x="1197431" y="725397"/>
                </a:cubicBezTo>
                <a:cubicBezTo>
                  <a:pt x="1026410" y="773801"/>
                  <a:pt x="326289" y="716666"/>
                  <a:pt x="0" y="725397"/>
                </a:cubicBezTo>
                <a:cubicBezTo>
                  <a:pt x="-1408" y="590325"/>
                  <a:pt x="42188" y="463944"/>
                  <a:pt x="0" y="369952"/>
                </a:cubicBezTo>
                <a:cubicBezTo>
                  <a:pt x="-42188" y="275960"/>
                  <a:pt x="1127" y="180590"/>
                  <a:pt x="0" y="0"/>
                </a:cubicBezTo>
                <a:close/>
              </a:path>
              <a:path w="6585871" h="725397" stroke="0" extrusionOk="0">
                <a:moveTo>
                  <a:pt x="0" y="0"/>
                </a:moveTo>
                <a:cubicBezTo>
                  <a:pt x="254107" y="-30189"/>
                  <a:pt x="426154" y="48350"/>
                  <a:pt x="664574" y="0"/>
                </a:cubicBezTo>
                <a:cubicBezTo>
                  <a:pt x="902994" y="-48350"/>
                  <a:pt x="1068160" y="18411"/>
                  <a:pt x="1263290" y="0"/>
                </a:cubicBezTo>
                <a:cubicBezTo>
                  <a:pt x="1458420" y="-18411"/>
                  <a:pt x="1628726" y="48503"/>
                  <a:pt x="1862005" y="0"/>
                </a:cubicBezTo>
                <a:cubicBezTo>
                  <a:pt x="2095284" y="-48503"/>
                  <a:pt x="2280682" y="61511"/>
                  <a:pt x="2526580" y="0"/>
                </a:cubicBezTo>
                <a:cubicBezTo>
                  <a:pt x="2772478" y="-61511"/>
                  <a:pt x="2857200" y="13445"/>
                  <a:pt x="3059436" y="0"/>
                </a:cubicBezTo>
                <a:cubicBezTo>
                  <a:pt x="3261672" y="-13445"/>
                  <a:pt x="3405036" y="30691"/>
                  <a:pt x="3526435" y="0"/>
                </a:cubicBezTo>
                <a:cubicBezTo>
                  <a:pt x="3647834" y="-30691"/>
                  <a:pt x="3927484" y="54547"/>
                  <a:pt x="4256868" y="0"/>
                </a:cubicBezTo>
                <a:cubicBezTo>
                  <a:pt x="4586252" y="-54547"/>
                  <a:pt x="4599270" y="34116"/>
                  <a:pt x="4789724" y="0"/>
                </a:cubicBezTo>
                <a:cubicBezTo>
                  <a:pt x="4980178" y="-34116"/>
                  <a:pt x="5145454" y="14365"/>
                  <a:pt x="5322581" y="0"/>
                </a:cubicBezTo>
                <a:cubicBezTo>
                  <a:pt x="5499708" y="-14365"/>
                  <a:pt x="5717645" y="9176"/>
                  <a:pt x="5855438" y="0"/>
                </a:cubicBezTo>
                <a:cubicBezTo>
                  <a:pt x="5993231" y="-9176"/>
                  <a:pt x="6352962" y="72970"/>
                  <a:pt x="6585871" y="0"/>
                </a:cubicBezTo>
                <a:cubicBezTo>
                  <a:pt x="6587735" y="90588"/>
                  <a:pt x="6584291" y="170486"/>
                  <a:pt x="6585871" y="340937"/>
                </a:cubicBezTo>
                <a:cubicBezTo>
                  <a:pt x="6587451" y="511388"/>
                  <a:pt x="6585817" y="583455"/>
                  <a:pt x="6585871" y="725397"/>
                </a:cubicBezTo>
                <a:cubicBezTo>
                  <a:pt x="6395515" y="743858"/>
                  <a:pt x="6218451" y="638674"/>
                  <a:pt x="5855438" y="725397"/>
                </a:cubicBezTo>
                <a:cubicBezTo>
                  <a:pt x="5492425" y="812120"/>
                  <a:pt x="5579784" y="701155"/>
                  <a:pt x="5454299" y="725397"/>
                </a:cubicBezTo>
                <a:cubicBezTo>
                  <a:pt x="5328814" y="749639"/>
                  <a:pt x="5109375" y="706308"/>
                  <a:pt x="4987300" y="725397"/>
                </a:cubicBezTo>
                <a:cubicBezTo>
                  <a:pt x="4865225" y="744486"/>
                  <a:pt x="4463729" y="695032"/>
                  <a:pt x="4322726" y="725397"/>
                </a:cubicBezTo>
                <a:cubicBezTo>
                  <a:pt x="4181723" y="755762"/>
                  <a:pt x="3867369" y="672914"/>
                  <a:pt x="3724011" y="725397"/>
                </a:cubicBezTo>
                <a:cubicBezTo>
                  <a:pt x="3580654" y="777880"/>
                  <a:pt x="3504880" y="706435"/>
                  <a:pt x="3322871" y="725397"/>
                </a:cubicBezTo>
                <a:cubicBezTo>
                  <a:pt x="3140862" y="744359"/>
                  <a:pt x="3051043" y="709617"/>
                  <a:pt x="2855873" y="725397"/>
                </a:cubicBezTo>
                <a:cubicBezTo>
                  <a:pt x="2660703" y="741177"/>
                  <a:pt x="2407695" y="719984"/>
                  <a:pt x="2125440" y="725397"/>
                </a:cubicBezTo>
                <a:cubicBezTo>
                  <a:pt x="1843185" y="730810"/>
                  <a:pt x="1908740" y="688691"/>
                  <a:pt x="1724301" y="725397"/>
                </a:cubicBezTo>
                <a:cubicBezTo>
                  <a:pt x="1539862" y="762103"/>
                  <a:pt x="1323621" y="725059"/>
                  <a:pt x="1125585" y="725397"/>
                </a:cubicBezTo>
                <a:cubicBezTo>
                  <a:pt x="927549" y="725735"/>
                  <a:pt x="823048" y="691461"/>
                  <a:pt x="658587" y="725397"/>
                </a:cubicBezTo>
                <a:cubicBezTo>
                  <a:pt x="494126" y="759333"/>
                  <a:pt x="213435" y="716060"/>
                  <a:pt x="0" y="725397"/>
                </a:cubicBezTo>
                <a:cubicBezTo>
                  <a:pt x="-25741" y="539226"/>
                  <a:pt x="24461" y="520180"/>
                  <a:pt x="0" y="348191"/>
                </a:cubicBezTo>
                <a:cubicBezTo>
                  <a:pt x="-24461" y="176202"/>
                  <a:pt x="88" y="169491"/>
                  <a:pt x="0" y="0"/>
                </a:cubicBezTo>
                <a:close/>
              </a:path>
            </a:pathLst>
          </a:cu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lin ang="8100000" scaled="1"/>
            <a:tileRect/>
          </a:gradFill>
          <a:ln w="12700" cap="flat" cmpd="sng" algn="ctr">
            <a:solidFill>
              <a:schemeClr val="tx1"/>
            </a:solidFill>
            <a:prstDash val="solid"/>
            <a:miter lim="800000"/>
            <a:extLst>
              <a:ext uri="{C807C97D-BFC1-408E-A445-0C87EB9F89A2}">
                <ask:lineSketchStyleProps xmlns:ask="http://schemas.microsoft.com/office/drawing/2018/sketchyshapes" sd="1532462717">
                  <a:prstGeom prst="rect">
                    <a:avLst/>
                  </a:prstGeom>
                  <ask:type>
                    <ask:lineSketchScribble/>
                  </ask:type>
                </ask:lineSketchStyleProps>
              </a:ext>
            </a:extLst>
          </a:ln>
          <a:effectLst/>
        </p:spPr>
        <p:txBody>
          <a:bodyPr rtlCol="0" anchor="ctr"/>
          <a:lstStyle/>
          <a:p>
            <a:pPr lvl="0" algn="ctr">
              <a:lnSpc>
                <a:spcPct val="107000"/>
              </a:lnSpc>
            </a:pPr>
            <a:r>
              <a:rPr lang="pt-BR" sz="1700" b="1">
                <a:latin typeface="Bahnschrift Light" panose="020B0502040204020203" pitchFamily="34" charset="0"/>
              </a:rPr>
              <a:t>Programas de apoio a saúde mental, uma lacuna que os planos não preenchem</a:t>
            </a:r>
          </a:p>
        </p:txBody>
      </p:sp>
      <p:sp>
        <p:nvSpPr>
          <p:cNvPr id="10" name="Retângulo 9">
            <a:hlinkClick r:id="" action="ppaction://noaction"/>
            <a:extLst>
              <a:ext uri="{FF2B5EF4-FFF2-40B4-BE49-F238E27FC236}">
                <a16:creationId xmlns:a16="http://schemas.microsoft.com/office/drawing/2014/main" id="{28B2F620-EC64-F8F9-AEC1-A1E7A2E5C8B6}"/>
              </a:ext>
            </a:extLst>
          </p:cNvPr>
          <p:cNvSpPr/>
          <p:nvPr/>
        </p:nvSpPr>
        <p:spPr>
          <a:xfrm flipH="1">
            <a:off x="5362287" y="5360443"/>
            <a:ext cx="6585871" cy="725397"/>
          </a:xfrm>
          <a:custGeom>
            <a:avLst/>
            <a:gdLst>
              <a:gd name="connsiteX0" fmla="*/ 0 w 6585871"/>
              <a:gd name="connsiteY0" fmla="*/ 0 h 725397"/>
              <a:gd name="connsiteX1" fmla="*/ 664574 w 6585871"/>
              <a:gd name="connsiteY1" fmla="*/ 0 h 725397"/>
              <a:gd name="connsiteX2" fmla="*/ 1329149 w 6585871"/>
              <a:gd name="connsiteY2" fmla="*/ 0 h 725397"/>
              <a:gd name="connsiteX3" fmla="*/ 1796147 w 6585871"/>
              <a:gd name="connsiteY3" fmla="*/ 0 h 725397"/>
              <a:gd name="connsiteX4" fmla="*/ 2394862 w 6585871"/>
              <a:gd name="connsiteY4" fmla="*/ 0 h 725397"/>
              <a:gd name="connsiteX5" fmla="*/ 2796002 w 6585871"/>
              <a:gd name="connsiteY5" fmla="*/ 0 h 725397"/>
              <a:gd name="connsiteX6" fmla="*/ 3460576 w 6585871"/>
              <a:gd name="connsiteY6" fmla="*/ 0 h 725397"/>
              <a:gd name="connsiteX7" fmla="*/ 3993433 w 6585871"/>
              <a:gd name="connsiteY7" fmla="*/ 0 h 725397"/>
              <a:gd name="connsiteX8" fmla="*/ 4723866 w 6585871"/>
              <a:gd name="connsiteY8" fmla="*/ 0 h 725397"/>
              <a:gd name="connsiteX9" fmla="*/ 5256722 w 6585871"/>
              <a:gd name="connsiteY9" fmla="*/ 0 h 725397"/>
              <a:gd name="connsiteX10" fmla="*/ 5657862 w 6585871"/>
              <a:gd name="connsiteY10" fmla="*/ 0 h 725397"/>
              <a:gd name="connsiteX11" fmla="*/ 6585871 w 6585871"/>
              <a:gd name="connsiteY11" fmla="*/ 0 h 725397"/>
              <a:gd name="connsiteX12" fmla="*/ 6585871 w 6585871"/>
              <a:gd name="connsiteY12" fmla="*/ 377206 h 725397"/>
              <a:gd name="connsiteX13" fmla="*/ 6585871 w 6585871"/>
              <a:gd name="connsiteY13" fmla="*/ 725397 h 725397"/>
              <a:gd name="connsiteX14" fmla="*/ 5987155 w 6585871"/>
              <a:gd name="connsiteY14" fmla="*/ 725397 h 725397"/>
              <a:gd name="connsiteX15" fmla="*/ 5520157 w 6585871"/>
              <a:gd name="connsiteY15" fmla="*/ 725397 h 725397"/>
              <a:gd name="connsiteX16" fmla="*/ 4789724 w 6585871"/>
              <a:gd name="connsiteY16" fmla="*/ 725397 h 725397"/>
              <a:gd name="connsiteX17" fmla="*/ 4191009 w 6585871"/>
              <a:gd name="connsiteY17" fmla="*/ 725397 h 725397"/>
              <a:gd name="connsiteX18" fmla="*/ 3658152 w 6585871"/>
              <a:gd name="connsiteY18" fmla="*/ 725397 h 725397"/>
              <a:gd name="connsiteX19" fmla="*/ 3125295 w 6585871"/>
              <a:gd name="connsiteY19" fmla="*/ 725397 h 725397"/>
              <a:gd name="connsiteX20" fmla="*/ 2658297 w 6585871"/>
              <a:gd name="connsiteY20" fmla="*/ 725397 h 725397"/>
              <a:gd name="connsiteX21" fmla="*/ 1993723 w 6585871"/>
              <a:gd name="connsiteY21" fmla="*/ 725397 h 725397"/>
              <a:gd name="connsiteX22" fmla="*/ 1526725 w 6585871"/>
              <a:gd name="connsiteY22" fmla="*/ 725397 h 725397"/>
              <a:gd name="connsiteX23" fmla="*/ 796292 w 6585871"/>
              <a:gd name="connsiteY23" fmla="*/ 725397 h 725397"/>
              <a:gd name="connsiteX24" fmla="*/ 0 w 6585871"/>
              <a:gd name="connsiteY24" fmla="*/ 725397 h 725397"/>
              <a:gd name="connsiteX25" fmla="*/ 0 w 6585871"/>
              <a:gd name="connsiteY25" fmla="*/ 369952 h 725397"/>
              <a:gd name="connsiteX26" fmla="*/ 0 w 6585871"/>
              <a:gd name="connsiteY26" fmla="*/ 0 h 7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5871" h="725397" fill="none" extrusionOk="0">
                <a:moveTo>
                  <a:pt x="0" y="0"/>
                </a:moveTo>
                <a:cubicBezTo>
                  <a:pt x="170172" y="-4779"/>
                  <a:pt x="342990" y="7215"/>
                  <a:pt x="664574" y="0"/>
                </a:cubicBezTo>
                <a:cubicBezTo>
                  <a:pt x="986158" y="-7215"/>
                  <a:pt x="1018383" y="30962"/>
                  <a:pt x="1329149" y="0"/>
                </a:cubicBezTo>
                <a:cubicBezTo>
                  <a:pt x="1639915" y="-30962"/>
                  <a:pt x="1696153" y="14507"/>
                  <a:pt x="1796147" y="0"/>
                </a:cubicBezTo>
                <a:cubicBezTo>
                  <a:pt x="1896141" y="-14507"/>
                  <a:pt x="2178374" y="21198"/>
                  <a:pt x="2394862" y="0"/>
                </a:cubicBezTo>
                <a:cubicBezTo>
                  <a:pt x="2611350" y="-21198"/>
                  <a:pt x="2694034" y="20076"/>
                  <a:pt x="2796002" y="0"/>
                </a:cubicBezTo>
                <a:cubicBezTo>
                  <a:pt x="2897970" y="-20076"/>
                  <a:pt x="3243245" y="6762"/>
                  <a:pt x="3460576" y="0"/>
                </a:cubicBezTo>
                <a:cubicBezTo>
                  <a:pt x="3677907" y="-6762"/>
                  <a:pt x="3804278" y="23170"/>
                  <a:pt x="3993433" y="0"/>
                </a:cubicBezTo>
                <a:cubicBezTo>
                  <a:pt x="4182588" y="-23170"/>
                  <a:pt x="4429509" y="81071"/>
                  <a:pt x="4723866" y="0"/>
                </a:cubicBezTo>
                <a:cubicBezTo>
                  <a:pt x="5018223" y="-81071"/>
                  <a:pt x="5068805" y="55166"/>
                  <a:pt x="5256722" y="0"/>
                </a:cubicBezTo>
                <a:cubicBezTo>
                  <a:pt x="5444639" y="-55166"/>
                  <a:pt x="5555542" y="16592"/>
                  <a:pt x="5657862" y="0"/>
                </a:cubicBezTo>
                <a:cubicBezTo>
                  <a:pt x="5760182" y="-16592"/>
                  <a:pt x="6248753" y="96809"/>
                  <a:pt x="6585871" y="0"/>
                </a:cubicBezTo>
                <a:cubicBezTo>
                  <a:pt x="6619080" y="150344"/>
                  <a:pt x="6572176" y="288361"/>
                  <a:pt x="6585871" y="377206"/>
                </a:cubicBezTo>
                <a:cubicBezTo>
                  <a:pt x="6599566" y="466051"/>
                  <a:pt x="6578352" y="568203"/>
                  <a:pt x="6585871" y="725397"/>
                </a:cubicBezTo>
                <a:cubicBezTo>
                  <a:pt x="6297570" y="726060"/>
                  <a:pt x="6139187" y="702511"/>
                  <a:pt x="5987155" y="725397"/>
                </a:cubicBezTo>
                <a:cubicBezTo>
                  <a:pt x="5835123" y="748283"/>
                  <a:pt x="5669204" y="671843"/>
                  <a:pt x="5520157" y="725397"/>
                </a:cubicBezTo>
                <a:cubicBezTo>
                  <a:pt x="5371110" y="778951"/>
                  <a:pt x="5076108" y="702193"/>
                  <a:pt x="4789724" y="725397"/>
                </a:cubicBezTo>
                <a:cubicBezTo>
                  <a:pt x="4503340" y="748601"/>
                  <a:pt x="4487496" y="690258"/>
                  <a:pt x="4191009" y="725397"/>
                </a:cubicBezTo>
                <a:cubicBezTo>
                  <a:pt x="3894522" y="760536"/>
                  <a:pt x="3896285" y="704871"/>
                  <a:pt x="3658152" y="725397"/>
                </a:cubicBezTo>
                <a:cubicBezTo>
                  <a:pt x="3420019" y="745923"/>
                  <a:pt x="3335047" y="723604"/>
                  <a:pt x="3125295" y="725397"/>
                </a:cubicBezTo>
                <a:cubicBezTo>
                  <a:pt x="2915543" y="727190"/>
                  <a:pt x="2770570" y="721856"/>
                  <a:pt x="2658297" y="725397"/>
                </a:cubicBezTo>
                <a:cubicBezTo>
                  <a:pt x="2546024" y="728938"/>
                  <a:pt x="2238690" y="653400"/>
                  <a:pt x="1993723" y="725397"/>
                </a:cubicBezTo>
                <a:cubicBezTo>
                  <a:pt x="1748756" y="797394"/>
                  <a:pt x="1713723" y="687938"/>
                  <a:pt x="1526725" y="725397"/>
                </a:cubicBezTo>
                <a:cubicBezTo>
                  <a:pt x="1339727" y="762856"/>
                  <a:pt x="969156" y="709057"/>
                  <a:pt x="796292" y="725397"/>
                </a:cubicBezTo>
                <a:cubicBezTo>
                  <a:pt x="623428" y="741737"/>
                  <a:pt x="311204" y="658257"/>
                  <a:pt x="0" y="725397"/>
                </a:cubicBezTo>
                <a:cubicBezTo>
                  <a:pt x="-7883" y="637758"/>
                  <a:pt x="14971" y="491249"/>
                  <a:pt x="0" y="369952"/>
                </a:cubicBezTo>
                <a:cubicBezTo>
                  <a:pt x="-14971" y="248656"/>
                  <a:pt x="3417" y="177389"/>
                  <a:pt x="0" y="0"/>
                </a:cubicBezTo>
                <a:close/>
              </a:path>
              <a:path w="6585871" h="725397" stroke="0" extrusionOk="0">
                <a:moveTo>
                  <a:pt x="0" y="0"/>
                </a:moveTo>
                <a:cubicBezTo>
                  <a:pt x="156604" y="-36561"/>
                  <a:pt x="418352" y="57778"/>
                  <a:pt x="598716" y="0"/>
                </a:cubicBezTo>
                <a:cubicBezTo>
                  <a:pt x="779080" y="-57778"/>
                  <a:pt x="1062591" y="85908"/>
                  <a:pt x="1329149" y="0"/>
                </a:cubicBezTo>
                <a:cubicBezTo>
                  <a:pt x="1595707" y="-85908"/>
                  <a:pt x="1580516" y="20935"/>
                  <a:pt x="1730288" y="0"/>
                </a:cubicBezTo>
                <a:cubicBezTo>
                  <a:pt x="1880060" y="-20935"/>
                  <a:pt x="2239638" y="66114"/>
                  <a:pt x="2460721" y="0"/>
                </a:cubicBezTo>
                <a:cubicBezTo>
                  <a:pt x="2681804" y="-66114"/>
                  <a:pt x="2938001" y="10203"/>
                  <a:pt x="3125295" y="0"/>
                </a:cubicBezTo>
                <a:cubicBezTo>
                  <a:pt x="3312589" y="-10203"/>
                  <a:pt x="3427340" y="46278"/>
                  <a:pt x="3592293" y="0"/>
                </a:cubicBezTo>
                <a:cubicBezTo>
                  <a:pt x="3757246" y="-46278"/>
                  <a:pt x="4045538" y="43376"/>
                  <a:pt x="4191009" y="0"/>
                </a:cubicBezTo>
                <a:cubicBezTo>
                  <a:pt x="4336480" y="-43376"/>
                  <a:pt x="4771049" y="17862"/>
                  <a:pt x="4921442" y="0"/>
                </a:cubicBezTo>
                <a:cubicBezTo>
                  <a:pt x="5071835" y="-17862"/>
                  <a:pt x="5164445" y="452"/>
                  <a:pt x="5322581" y="0"/>
                </a:cubicBezTo>
                <a:cubicBezTo>
                  <a:pt x="5480717" y="-452"/>
                  <a:pt x="5691626" y="77683"/>
                  <a:pt x="5987155" y="0"/>
                </a:cubicBezTo>
                <a:cubicBezTo>
                  <a:pt x="6282684" y="-77683"/>
                  <a:pt x="6441511" y="9259"/>
                  <a:pt x="6585871" y="0"/>
                </a:cubicBezTo>
                <a:cubicBezTo>
                  <a:pt x="6594632" y="94210"/>
                  <a:pt x="6565326" y="183453"/>
                  <a:pt x="6585871" y="362699"/>
                </a:cubicBezTo>
                <a:cubicBezTo>
                  <a:pt x="6606416" y="541945"/>
                  <a:pt x="6578472" y="593252"/>
                  <a:pt x="6585871" y="725397"/>
                </a:cubicBezTo>
                <a:cubicBezTo>
                  <a:pt x="6374479" y="748270"/>
                  <a:pt x="6243416" y="716500"/>
                  <a:pt x="6053014" y="725397"/>
                </a:cubicBezTo>
                <a:cubicBezTo>
                  <a:pt x="5862612" y="734294"/>
                  <a:pt x="5654728" y="716774"/>
                  <a:pt x="5454299" y="725397"/>
                </a:cubicBezTo>
                <a:cubicBezTo>
                  <a:pt x="5253871" y="734020"/>
                  <a:pt x="4978898" y="658914"/>
                  <a:pt x="4723866" y="725397"/>
                </a:cubicBezTo>
                <a:cubicBezTo>
                  <a:pt x="4468834" y="791880"/>
                  <a:pt x="4327539" y="653369"/>
                  <a:pt x="4059291" y="725397"/>
                </a:cubicBezTo>
                <a:cubicBezTo>
                  <a:pt x="3791043" y="797425"/>
                  <a:pt x="3747225" y="700762"/>
                  <a:pt x="3460576" y="725397"/>
                </a:cubicBezTo>
                <a:cubicBezTo>
                  <a:pt x="3173928" y="750032"/>
                  <a:pt x="3015972" y="709670"/>
                  <a:pt x="2796002" y="725397"/>
                </a:cubicBezTo>
                <a:cubicBezTo>
                  <a:pt x="2576032" y="741124"/>
                  <a:pt x="2486346" y="690371"/>
                  <a:pt x="2394862" y="725397"/>
                </a:cubicBezTo>
                <a:cubicBezTo>
                  <a:pt x="2303378" y="760423"/>
                  <a:pt x="2092313" y="676709"/>
                  <a:pt x="1796147" y="725397"/>
                </a:cubicBezTo>
                <a:cubicBezTo>
                  <a:pt x="1499982" y="774085"/>
                  <a:pt x="1546435" y="690196"/>
                  <a:pt x="1329149" y="725397"/>
                </a:cubicBezTo>
                <a:cubicBezTo>
                  <a:pt x="1111863" y="760598"/>
                  <a:pt x="911914" y="671994"/>
                  <a:pt x="730433" y="725397"/>
                </a:cubicBezTo>
                <a:cubicBezTo>
                  <a:pt x="548952" y="778800"/>
                  <a:pt x="318154" y="702854"/>
                  <a:pt x="0" y="725397"/>
                </a:cubicBezTo>
                <a:cubicBezTo>
                  <a:pt x="-36929" y="642575"/>
                  <a:pt x="25677" y="524299"/>
                  <a:pt x="0" y="355445"/>
                </a:cubicBezTo>
                <a:cubicBezTo>
                  <a:pt x="-25677" y="186591"/>
                  <a:pt x="19179" y="79247"/>
                  <a:pt x="0" y="0"/>
                </a:cubicBezTo>
                <a:close/>
              </a:path>
            </a:pathLst>
          </a:cu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lin ang="8100000" scaled="1"/>
            <a:tileRect/>
          </a:gradFill>
          <a:ln w="12700" cap="flat" cmpd="sng" algn="ctr">
            <a:solidFill>
              <a:schemeClr val="tx1"/>
            </a:solidFill>
            <a:prstDash val="solid"/>
            <a:miter lim="800000"/>
            <a:extLst>
              <a:ext uri="{C807C97D-BFC1-408E-A445-0C87EB9F89A2}">
                <ask:lineSketchStyleProps xmlns:ask="http://schemas.microsoft.com/office/drawing/2018/sketchyshapes" sd="707860396">
                  <a:prstGeom prst="rect">
                    <a:avLst/>
                  </a:prstGeom>
                  <ask:type>
                    <ask:lineSketchScribble/>
                  </ask:type>
                </ask:lineSketchStyleProps>
              </a:ext>
            </a:extLst>
          </a:ln>
          <a:effectLst/>
        </p:spPr>
        <p:txBody>
          <a:bodyPr rtlCol="0" anchor="ctr"/>
          <a:lstStyle/>
          <a:p>
            <a:pPr lvl="0" algn="ctr">
              <a:lnSpc>
                <a:spcPct val="107000"/>
              </a:lnSpc>
            </a:pPr>
            <a:r>
              <a:rPr lang="pt-BR" sz="1700" b="1">
                <a:latin typeface="Bahnschrift Light" panose="020B0502040204020203" pitchFamily="34" charset="0"/>
              </a:rPr>
              <a:t>Atuar  influenciando políticas da ANS que tratem da oferta mais abrangente dos planos e Seguros de Saúde empresariais</a:t>
            </a:r>
          </a:p>
        </p:txBody>
      </p:sp>
      <p:sp>
        <p:nvSpPr>
          <p:cNvPr id="11" name="CaixaDeTexto 10">
            <a:extLst>
              <a:ext uri="{FF2B5EF4-FFF2-40B4-BE49-F238E27FC236}">
                <a16:creationId xmlns:a16="http://schemas.microsoft.com/office/drawing/2014/main" id="{D964A84B-95DF-6195-B329-951DDDD85D7D}"/>
              </a:ext>
            </a:extLst>
          </p:cNvPr>
          <p:cNvSpPr txBox="1"/>
          <p:nvPr/>
        </p:nvSpPr>
        <p:spPr>
          <a:xfrm>
            <a:off x="111760" y="5608263"/>
            <a:ext cx="4764679" cy="680956"/>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OPORTUNIDADES</a:t>
            </a:r>
          </a:p>
        </p:txBody>
      </p:sp>
      <p:sp>
        <p:nvSpPr>
          <p:cNvPr id="12" name="Espaço Reservado para Número de Slide 5">
            <a:extLst>
              <a:ext uri="{FF2B5EF4-FFF2-40B4-BE49-F238E27FC236}">
                <a16:creationId xmlns:a16="http://schemas.microsoft.com/office/drawing/2014/main" id="{8969EEF9-9132-742F-69EB-2C110A1AD55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100</a:t>
            </a:fld>
            <a:endParaRPr lang="en-ZA"/>
          </a:p>
        </p:txBody>
      </p:sp>
    </p:spTree>
    <p:extLst>
      <p:ext uri="{BB962C8B-B14F-4D97-AF65-F5344CB8AC3E}">
        <p14:creationId xmlns:p14="http://schemas.microsoft.com/office/powerpoint/2010/main" val="41337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 grpId="0" animBg="1"/>
      <p:bldP spid="8" grpId="0" animBg="1"/>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al pergunta mais te incomoda? / Blog ADN Concursos">
            <a:extLst>
              <a:ext uri="{FF2B5EF4-FFF2-40B4-BE49-F238E27FC236}">
                <a16:creationId xmlns:a16="http://schemas.microsoft.com/office/drawing/2014/main" id="{F3EC0142-E31D-FAF1-C19E-D465C1A3AAF8}"/>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4890" b="111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28E5B42E-F0E4-4D30-D9DA-9A2426FE46AB}"/>
              </a:ext>
            </a:extLst>
          </p:cNvPr>
          <p:cNvSpPr txBox="1">
            <a:spLocks/>
          </p:cNvSpPr>
          <p:nvPr/>
        </p:nvSpPr>
        <p:spPr>
          <a:xfrm>
            <a:off x="3257550" y="3267076"/>
            <a:ext cx="5810250" cy="942974"/>
          </a:xfrm>
          <a:prstGeom prst="rect">
            <a:avLst/>
          </a:prstGeom>
          <a:solidFill>
            <a:srgbClr val="D7D7D7"/>
          </a:solidFill>
          <a:ln>
            <a:noFill/>
          </a:ln>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PT" sz="8000" b="1">
                <a:solidFill>
                  <a:schemeClr val="tx1"/>
                </a:solidFill>
                <a:effectLst>
                  <a:glow rad="38100">
                    <a:schemeClr val="bg1">
                      <a:lumMod val="65000"/>
                      <a:lumOff val="35000"/>
                      <a:alpha val="50000"/>
                    </a:schemeClr>
                  </a:glow>
                </a:effectLst>
                <a:latin typeface="Calibri" panose="020F0502020204030204" pitchFamily="34" charset="0"/>
                <a:cs typeface="Calibri" panose="020F0502020204030204" pitchFamily="34" charset="0"/>
              </a:rPr>
              <a:t>PERGUNTAS?</a:t>
            </a:r>
          </a:p>
        </p:txBody>
      </p:sp>
    </p:spTree>
    <p:extLst>
      <p:ext uri="{BB962C8B-B14F-4D97-AF65-F5344CB8AC3E}">
        <p14:creationId xmlns:p14="http://schemas.microsoft.com/office/powerpoint/2010/main" val="349000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Motivações para ofertar planos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0760" y="1417309"/>
            <a:ext cx="10142406" cy="46997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a empresa é muito importante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salvaguardar os colaboradores nossos de eventuais problemas que eles tenham relacionados à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Nós temos assuntos internos e o plano de saúde vem a acobertar uma necessidade imediata de algum problema que ele tenha e ele ter onde recorrer. O serviço público o mesmo médico que faz o procedimento no plano de saúde faz no serviço público, porém às vezes não na velocidade 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colaborador precisa e que a empresa também</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ele tendo um problema, que ele trate e fique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bom e venha a retomar as suas atividades o quanto antes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0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São vários fatores, mas como a área de recursos humanos tem uma missão que é cuidar de pessoas, então acredito que o objetivo é esse,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proporcionar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cuidar da saúde dos colaboradores, estender aos familiares e isso ta</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mbém envolve a questão da retenção de competências, as pessoas quando elas se sentem cuidadas, com certeza elas tendem a permanecer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são esses dois objetivos, é a retenção, a valorização, mas o principal objetivo é o cuidado mesmo, o colaborador ele estando saudável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produtividade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empresa, com certeza, é perceptível.” ( Grande porte sem corretora)</a:t>
            </a:r>
          </a:p>
          <a:p>
            <a:pPr marL="0" indent="0">
              <a:lnSpc>
                <a:spcPct val="100000"/>
              </a:lnSpc>
              <a:spcBef>
                <a:spcPts val="0"/>
              </a:spcBef>
              <a:buNone/>
              <a:tabLst>
                <a:tab pos="228600" algn="l"/>
              </a:tabLst>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Globalmente a empresa se preocupa muito com o bem-estar e a qualidade dos seus funcionários, então isso, o benefício já existia antes da minha entrada, que tem cerca de nove anos na empresa e esse benefício na verdade é para uma questão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obrigação sindical</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existe um alinhamento com o sindicato dessa aqui, indica a oferta de benefício do plano de saúde aos seus funcionários.”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BBD4640D-D620-FD7A-8087-8EAC25DBD47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0C82DE0-5C70-E5D4-CC32-1CD0DD7BE1E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11</a:t>
            </a:fld>
            <a:endParaRPr lang="en-ZA"/>
          </a:p>
        </p:txBody>
      </p:sp>
    </p:spTree>
    <p:extLst>
      <p:ext uri="{BB962C8B-B14F-4D97-AF65-F5344CB8AC3E}">
        <p14:creationId xmlns:p14="http://schemas.microsoft.com/office/powerpoint/2010/main" val="28652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a:t>
            </a:r>
            <a:r>
              <a:rPr lang="pt-BR" sz="3600">
                <a:solidFill>
                  <a:schemeClr val="accent5">
                    <a:lumMod val="50000"/>
                  </a:schemeClr>
                </a:solidFill>
              </a:rPr>
              <a:t>Motivações para ofertar planos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81503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tabLst>
                <a:tab pos="228600" algn="l"/>
              </a:tabLst>
            </a:pPr>
            <a:endParaRPr lang="pt-BR" sz="1600" i="1">
              <a:solidFill>
                <a:schemeClr val="tx1">
                  <a:lumMod val="65000"/>
                  <a:lumOff val="35000"/>
                </a:schemeClr>
              </a:solidFill>
              <a:latin typeface="Bahnschrift Light" panose="020B0502040204020203" pitchFamily="34" charset="0"/>
            </a:endParaRPr>
          </a:p>
          <a:p>
            <a:pPr marL="0" indent="0">
              <a:lnSpc>
                <a:spcPct val="100000"/>
              </a:lnSpc>
              <a:spcBef>
                <a:spcPts val="0"/>
              </a:spcBef>
              <a:buNone/>
              <a:tabLst>
                <a:tab pos="228600" algn="l"/>
              </a:tabLst>
            </a:pPr>
            <a:r>
              <a:rPr lang="pt-BR" sz="1600" i="1">
                <a:solidFill>
                  <a:schemeClr val="tx1">
                    <a:lumMod val="65000"/>
                    <a:lumOff val="35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É um benefício em primeiro lugar, faz parte da nossa carta de benefícios. </a:t>
            </a:r>
            <a:r>
              <a:rPr lang="pt-BR" sz="1600" b="1"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É um atrativo quando vai se buscar por um candidato, por mão de obra especializada, técnica especializada</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 Nosso setor é um setor bastante competitivo, muito técnico, e são colaboradores de nível técnico apurado, mesmo os que vão trabalhar na produção, tem bastante nível técnico exigido. Então, precisa ter essa troca. Só um salário não daria. Tem que ter mais, algo a mais para atrair, captar esse candidato, esse colaborador, e acredite, faz muita diferença o plano de saúde. Entre todos os nossos benefícios, chama muita atenção. </a:t>
            </a:r>
            <a:r>
              <a:rPr lang="pt-BR" sz="1600" b="1"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Retém talentos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0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uma garantia que a pessoa vai ter um atendimento diferenciado em relação ao atendimento público. Geralmente os profissionais eles, aqui em Flores da Cunha, pelo menos, eles buscam muito empresas que pagam o plano de saúde. Então a gente oferta também como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diferencial competitivo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atrair mão de obra.</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Sim, a gente tem também um maior controle. A gente é bem parceiro do nosso plano de saúde, então a gente tem muitas informações privilegiadas para a gente poder atuar mais estrategicamente no problema das pessoas”.</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endParaRPr lang="pt-BR" sz="1600" i="1">
              <a:solidFill>
                <a:schemeClr val="tx1">
                  <a:lumMod val="50000"/>
                  <a:lumOff val="50000"/>
                </a:schemeClr>
              </a:solidFill>
              <a:latin typeface="Bahnschrift Light" panose="020B0502040204020203" pitchFamily="34" charset="0"/>
            </a:endParaRPr>
          </a:p>
        </p:txBody>
      </p:sp>
      <p:pic>
        <p:nvPicPr>
          <p:cNvPr id="4" name="Picture 2" descr="Voz - ícones de pessoas grátis">
            <a:extLst>
              <a:ext uri="{FF2B5EF4-FFF2-40B4-BE49-F238E27FC236}">
                <a16:creationId xmlns:a16="http://schemas.microsoft.com/office/drawing/2014/main" id="{44DEEB6F-20D0-95A9-7114-2976A30A92E5}"/>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259BDF2F-6DF1-3E43-F1A9-E079221DD4C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12</a:t>
            </a:fld>
            <a:endParaRPr lang="en-ZA"/>
          </a:p>
        </p:txBody>
      </p:sp>
    </p:spTree>
    <p:extLst>
      <p:ext uri="{BB962C8B-B14F-4D97-AF65-F5344CB8AC3E}">
        <p14:creationId xmlns:p14="http://schemas.microsoft.com/office/powerpoint/2010/main" val="362485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a:t>
            </a:r>
            <a:r>
              <a:rPr lang="pt-BR" sz="3600">
                <a:solidFill>
                  <a:schemeClr val="accent5">
                    <a:lumMod val="50000"/>
                  </a:schemeClr>
                </a:solidFill>
              </a:rPr>
              <a:t>Motivações para ofertar planos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660495"/>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a:solidFill>
                <a:schemeClr val="tx1">
                  <a:lumMod val="65000"/>
                  <a:lumOff val="35000"/>
                </a:schemeClr>
              </a:solidFill>
              <a:latin typeface="Bahnschrift Light" panose="020B0502040204020203" pitchFamily="34" charset="0"/>
            </a:endParaRPr>
          </a:p>
          <a:p>
            <a:pPr marL="0" indent="0" algn="just">
              <a:lnSpc>
                <a:spcPct val="107000"/>
              </a:lnSpc>
              <a:spcBef>
                <a:spcPts val="0"/>
              </a:spcBef>
              <a:buNone/>
            </a:pPr>
            <a:endParaRPr lang="pt-BR" sz="1600" i="1">
              <a:solidFill>
                <a:schemeClr val="tx1">
                  <a:lumMod val="65000"/>
                  <a:lumOff val="35000"/>
                </a:schemeClr>
              </a:solidFill>
              <a:latin typeface="Bahnschrift Light" panose="020B0502040204020203" pitchFamily="34" charset="0"/>
            </a:endParaRPr>
          </a:p>
          <a:p>
            <a:pPr marL="0" indent="0" algn="just">
              <a:lnSpc>
                <a:spcPct val="107000"/>
              </a:lnSpc>
              <a:spcBef>
                <a:spcPts val="0"/>
              </a:spcBef>
              <a:buNone/>
            </a:pPr>
            <a:endParaRPr lang="pt-BR" sz="1600" i="1">
              <a:solidFill>
                <a:schemeClr val="tx1">
                  <a:lumMod val="65000"/>
                  <a:lumOff val="35000"/>
                </a:schemeClr>
              </a:solidFill>
              <a:latin typeface="Bahnschrift Light" panose="020B0502040204020203" pitchFamily="34" charset="0"/>
            </a:endParaRPr>
          </a:p>
          <a:p>
            <a:pPr marL="0" indent="0" algn="just">
              <a:lnSpc>
                <a:spcPct val="107000"/>
              </a:lnSpc>
              <a:spcBef>
                <a:spcPts val="0"/>
              </a:spcBef>
              <a:buNone/>
            </a:pPr>
            <a:r>
              <a:rPr lang="pt-BR" sz="1600" i="1">
                <a:solidFill>
                  <a:schemeClr val="tx1">
                    <a:lumMod val="65000"/>
                    <a:lumOff val="35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Aqui na nossa região, que tem muitas empresas metalúrgicas, todas, inclusive, trabalhando mais direcionadas às usinas que nos rodeiam, percebemos que não tínhamos o plano de saúde que faz muita diferença,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hora de captar funcionários,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percebeu que, além do salário, a grande coisa que quem estava em recrutamento na seleção buscava era uma parceria de plano de saúde e em segundo lugar, alimentação</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oferta plano de saúde porque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diminui o absenteísmo e o turnover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é por isso que a gente tem um plano de saúde aqui na empresa”.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“Porque é muito importante para o funcionário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ter a segurança do plano de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na contratação de um funcionário, ter o plano já é um fator positivo para ele aceitar ou não a proposta”.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plano também ajuda para que 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funcionário perca menos tempo quando ele procura um médico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que ele seja pedido mais rapidamente, etc. Isso,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gente sai ganhando também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com o tempo dele quando vai em busca de auxílio médico. E é dito também, os atestados médicos de falta, que quando se vai para o serviço público, os atestados médicos são muito mais volumosos. Permitido sete dias de licença, dez dias de licença, qualquer coisa tem essa licença. Saúde é mais rigorosa, a dispensa do serviço”.</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tabLst>
                <a:tab pos="228600" algn="l"/>
              </a:tabLst>
            </a:pPr>
            <a:endParaRPr lang="pt-BR" sz="1600" i="1">
              <a:solidFill>
                <a:schemeClr val="tx1">
                  <a:lumMod val="65000"/>
                  <a:lumOff val="35000"/>
                </a:schemeClr>
              </a:solidFill>
              <a:latin typeface="Bahnschrift Light" panose="020B0502040204020203" pitchFamily="34" charset="0"/>
            </a:endParaRPr>
          </a:p>
        </p:txBody>
      </p:sp>
      <p:pic>
        <p:nvPicPr>
          <p:cNvPr id="4" name="Picture 2" descr="Voz - ícones de pessoas grátis">
            <a:extLst>
              <a:ext uri="{FF2B5EF4-FFF2-40B4-BE49-F238E27FC236}">
                <a16:creationId xmlns:a16="http://schemas.microsoft.com/office/drawing/2014/main" id="{CE219145-4D28-BEAA-D180-AAF1905481D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51256F1-3D39-F1CD-1532-FB2BB049EDB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13</a:t>
            </a:fld>
            <a:endParaRPr lang="en-ZA"/>
          </a:p>
        </p:txBody>
      </p:sp>
    </p:spTree>
    <p:extLst>
      <p:ext uri="{BB962C8B-B14F-4D97-AF65-F5344CB8AC3E}">
        <p14:creationId xmlns:p14="http://schemas.microsoft.com/office/powerpoint/2010/main" val="92189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omo tomar decisões sem prejudicar pessoas? - José Roberto Marques -  Presidente do IBC Coaching">
            <a:extLst>
              <a:ext uri="{FF2B5EF4-FFF2-40B4-BE49-F238E27FC236}">
                <a16:creationId xmlns:a16="http://schemas.microsoft.com/office/drawing/2014/main" id="{6BD329F9-0069-A993-651D-ADB359B52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09" r="7217" b="1364"/>
          <a:stretch/>
        </p:blipFill>
        <p:spPr bwMode="auto">
          <a:xfrm>
            <a:off x="-17506" y="-22851"/>
            <a:ext cx="12209506" cy="744826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pt-BR" sz="3100" b="1">
                <a:solidFill>
                  <a:prstClr val="black">
                    <a:lumMod val="85000"/>
                    <a:lumOff val="15000"/>
                  </a:prstClr>
                </a:solidFill>
                <a:latin typeface="Bahnschrift Light" panose="020B0502040204020203" pitchFamily="34" charset="0"/>
              </a:rPr>
              <a:t>Processo de decisão na contratação dos planos de saúde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17506" y="-22851"/>
            <a:ext cx="12209506"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0" y="6056693"/>
            <a:ext cx="12192000" cy="137140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Número de Slide 5">
            <a:extLst>
              <a:ext uri="{FF2B5EF4-FFF2-40B4-BE49-F238E27FC236}">
                <a16:creationId xmlns:a16="http://schemas.microsoft.com/office/drawing/2014/main" id="{763D921F-FF16-19C3-A64C-8540A98C15C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14</a:t>
            </a:fld>
            <a:endParaRPr lang="en-ZA">
              <a:solidFill>
                <a:schemeClr val="bg1"/>
              </a:solidFill>
            </a:endParaRPr>
          </a:p>
        </p:txBody>
      </p:sp>
    </p:spTree>
    <p:extLst>
      <p:ext uri="{BB962C8B-B14F-4D97-AF65-F5344CB8AC3E}">
        <p14:creationId xmlns:p14="http://schemas.microsoft.com/office/powerpoint/2010/main" val="425035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os de saúde">
            <a:extLst>
              <a:ext uri="{FF2B5EF4-FFF2-40B4-BE49-F238E27FC236}">
                <a16:creationId xmlns:a16="http://schemas.microsoft.com/office/drawing/2014/main" id="{85C5B776-848F-4C90-9F85-7F3A134A2E92}"/>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5469"/>
          <a:stretch/>
        </p:blipFill>
        <p:spPr bwMode="auto">
          <a:xfrm>
            <a:off x="0" y="0"/>
            <a:ext cx="12163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192157" y="488116"/>
            <a:ext cx="5231898" cy="635551"/>
          </a:xfrm>
        </p:spPr>
        <p:txBody>
          <a:bodyPr>
            <a:normAutofit/>
          </a:bodyPr>
          <a:lstStyle/>
          <a:p>
            <a:r>
              <a:rPr lang="pt-BR" sz="2400" b="1">
                <a:solidFill>
                  <a:schemeClr val="tx2"/>
                </a:solidFill>
              </a:rPr>
              <a:t>Critérios de escolha das operadoras</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639105" y="1123667"/>
            <a:ext cx="10979000" cy="1366468"/>
          </a:xfrm>
          <a:custGeom>
            <a:avLst/>
            <a:gdLst>
              <a:gd name="connsiteX0" fmla="*/ 0 w 10979000"/>
              <a:gd name="connsiteY0" fmla="*/ 0 h 1366468"/>
              <a:gd name="connsiteX1" fmla="*/ 468052 w 10979000"/>
              <a:gd name="connsiteY1" fmla="*/ 0 h 1366468"/>
              <a:gd name="connsiteX2" fmla="*/ 1045894 w 10979000"/>
              <a:gd name="connsiteY2" fmla="*/ 0 h 1366468"/>
              <a:gd name="connsiteX3" fmla="*/ 1733526 w 10979000"/>
              <a:gd name="connsiteY3" fmla="*/ 0 h 1366468"/>
              <a:gd name="connsiteX4" fmla="*/ 2091788 w 10979000"/>
              <a:gd name="connsiteY4" fmla="*/ 0 h 1366468"/>
              <a:gd name="connsiteX5" fmla="*/ 2559841 w 10979000"/>
              <a:gd name="connsiteY5" fmla="*/ 0 h 1366468"/>
              <a:gd name="connsiteX6" fmla="*/ 2808313 w 10979000"/>
              <a:gd name="connsiteY6" fmla="*/ 0 h 1366468"/>
              <a:gd name="connsiteX7" fmla="*/ 3276365 w 10979000"/>
              <a:gd name="connsiteY7" fmla="*/ 0 h 1366468"/>
              <a:gd name="connsiteX8" fmla="*/ 3524837 w 10979000"/>
              <a:gd name="connsiteY8" fmla="*/ 0 h 1366468"/>
              <a:gd name="connsiteX9" fmla="*/ 4212469 w 10979000"/>
              <a:gd name="connsiteY9" fmla="*/ 0 h 1366468"/>
              <a:gd name="connsiteX10" fmla="*/ 4460941 w 10979000"/>
              <a:gd name="connsiteY10" fmla="*/ 0 h 1366468"/>
              <a:gd name="connsiteX11" fmla="*/ 4709413 w 10979000"/>
              <a:gd name="connsiteY11" fmla="*/ 0 h 1366468"/>
              <a:gd name="connsiteX12" fmla="*/ 4957885 w 10979000"/>
              <a:gd name="connsiteY12" fmla="*/ 0 h 1366468"/>
              <a:gd name="connsiteX13" fmla="*/ 5206357 w 10979000"/>
              <a:gd name="connsiteY13" fmla="*/ 0 h 1366468"/>
              <a:gd name="connsiteX14" fmla="*/ 5784199 w 10979000"/>
              <a:gd name="connsiteY14" fmla="*/ 0 h 1366468"/>
              <a:gd name="connsiteX15" fmla="*/ 6581622 w 10979000"/>
              <a:gd name="connsiteY15" fmla="*/ 0 h 1366468"/>
              <a:gd name="connsiteX16" fmla="*/ 7379044 w 10979000"/>
              <a:gd name="connsiteY16" fmla="*/ 0 h 1366468"/>
              <a:gd name="connsiteX17" fmla="*/ 7956886 w 10979000"/>
              <a:gd name="connsiteY17" fmla="*/ 0 h 1366468"/>
              <a:gd name="connsiteX18" fmla="*/ 8205358 w 10979000"/>
              <a:gd name="connsiteY18" fmla="*/ 0 h 1366468"/>
              <a:gd name="connsiteX19" fmla="*/ 8673410 w 10979000"/>
              <a:gd name="connsiteY19" fmla="*/ 0 h 1366468"/>
              <a:gd name="connsiteX20" fmla="*/ 8921882 w 10979000"/>
              <a:gd name="connsiteY20" fmla="*/ 0 h 1366468"/>
              <a:gd name="connsiteX21" fmla="*/ 9389934 w 10979000"/>
              <a:gd name="connsiteY21" fmla="*/ 0 h 1366468"/>
              <a:gd name="connsiteX22" fmla="*/ 9857986 w 10979000"/>
              <a:gd name="connsiteY22" fmla="*/ 0 h 1366468"/>
              <a:gd name="connsiteX23" fmla="*/ 10106458 w 10979000"/>
              <a:gd name="connsiteY23" fmla="*/ 0 h 1366468"/>
              <a:gd name="connsiteX24" fmla="*/ 10354931 w 10979000"/>
              <a:gd name="connsiteY24" fmla="*/ 0 h 1366468"/>
              <a:gd name="connsiteX25" fmla="*/ 10979000 w 10979000"/>
              <a:gd name="connsiteY25" fmla="*/ 0 h 1366468"/>
              <a:gd name="connsiteX26" fmla="*/ 10979000 w 10979000"/>
              <a:gd name="connsiteY26" fmla="*/ 455489 h 1366468"/>
              <a:gd name="connsiteX27" fmla="*/ 10979000 w 10979000"/>
              <a:gd name="connsiteY27" fmla="*/ 883649 h 1366468"/>
              <a:gd name="connsiteX28" fmla="*/ 10979000 w 10979000"/>
              <a:gd name="connsiteY28" fmla="*/ 1366468 h 1366468"/>
              <a:gd name="connsiteX29" fmla="*/ 10510948 w 10979000"/>
              <a:gd name="connsiteY29" fmla="*/ 1366468 h 1366468"/>
              <a:gd name="connsiteX30" fmla="*/ 10152686 w 10979000"/>
              <a:gd name="connsiteY30" fmla="*/ 1366468 h 1366468"/>
              <a:gd name="connsiteX31" fmla="*/ 9465054 w 10979000"/>
              <a:gd name="connsiteY31" fmla="*/ 1366468 h 1366468"/>
              <a:gd name="connsiteX32" fmla="*/ 8777422 w 10979000"/>
              <a:gd name="connsiteY32" fmla="*/ 1366468 h 1366468"/>
              <a:gd name="connsiteX33" fmla="*/ 8089789 w 10979000"/>
              <a:gd name="connsiteY33" fmla="*/ 1366468 h 1366468"/>
              <a:gd name="connsiteX34" fmla="*/ 7841317 w 10979000"/>
              <a:gd name="connsiteY34" fmla="*/ 1366468 h 1366468"/>
              <a:gd name="connsiteX35" fmla="*/ 7263475 w 10979000"/>
              <a:gd name="connsiteY35" fmla="*/ 1366468 h 1366468"/>
              <a:gd name="connsiteX36" fmla="*/ 6795423 w 10979000"/>
              <a:gd name="connsiteY36" fmla="*/ 1366468 h 1366468"/>
              <a:gd name="connsiteX37" fmla="*/ 6327371 w 10979000"/>
              <a:gd name="connsiteY37" fmla="*/ 1366468 h 1366468"/>
              <a:gd name="connsiteX38" fmla="*/ 5529949 w 10979000"/>
              <a:gd name="connsiteY38" fmla="*/ 1366468 h 1366468"/>
              <a:gd name="connsiteX39" fmla="*/ 4732527 w 10979000"/>
              <a:gd name="connsiteY39" fmla="*/ 1366468 h 1366468"/>
              <a:gd name="connsiteX40" fmla="*/ 3935105 w 10979000"/>
              <a:gd name="connsiteY40" fmla="*/ 1366468 h 1366468"/>
              <a:gd name="connsiteX41" fmla="*/ 3247473 w 10979000"/>
              <a:gd name="connsiteY41" fmla="*/ 1366468 h 1366468"/>
              <a:gd name="connsiteX42" fmla="*/ 2669631 w 10979000"/>
              <a:gd name="connsiteY42" fmla="*/ 1366468 h 1366468"/>
              <a:gd name="connsiteX43" fmla="*/ 1981998 w 10979000"/>
              <a:gd name="connsiteY43" fmla="*/ 1366468 h 1366468"/>
              <a:gd name="connsiteX44" fmla="*/ 1294366 w 10979000"/>
              <a:gd name="connsiteY44" fmla="*/ 1366468 h 1366468"/>
              <a:gd name="connsiteX45" fmla="*/ 496944 w 10979000"/>
              <a:gd name="connsiteY45" fmla="*/ 1366468 h 1366468"/>
              <a:gd name="connsiteX46" fmla="*/ 0 w 10979000"/>
              <a:gd name="connsiteY46" fmla="*/ 1366468 h 1366468"/>
              <a:gd name="connsiteX47" fmla="*/ 0 w 10979000"/>
              <a:gd name="connsiteY47" fmla="*/ 951973 h 1366468"/>
              <a:gd name="connsiteX48" fmla="*/ 0 w 10979000"/>
              <a:gd name="connsiteY48" fmla="*/ 469154 h 1366468"/>
              <a:gd name="connsiteX49" fmla="*/ 0 w 10979000"/>
              <a:gd name="connsiteY49" fmla="*/ 0 h 13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979000" h="1366468" extrusionOk="0">
                <a:moveTo>
                  <a:pt x="0" y="0"/>
                </a:moveTo>
                <a:cubicBezTo>
                  <a:pt x="147820" y="-22658"/>
                  <a:pt x="252108" y="5831"/>
                  <a:pt x="468052" y="0"/>
                </a:cubicBezTo>
                <a:cubicBezTo>
                  <a:pt x="683996" y="-5831"/>
                  <a:pt x="911489" y="1526"/>
                  <a:pt x="1045894" y="0"/>
                </a:cubicBezTo>
                <a:cubicBezTo>
                  <a:pt x="1180299" y="-1526"/>
                  <a:pt x="1584850" y="26751"/>
                  <a:pt x="1733526" y="0"/>
                </a:cubicBezTo>
                <a:cubicBezTo>
                  <a:pt x="1882202" y="-26751"/>
                  <a:pt x="1998398" y="3721"/>
                  <a:pt x="2091788" y="0"/>
                </a:cubicBezTo>
                <a:cubicBezTo>
                  <a:pt x="2185178" y="-3721"/>
                  <a:pt x="2405589" y="36779"/>
                  <a:pt x="2559841" y="0"/>
                </a:cubicBezTo>
                <a:cubicBezTo>
                  <a:pt x="2714093" y="-36779"/>
                  <a:pt x="2743179" y="12940"/>
                  <a:pt x="2808313" y="0"/>
                </a:cubicBezTo>
                <a:cubicBezTo>
                  <a:pt x="2873447" y="-12940"/>
                  <a:pt x="3097217" y="18139"/>
                  <a:pt x="3276365" y="0"/>
                </a:cubicBezTo>
                <a:cubicBezTo>
                  <a:pt x="3455513" y="-18139"/>
                  <a:pt x="3430396" y="19837"/>
                  <a:pt x="3524837" y="0"/>
                </a:cubicBezTo>
                <a:cubicBezTo>
                  <a:pt x="3619278" y="-19837"/>
                  <a:pt x="3979405" y="25409"/>
                  <a:pt x="4212469" y="0"/>
                </a:cubicBezTo>
                <a:cubicBezTo>
                  <a:pt x="4445533" y="-25409"/>
                  <a:pt x="4385837" y="27207"/>
                  <a:pt x="4460941" y="0"/>
                </a:cubicBezTo>
                <a:cubicBezTo>
                  <a:pt x="4536045" y="-27207"/>
                  <a:pt x="4657279" y="20057"/>
                  <a:pt x="4709413" y="0"/>
                </a:cubicBezTo>
                <a:cubicBezTo>
                  <a:pt x="4761547" y="-20057"/>
                  <a:pt x="4879209" y="3013"/>
                  <a:pt x="4957885" y="0"/>
                </a:cubicBezTo>
                <a:cubicBezTo>
                  <a:pt x="5036561" y="-3013"/>
                  <a:pt x="5113193" y="9496"/>
                  <a:pt x="5206357" y="0"/>
                </a:cubicBezTo>
                <a:cubicBezTo>
                  <a:pt x="5299521" y="-9496"/>
                  <a:pt x="5503956" y="31305"/>
                  <a:pt x="5784199" y="0"/>
                </a:cubicBezTo>
                <a:cubicBezTo>
                  <a:pt x="6064442" y="-31305"/>
                  <a:pt x="6312822" y="24054"/>
                  <a:pt x="6581622" y="0"/>
                </a:cubicBezTo>
                <a:cubicBezTo>
                  <a:pt x="6850422" y="-24054"/>
                  <a:pt x="7104485" y="22903"/>
                  <a:pt x="7379044" y="0"/>
                </a:cubicBezTo>
                <a:cubicBezTo>
                  <a:pt x="7653603" y="-22903"/>
                  <a:pt x="7774376" y="52127"/>
                  <a:pt x="7956886" y="0"/>
                </a:cubicBezTo>
                <a:cubicBezTo>
                  <a:pt x="8139396" y="-52127"/>
                  <a:pt x="8112020" y="12840"/>
                  <a:pt x="8205358" y="0"/>
                </a:cubicBezTo>
                <a:cubicBezTo>
                  <a:pt x="8298696" y="-12840"/>
                  <a:pt x="8492229" y="32892"/>
                  <a:pt x="8673410" y="0"/>
                </a:cubicBezTo>
                <a:cubicBezTo>
                  <a:pt x="8854591" y="-32892"/>
                  <a:pt x="8799789" y="4811"/>
                  <a:pt x="8921882" y="0"/>
                </a:cubicBezTo>
                <a:cubicBezTo>
                  <a:pt x="9043975" y="-4811"/>
                  <a:pt x="9294101" y="27266"/>
                  <a:pt x="9389934" y="0"/>
                </a:cubicBezTo>
                <a:cubicBezTo>
                  <a:pt x="9485767" y="-27266"/>
                  <a:pt x="9728281" y="35954"/>
                  <a:pt x="9857986" y="0"/>
                </a:cubicBezTo>
                <a:cubicBezTo>
                  <a:pt x="9987691" y="-35954"/>
                  <a:pt x="10018397" y="8851"/>
                  <a:pt x="10106458" y="0"/>
                </a:cubicBezTo>
                <a:cubicBezTo>
                  <a:pt x="10194519" y="-8851"/>
                  <a:pt x="10275748" y="8915"/>
                  <a:pt x="10354931" y="0"/>
                </a:cubicBezTo>
                <a:cubicBezTo>
                  <a:pt x="10434114" y="-8915"/>
                  <a:pt x="10845419" y="25135"/>
                  <a:pt x="10979000" y="0"/>
                </a:cubicBezTo>
                <a:cubicBezTo>
                  <a:pt x="11017806" y="118812"/>
                  <a:pt x="10951632" y="307386"/>
                  <a:pt x="10979000" y="455489"/>
                </a:cubicBezTo>
                <a:cubicBezTo>
                  <a:pt x="11006368" y="603592"/>
                  <a:pt x="10977069" y="743034"/>
                  <a:pt x="10979000" y="883649"/>
                </a:cubicBezTo>
                <a:cubicBezTo>
                  <a:pt x="10980931" y="1024264"/>
                  <a:pt x="10934398" y="1260575"/>
                  <a:pt x="10979000" y="1366468"/>
                </a:cubicBezTo>
                <a:cubicBezTo>
                  <a:pt x="10821484" y="1417039"/>
                  <a:pt x="10723012" y="1362233"/>
                  <a:pt x="10510948" y="1366468"/>
                </a:cubicBezTo>
                <a:cubicBezTo>
                  <a:pt x="10298884" y="1370703"/>
                  <a:pt x="10261767" y="1325896"/>
                  <a:pt x="10152686" y="1366468"/>
                </a:cubicBezTo>
                <a:cubicBezTo>
                  <a:pt x="10043605" y="1407040"/>
                  <a:pt x="9664113" y="1308523"/>
                  <a:pt x="9465054" y="1366468"/>
                </a:cubicBezTo>
                <a:cubicBezTo>
                  <a:pt x="9265995" y="1424413"/>
                  <a:pt x="9004210" y="1286424"/>
                  <a:pt x="8777422" y="1366468"/>
                </a:cubicBezTo>
                <a:cubicBezTo>
                  <a:pt x="8550634" y="1446512"/>
                  <a:pt x="8260378" y="1363627"/>
                  <a:pt x="8089789" y="1366468"/>
                </a:cubicBezTo>
                <a:cubicBezTo>
                  <a:pt x="7919200" y="1369309"/>
                  <a:pt x="7920553" y="1355292"/>
                  <a:pt x="7841317" y="1366468"/>
                </a:cubicBezTo>
                <a:cubicBezTo>
                  <a:pt x="7762081" y="1377644"/>
                  <a:pt x="7403577" y="1324855"/>
                  <a:pt x="7263475" y="1366468"/>
                </a:cubicBezTo>
                <a:cubicBezTo>
                  <a:pt x="7123373" y="1408081"/>
                  <a:pt x="6913242" y="1313320"/>
                  <a:pt x="6795423" y="1366468"/>
                </a:cubicBezTo>
                <a:cubicBezTo>
                  <a:pt x="6677604" y="1419616"/>
                  <a:pt x="6463675" y="1311739"/>
                  <a:pt x="6327371" y="1366468"/>
                </a:cubicBezTo>
                <a:cubicBezTo>
                  <a:pt x="6191067" y="1421197"/>
                  <a:pt x="5832236" y="1290065"/>
                  <a:pt x="5529949" y="1366468"/>
                </a:cubicBezTo>
                <a:cubicBezTo>
                  <a:pt x="5227662" y="1442871"/>
                  <a:pt x="5093542" y="1282599"/>
                  <a:pt x="4732527" y="1366468"/>
                </a:cubicBezTo>
                <a:cubicBezTo>
                  <a:pt x="4371512" y="1450337"/>
                  <a:pt x="4252392" y="1359101"/>
                  <a:pt x="3935105" y="1366468"/>
                </a:cubicBezTo>
                <a:cubicBezTo>
                  <a:pt x="3617818" y="1373835"/>
                  <a:pt x="3510981" y="1302709"/>
                  <a:pt x="3247473" y="1366468"/>
                </a:cubicBezTo>
                <a:cubicBezTo>
                  <a:pt x="2983965" y="1430227"/>
                  <a:pt x="2833838" y="1307644"/>
                  <a:pt x="2669631" y="1366468"/>
                </a:cubicBezTo>
                <a:cubicBezTo>
                  <a:pt x="2505424" y="1425292"/>
                  <a:pt x="2273663" y="1325651"/>
                  <a:pt x="1981998" y="1366468"/>
                </a:cubicBezTo>
                <a:cubicBezTo>
                  <a:pt x="1690333" y="1407285"/>
                  <a:pt x="1515110" y="1328065"/>
                  <a:pt x="1294366" y="1366468"/>
                </a:cubicBezTo>
                <a:cubicBezTo>
                  <a:pt x="1073622" y="1404871"/>
                  <a:pt x="847396" y="1296270"/>
                  <a:pt x="496944" y="1366468"/>
                </a:cubicBezTo>
                <a:cubicBezTo>
                  <a:pt x="146492" y="1436666"/>
                  <a:pt x="184536" y="1340630"/>
                  <a:pt x="0" y="1366468"/>
                </a:cubicBezTo>
                <a:cubicBezTo>
                  <a:pt x="-14428" y="1219057"/>
                  <a:pt x="1584" y="1076418"/>
                  <a:pt x="0" y="951973"/>
                </a:cubicBezTo>
                <a:cubicBezTo>
                  <a:pt x="-1584" y="827529"/>
                  <a:pt x="22011" y="645757"/>
                  <a:pt x="0" y="469154"/>
                </a:cubicBezTo>
                <a:cubicBezTo>
                  <a:pt x="-22011" y="292551"/>
                  <a:pt x="19414" y="102094"/>
                  <a:pt x="0" y="0"/>
                </a:cubicBezTo>
                <a:close/>
              </a:path>
            </a:pathLst>
          </a:custGeom>
          <a:solidFill>
            <a:schemeClr val="tx2"/>
          </a:solidFill>
          <a:ln>
            <a:solidFill>
              <a:srgbClr val="203864"/>
            </a:solidFill>
            <a:extLst>
              <a:ext uri="{C807C97D-BFC1-408E-A445-0C87EB9F89A2}">
                <ask:lineSketchStyleProps xmlns:ask="http://schemas.microsoft.com/office/drawing/2018/sketchyshapes" sd="2444365566">
                  <ask:type>
                    <ask:lineSketchScribble/>
                  </ask:type>
                </ask:lineSketchStyleProps>
              </a:ext>
            </a:extLst>
          </a:ln>
        </p:spPr>
        <p:txBody>
          <a:bodyPr anchor="ctr">
            <a:normAutofit/>
          </a:bodyPr>
          <a:lstStyle/>
          <a:p>
            <a:pPr marL="0" indent="0" algn="just">
              <a:lnSpc>
                <a:spcPct val="150000"/>
              </a:lnSpc>
              <a:spcBef>
                <a:spcPts val="400"/>
              </a:spcBef>
              <a:spcAft>
                <a:spcPts val="400"/>
              </a:spcAft>
              <a:buNone/>
            </a:pPr>
            <a:r>
              <a:rPr lang="pt-BR" sz="1800" b="1" kern="100">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rPr>
              <a:t>Os critérios de escolha são muito semelhantes independentemente do porte das empresas: </a:t>
            </a:r>
            <a:r>
              <a:rPr lang="pt-BR" sz="1800" b="1" u="sng" kern="100">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rPr>
              <a:t>desejam um plano que possa atender com rapidez as necessidades das equipes nas diferentes plantas ou cidades onde atuam a um custo-benefício favorável</a:t>
            </a:r>
            <a:r>
              <a:rPr lang="pt-BR" sz="1800" b="1" kern="10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 E a oferta de opções é, às vezes, limitante.</a:t>
            </a:r>
            <a:endParaRPr lang="pt-BR" sz="1800" b="1" kern="100">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9" name="Retângulo 8">
            <a:extLst>
              <a:ext uri="{FF2B5EF4-FFF2-40B4-BE49-F238E27FC236}">
                <a16:creationId xmlns:a16="http://schemas.microsoft.com/office/drawing/2014/main" id="{5ABFBD55-181F-4E7D-1A58-69F6E68FEF26}"/>
              </a:ext>
            </a:extLst>
          </p:cNvPr>
          <p:cNvSpPr/>
          <p:nvPr/>
        </p:nvSpPr>
        <p:spPr>
          <a:xfrm>
            <a:off x="639105" y="2662621"/>
            <a:ext cx="4910225" cy="496818"/>
          </a:xfrm>
          <a:prstGeom prst="rect">
            <a:avLst/>
          </a:prstGeom>
          <a:solidFill>
            <a:schemeClr val="accent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a:solidFill>
                  <a:schemeClr val="bg1"/>
                </a:solidFill>
                <a:latin typeface="Bahnschrift Light" panose="020B0502040204020203" pitchFamily="34" charset="0"/>
              </a:rPr>
              <a:t>Critérios que presidiram as atuais escolhas</a:t>
            </a:r>
          </a:p>
        </p:txBody>
      </p:sp>
      <p:sp>
        <p:nvSpPr>
          <p:cNvPr id="6" name="Retângulo 5">
            <a:extLst>
              <a:ext uri="{FF2B5EF4-FFF2-40B4-BE49-F238E27FC236}">
                <a16:creationId xmlns:a16="http://schemas.microsoft.com/office/drawing/2014/main" id="{D13983A7-6DC1-C7C7-D8AA-872EB70EE874}"/>
              </a:ext>
            </a:extLst>
          </p:cNvPr>
          <p:cNvSpPr/>
          <p:nvPr/>
        </p:nvSpPr>
        <p:spPr>
          <a:xfrm>
            <a:off x="5282048" y="3437597"/>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Qualidade da rede credenciada: amplitude de especialidades cobertas, hospitais e laboratórios</a:t>
            </a:r>
          </a:p>
        </p:txBody>
      </p:sp>
      <p:sp>
        <p:nvSpPr>
          <p:cNvPr id="7" name="Retângulo 6">
            <a:extLst>
              <a:ext uri="{FF2B5EF4-FFF2-40B4-BE49-F238E27FC236}">
                <a16:creationId xmlns:a16="http://schemas.microsoft.com/office/drawing/2014/main" id="{C7D358AF-AF34-5742-BE0C-74A7A543883B}"/>
              </a:ext>
            </a:extLst>
          </p:cNvPr>
          <p:cNvSpPr/>
          <p:nvPr/>
        </p:nvSpPr>
        <p:spPr>
          <a:xfrm>
            <a:off x="1271239" y="4586430"/>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Custo para a empresa </a:t>
            </a:r>
          </a:p>
          <a:p>
            <a:pPr algn="ctr"/>
            <a:r>
              <a:rPr lang="de-DE" sz="1600" b="1">
                <a:solidFill>
                  <a:schemeClr val="tx1"/>
                </a:solidFill>
                <a:latin typeface="Bahnschrift Light" panose="020B0502040204020203" pitchFamily="34" charset="0"/>
              </a:rPr>
              <a:t>( nem sempre determinante em mercados com poucas opções)</a:t>
            </a:r>
          </a:p>
        </p:txBody>
      </p:sp>
      <p:sp>
        <p:nvSpPr>
          <p:cNvPr id="8" name="Retângulo 7">
            <a:extLst>
              <a:ext uri="{FF2B5EF4-FFF2-40B4-BE49-F238E27FC236}">
                <a16:creationId xmlns:a16="http://schemas.microsoft.com/office/drawing/2014/main" id="{94D1871A-6110-BCD8-ECDF-F91EB9D17294}"/>
              </a:ext>
            </a:extLst>
          </p:cNvPr>
          <p:cNvSpPr/>
          <p:nvPr/>
        </p:nvSpPr>
        <p:spPr>
          <a:xfrm>
            <a:off x="5885549" y="4585965"/>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Custo para o colaborador </a:t>
            </a:r>
          </a:p>
          <a:p>
            <a:pPr algn="ctr"/>
            <a:r>
              <a:rPr lang="de-DE" sz="1600" b="1">
                <a:solidFill>
                  <a:schemeClr val="tx1"/>
                </a:solidFill>
                <a:latin typeface="Bahnschrift Light" panose="020B0502040204020203" pitchFamily="34" charset="0"/>
              </a:rPr>
              <a:t>( quando adotam coparticipação)</a:t>
            </a:r>
          </a:p>
        </p:txBody>
      </p:sp>
      <p:sp>
        <p:nvSpPr>
          <p:cNvPr id="10" name="Retângulo 9">
            <a:extLst>
              <a:ext uri="{FF2B5EF4-FFF2-40B4-BE49-F238E27FC236}">
                <a16:creationId xmlns:a16="http://schemas.microsoft.com/office/drawing/2014/main" id="{7F3175F0-4165-4464-D703-95A2476A0C2F}"/>
              </a:ext>
            </a:extLst>
          </p:cNvPr>
          <p:cNvSpPr/>
          <p:nvPr/>
        </p:nvSpPr>
        <p:spPr>
          <a:xfrm>
            <a:off x="2424840" y="5734333"/>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Experiência de longa data com  parceria e satisfação no serviço, renovando o contrato</a:t>
            </a:r>
          </a:p>
        </p:txBody>
      </p:sp>
      <p:sp>
        <p:nvSpPr>
          <p:cNvPr id="11" name="Retângulo 10">
            <a:extLst>
              <a:ext uri="{FF2B5EF4-FFF2-40B4-BE49-F238E27FC236}">
                <a16:creationId xmlns:a16="http://schemas.microsoft.com/office/drawing/2014/main" id="{1A6B07D7-7253-AFC3-5758-51BEA913C2FC}"/>
              </a:ext>
            </a:extLst>
          </p:cNvPr>
          <p:cNvSpPr/>
          <p:nvPr/>
        </p:nvSpPr>
        <p:spPr>
          <a:xfrm>
            <a:off x="7009680" y="5734333"/>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Oferecer sistema pós pago para desconto na folha de pagamento</a:t>
            </a:r>
          </a:p>
        </p:txBody>
      </p:sp>
      <p:sp>
        <p:nvSpPr>
          <p:cNvPr id="12" name="Retângulo 11">
            <a:extLst>
              <a:ext uri="{FF2B5EF4-FFF2-40B4-BE49-F238E27FC236}">
                <a16:creationId xmlns:a16="http://schemas.microsoft.com/office/drawing/2014/main" id="{D24A7F65-7F8A-7268-0961-6F9691AF76AA}"/>
              </a:ext>
            </a:extLst>
          </p:cNvPr>
          <p:cNvSpPr/>
          <p:nvPr/>
        </p:nvSpPr>
        <p:spPr>
          <a:xfrm>
            <a:off x="648106" y="3437597"/>
            <a:ext cx="4320000" cy="900000"/>
          </a:xfrm>
          <a:prstGeom prst="rect">
            <a:avLst/>
          </a:prstGeom>
          <a:solidFill>
            <a:schemeClr val="bg1"/>
          </a:solid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tx1"/>
                </a:solidFill>
                <a:latin typeface="Bahnschrift Light" panose="020B0502040204020203" pitchFamily="34" charset="0"/>
              </a:rPr>
              <a:t>Abrangência da rede de atendimento local, nacional ou regional, segundo cada necessidade dos negócios das empresas</a:t>
            </a:r>
          </a:p>
        </p:txBody>
      </p:sp>
      <p:sp>
        <p:nvSpPr>
          <p:cNvPr id="5" name="Espaço Reservado para Número de Slide 5">
            <a:extLst>
              <a:ext uri="{FF2B5EF4-FFF2-40B4-BE49-F238E27FC236}">
                <a16:creationId xmlns:a16="http://schemas.microsoft.com/office/drawing/2014/main" id="{EF09FD95-F882-8172-FB36-96D28A2E6DE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15</a:t>
            </a:fld>
            <a:endParaRPr lang="en-ZA"/>
          </a:p>
        </p:txBody>
      </p:sp>
    </p:spTree>
    <p:extLst>
      <p:ext uri="{BB962C8B-B14F-4D97-AF65-F5344CB8AC3E}">
        <p14:creationId xmlns:p14="http://schemas.microsoft.com/office/powerpoint/2010/main" val="39092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P spid="6" grpId="0" animBg="1"/>
      <p:bldP spid="7" grpId="0" animBg="1"/>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192157" y="492830"/>
            <a:ext cx="10515600" cy="635551"/>
          </a:xfrm>
        </p:spPr>
        <p:txBody>
          <a:bodyPr>
            <a:normAutofit/>
          </a:bodyPr>
          <a:lstStyle/>
          <a:p>
            <a:r>
              <a:rPr lang="pt-BR" sz="2400" b="1">
                <a:solidFill>
                  <a:schemeClr val="tx2"/>
                </a:solidFill>
              </a:rPr>
              <a:t>Operadoras escolhidas</a:t>
            </a:r>
          </a:p>
        </p:txBody>
      </p:sp>
      <p:sp>
        <p:nvSpPr>
          <p:cNvPr id="7" name="Retângulo: Cantos Superiores Arredondados 6">
            <a:extLst>
              <a:ext uri="{FF2B5EF4-FFF2-40B4-BE49-F238E27FC236}">
                <a16:creationId xmlns:a16="http://schemas.microsoft.com/office/drawing/2014/main" id="{C1945396-ED79-8282-F5B4-F6CFBA9CC312}"/>
              </a:ext>
            </a:extLst>
          </p:cNvPr>
          <p:cNvSpPr/>
          <p:nvPr/>
        </p:nvSpPr>
        <p:spPr>
          <a:xfrm rot="10800000">
            <a:off x="602339" y="2270594"/>
            <a:ext cx="3055259" cy="423817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12" name="AutoShape 9">
            <a:extLst>
              <a:ext uri="{FF2B5EF4-FFF2-40B4-BE49-F238E27FC236}">
                <a16:creationId xmlns:a16="http://schemas.microsoft.com/office/drawing/2014/main" id="{50A59DBC-724A-3932-ED87-513349889FA8}"/>
              </a:ext>
            </a:extLst>
          </p:cNvPr>
          <p:cNvSpPr>
            <a:spLocks noChangeArrowheads="1"/>
          </p:cNvSpPr>
          <p:nvPr/>
        </p:nvSpPr>
        <p:spPr bwMode="auto">
          <a:xfrm>
            <a:off x="794114" y="2444423"/>
            <a:ext cx="2627708" cy="759884"/>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GRANDE PORTE</a:t>
            </a:r>
          </a:p>
        </p:txBody>
      </p:sp>
      <p:sp>
        <p:nvSpPr>
          <p:cNvPr id="14" name="Text Placeholder 9">
            <a:extLst>
              <a:ext uri="{FF2B5EF4-FFF2-40B4-BE49-F238E27FC236}">
                <a16:creationId xmlns:a16="http://schemas.microsoft.com/office/drawing/2014/main" id="{309FC2F9-2BAB-4231-E581-64685A6F8E1C}"/>
              </a:ext>
            </a:extLst>
          </p:cNvPr>
          <p:cNvSpPr txBox="1">
            <a:spLocks/>
          </p:cNvSpPr>
          <p:nvPr/>
        </p:nvSpPr>
        <p:spPr>
          <a:xfrm>
            <a:off x="690543" y="3085354"/>
            <a:ext cx="2834849" cy="1771182"/>
          </a:xfrm>
          <a:prstGeom prst="roundRect">
            <a:avLst>
              <a:gd name="adj" fmla="val 6353"/>
            </a:avLst>
          </a:prstGeom>
          <a:noFill/>
        </p:spPr>
        <p:txBody>
          <a:bodyPr vert="horz" lIns="144000" tIns="180000" rIns="48000" bIns="0" rtlCol="0" anchor="t" anchorCtr="0">
            <a:noAutofit/>
          </a:bodyPr>
          <a:lstStyle>
            <a:lvl1pPr marL="0" indent="0" algn="l" defTabSz="1358890" rtl="0" eaLnBrk="1" latinLnBrk="0" hangingPunct="1">
              <a:lnSpc>
                <a:spcPct val="80000"/>
              </a:lnSpc>
              <a:spcBef>
                <a:spcPts val="1200"/>
              </a:spcBef>
              <a:buFont typeface="Arial" panose="020B0604020202020204" pitchFamily="34" charset="0"/>
              <a:buNone/>
              <a:defRPr lang="en-US" sz="2400" kern="1200" cap="all" baseline="0" dirty="0" smtClean="0">
                <a:solidFill>
                  <a:schemeClr val="bg1"/>
                </a:solidFill>
                <a:latin typeface="+mn-lt"/>
                <a:ea typeface="+mn-ea"/>
                <a:cs typeface="+mn-cs"/>
              </a:defRPr>
            </a:lvl1pPr>
            <a:lvl2pPr marL="290513" indent="-201613" algn="l" defTabSz="1358890" rtl="0" eaLnBrk="1" latinLnBrk="0" hangingPunct="1">
              <a:lnSpc>
                <a:spcPct val="100000"/>
              </a:lnSpc>
              <a:spcBef>
                <a:spcPts val="1200"/>
              </a:spcBef>
              <a:buFont typeface="Arial" panose="020B0604020202020204" pitchFamily="34" charset="0"/>
              <a:buChar char="•"/>
              <a:defRPr sz="1800" kern="1200">
                <a:solidFill>
                  <a:schemeClr val="bg1"/>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Ameron ( Porto Velho)</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Bradesco Saúde</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Centro Clinico Gaucho</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HapVida</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Paraná Clínicas</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Santa Casa do Estado de São Paulo ( São Joaquim)</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SOBAN – do Grupo Amil- Jundiaí</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SulAmerica</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SulAmerica Exato Grob (plano fechado)</a:t>
            </a:r>
          </a:p>
          <a:p>
            <a:pPr marL="285750" indent="-285750">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UNIMED (Goiânia, Belo Horizonte, Caçapava)</a:t>
            </a:r>
          </a:p>
        </p:txBody>
      </p:sp>
      <p:sp>
        <p:nvSpPr>
          <p:cNvPr id="15" name="Retângulo: Cantos Superiores Arredondados 14">
            <a:extLst>
              <a:ext uri="{FF2B5EF4-FFF2-40B4-BE49-F238E27FC236}">
                <a16:creationId xmlns:a16="http://schemas.microsoft.com/office/drawing/2014/main" id="{029B9C27-9290-ED56-6564-C74E25F25856}"/>
              </a:ext>
            </a:extLst>
          </p:cNvPr>
          <p:cNvSpPr/>
          <p:nvPr/>
        </p:nvSpPr>
        <p:spPr>
          <a:xfrm rot="10800000">
            <a:off x="4568370" y="2270594"/>
            <a:ext cx="3055259" cy="423817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16" name="AutoShape 9">
            <a:extLst>
              <a:ext uri="{FF2B5EF4-FFF2-40B4-BE49-F238E27FC236}">
                <a16:creationId xmlns:a16="http://schemas.microsoft.com/office/drawing/2014/main" id="{8D4E139A-E44C-C9EB-D520-2ADB3FCBE950}"/>
              </a:ext>
            </a:extLst>
          </p:cNvPr>
          <p:cNvSpPr>
            <a:spLocks noChangeArrowheads="1"/>
          </p:cNvSpPr>
          <p:nvPr/>
        </p:nvSpPr>
        <p:spPr bwMode="auto">
          <a:xfrm>
            <a:off x="4760145" y="2444423"/>
            <a:ext cx="2627708" cy="759884"/>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MÉDIO PORTE</a:t>
            </a:r>
          </a:p>
        </p:txBody>
      </p:sp>
      <p:sp>
        <p:nvSpPr>
          <p:cNvPr id="17" name="Text Placeholder 9">
            <a:extLst>
              <a:ext uri="{FF2B5EF4-FFF2-40B4-BE49-F238E27FC236}">
                <a16:creationId xmlns:a16="http://schemas.microsoft.com/office/drawing/2014/main" id="{5A41A137-FF71-7B4B-7266-1C0E955CB3ED}"/>
              </a:ext>
            </a:extLst>
          </p:cNvPr>
          <p:cNvSpPr txBox="1">
            <a:spLocks/>
          </p:cNvSpPr>
          <p:nvPr/>
        </p:nvSpPr>
        <p:spPr>
          <a:xfrm>
            <a:off x="4838691" y="3212562"/>
            <a:ext cx="3178636" cy="2487402"/>
          </a:xfrm>
          <a:prstGeom prst="roundRect">
            <a:avLst>
              <a:gd name="adj" fmla="val 6353"/>
            </a:avLst>
          </a:prstGeom>
          <a:noFill/>
        </p:spPr>
        <p:txBody>
          <a:bodyPr vert="horz" lIns="144000" tIns="180000" rIns="48000" bIns="0" rtlCol="0" anchor="t" anchorCtr="0">
            <a:noAutofit/>
          </a:bodyPr>
          <a:lstStyle>
            <a:defPPr>
              <a:defRPr lang="fr-FR"/>
            </a:defPPr>
            <a:lvl1pPr marL="285750" indent="-285750" defTabSz="1358890">
              <a:lnSpc>
                <a:spcPct val="100000"/>
              </a:lnSpc>
              <a:spcBef>
                <a:spcPts val="0"/>
              </a:spcBef>
              <a:buFont typeface="Wingdings" panose="05000000000000000000" pitchFamily="2" charset="2"/>
              <a:buChar char="§"/>
              <a:defRPr sz="1300" cap="all" baseline="0">
                <a:solidFill>
                  <a:schemeClr val="tx1">
                    <a:lumMod val="65000"/>
                    <a:lumOff val="35000"/>
                  </a:schemeClr>
                </a:solidFill>
                <a:latin typeface="Bahnschrift Light" panose="020B0502040204020203" pitchFamily="34" charset="0"/>
              </a:defRPr>
            </a:lvl1pPr>
            <a:lvl2pPr marL="290513" indent="-201613" defTabSz="1358890">
              <a:lnSpc>
                <a:spcPct val="100000"/>
              </a:lnSpc>
              <a:spcBef>
                <a:spcPts val="1200"/>
              </a:spcBef>
              <a:buFont typeface="Arial" panose="020B0604020202020204" pitchFamily="34" charset="0"/>
              <a:buChar char="•"/>
              <a:defRPr>
                <a:solidFill>
                  <a:schemeClr val="bg1"/>
                </a:solidFill>
              </a:defRPr>
            </a:lvl2pPr>
            <a:lvl3pPr marL="363538" indent="-274638" defTabSz="1358890">
              <a:lnSpc>
                <a:spcPct val="100000"/>
              </a:lnSpc>
              <a:spcBef>
                <a:spcPts val="1200"/>
              </a:spcBef>
              <a:spcAft>
                <a:spcPts val="600"/>
              </a:spcAft>
              <a:buFont typeface="Arial" panose="020B0604020202020204" pitchFamily="34" charset="0"/>
              <a:buChar char="•"/>
              <a:defRPr>
                <a:solidFill>
                  <a:schemeClr val="tx1">
                    <a:lumMod val="75000"/>
                    <a:lumOff val="25000"/>
                  </a:schemeClr>
                </a:solidFill>
              </a:defRPr>
            </a:lvl3pPr>
            <a:lvl4pPr marL="725488" indent="-280988" defTabSz="1358890">
              <a:lnSpc>
                <a:spcPct val="95000"/>
              </a:lnSpc>
              <a:spcBef>
                <a:spcPts val="600"/>
              </a:spcBef>
              <a:buFont typeface="Arial" panose="020B0604020202020204" pitchFamily="34" charset="0"/>
              <a:buChar char="–"/>
              <a:defRPr>
                <a:solidFill>
                  <a:schemeClr val="tx1">
                    <a:lumMod val="75000"/>
                    <a:lumOff val="25000"/>
                  </a:schemeClr>
                </a:solidFill>
              </a:defRPr>
            </a:lvl4pPr>
            <a:lvl5pPr marL="1074738" indent="-350838" defTabSz="1358890">
              <a:lnSpc>
                <a:spcPct val="90000"/>
              </a:lnSpc>
              <a:spcBef>
                <a:spcPts val="300"/>
              </a:spcBef>
              <a:buFont typeface="Arial" panose="020B0604020202020204" pitchFamily="34" charset="0"/>
              <a:buChar char="•"/>
              <a:defRPr>
                <a:solidFill>
                  <a:schemeClr val="tx1">
                    <a:lumMod val="75000"/>
                    <a:lumOff val="25000"/>
                  </a:schemeClr>
                </a:solidFill>
              </a:defRPr>
            </a:lvl5pPr>
            <a:lvl6pPr marL="3736947" indent="-339722" defTabSz="1358890">
              <a:spcBef>
                <a:spcPct val="20000"/>
              </a:spcBef>
              <a:buFont typeface="Arial" panose="020B0604020202020204" pitchFamily="34" charset="0"/>
              <a:buChar char="•"/>
              <a:defRPr sz="3000"/>
            </a:lvl6pPr>
            <a:lvl7pPr marL="4416392" indent="-339722" defTabSz="1358890">
              <a:spcBef>
                <a:spcPct val="20000"/>
              </a:spcBef>
              <a:buFont typeface="Arial" panose="020B0604020202020204" pitchFamily="34" charset="0"/>
              <a:buChar char="•"/>
              <a:defRPr sz="3000"/>
            </a:lvl7pPr>
            <a:lvl8pPr marL="5095837" indent="-339722" defTabSz="1358890">
              <a:spcBef>
                <a:spcPct val="20000"/>
              </a:spcBef>
              <a:buFont typeface="Arial" panose="020B0604020202020204" pitchFamily="34" charset="0"/>
              <a:buChar char="•"/>
              <a:defRPr sz="3000"/>
            </a:lvl8pPr>
            <a:lvl9pPr marL="5775282" indent="-339722" defTabSz="1358890">
              <a:spcBef>
                <a:spcPct val="20000"/>
              </a:spcBef>
              <a:buFont typeface="Arial" panose="020B0604020202020204" pitchFamily="34" charset="0"/>
              <a:buChar char="•"/>
              <a:defRPr sz="3000"/>
            </a:lvl9pPr>
          </a:lstStyle>
          <a:p>
            <a:pPr>
              <a:lnSpc>
                <a:spcPct val="150000"/>
              </a:lnSpc>
            </a:pPr>
            <a:r>
              <a:rPr lang="pt-BR">
                <a:solidFill>
                  <a:schemeClr val="tx1"/>
                </a:solidFill>
              </a:rPr>
              <a:t>Amil</a:t>
            </a:r>
          </a:p>
          <a:p>
            <a:pPr>
              <a:lnSpc>
                <a:spcPct val="150000"/>
              </a:lnSpc>
            </a:pPr>
            <a:r>
              <a:rPr lang="pt-BR">
                <a:solidFill>
                  <a:schemeClr val="tx1"/>
                </a:solidFill>
              </a:rPr>
              <a:t>Ciclo Saúde</a:t>
            </a:r>
          </a:p>
          <a:p>
            <a:pPr>
              <a:lnSpc>
                <a:spcPct val="150000"/>
              </a:lnSpc>
            </a:pPr>
            <a:r>
              <a:rPr lang="pt-BR" err="1">
                <a:solidFill>
                  <a:schemeClr val="tx1"/>
                </a:solidFill>
              </a:rPr>
              <a:t>HapVida</a:t>
            </a:r>
            <a:endParaRPr lang="pt-BR">
              <a:solidFill>
                <a:schemeClr val="tx1"/>
              </a:solidFill>
            </a:endParaRPr>
          </a:p>
          <a:p>
            <a:pPr>
              <a:lnSpc>
                <a:spcPct val="150000"/>
              </a:lnSpc>
            </a:pPr>
            <a:r>
              <a:rPr lang="pt-BR">
                <a:solidFill>
                  <a:schemeClr val="tx1"/>
                </a:solidFill>
              </a:rPr>
              <a:t>Nordem</a:t>
            </a:r>
            <a:endParaRPr lang="de-DE">
              <a:solidFill>
                <a:schemeClr val="tx1"/>
              </a:solidFill>
            </a:endParaRPr>
          </a:p>
          <a:p>
            <a:pPr>
              <a:lnSpc>
                <a:spcPct val="150000"/>
              </a:lnSpc>
            </a:pPr>
            <a:r>
              <a:rPr lang="pt-BR">
                <a:solidFill>
                  <a:schemeClr val="tx1"/>
                </a:solidFill>
              </a:rPr>
              <a:t>SAMEL- Manaus</a:t>
            </a:r>
          </a:p>
          <a:p>
            <a:pPr>
              <a:lnSpc>
                <a:spcPct val="150000"/>
              </a:lnSpc>
            </a:pPr>
            <a:r>
              <a:rPr lang="pt-BR">
                <a:solidFill>
                  <a:schemeClr val="tx1"/>
                </a:solidFill>
              </a:rPr>
              <a:t>SulAmerica</a:t>
            </a:r>
          </a:p>
          <a:p>
            <a:pPr>
              <a:lnSpc>
                <a:spcPct val="150000"/>
              </a:lnSpc>
            </a:pPr>
            <a:r>
              <a:rPr lang="pt-BR">
                <a:solidFill>
                  <a:schemeClr val="tx1"/>
                </a:solidFill>
              </a:rPr>
              <a:t>UNIMED  (Criciúma SC)</a:t>
            </a:r>
          </a:p>
          <a:p>
            <a:pPr>
              <a:lnSpc>
                <a:spcPct val="150000"/>
              </a:lnSpc>
            </a:pPr>
            <a:endParaRPr lang="en-US">
              <a:solidFill>
                <a:schemeClr val="tx1"/>
              </a:solidFill>
            </a:endParaRPr>
          </a:p>
          <a:p>
            <a:pPr>
              <a:lnSpc>
                <a:spcPct val="150000"/>
              </a:lnSpc>
            </a:pPr>
            <a:endParaRPr lang="en-US">
              <a:solidFill>
                <a:schemeClr val="tx1"/>
              </a:solidFill>
            </a:endParaRPr>
          </a:p>
        </p:txBody>
      </p:sp>
      <p:sp>
        <p:nvSpPr>
          <p:cNvPr id="18" name="Retângulo: Cantos Superiores Arredondados 17">
            <a:extLst>
              <a:ext uri="{FF2B5EF4-FFF2-40B4-BE49-F238E27FC236}">
                <a16:creationId xmlns:a16="http://schemas.microsoft.com/office/drawing/2014/main" id="{03C6A52D-BE82-494D-E033-601F4D309902}"/>
              </a:ext>
            </a:extLst>
          </p:cNvPr>
          <p:cNvSpPr/>
          <p:nvPr/>
        </p:nvSpPr>
        <p:spPr>
          <a:xfrm rot="10800000">
            <a:off x="8411025" y="2270594"/>
            <a:ext cx="3055259" cy="423817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19" name="AutoShape 9">
            <a:extLst>
              <a:ext uri="{FF2B5EF4-FFF2-40B4-BE49-F238E27FC236}">
                <a16:creationId xmlns:a16="http://schemas.microsoft.com/office/drawing/2014/main" id="{7003C304-1E9A-62B5-BA37-5FAA9B4BB49E}"/>
              </a:ext>
            </a:extLst>
          </p:cNvPr>
          <p:cNvSpPr>
            <a:spLocks noChangeArrowheads="1"/>
          </p:cNvSpPr>
          <p:nvPr/>
        </p:nvSpPr>
        <p:spPr bwMode="auto">
          <a:xfrm>
            <a:off x="8602800" y="2444423"/>
            <a:ext cx="2627708" cy="759884"/>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PEQUENO PORTE</a:t>
            </a:r>
          </a:p>
        </p:txBody>
      </p:sp>
      <p:sp>
        <p:nvSpPr>
          <p:cNvPr id="23" name="Title 1">
            <a:extLst>
              <a:ext uri="{FF2B5EF4-FFF2-40B4-BE49-F238E27FC236}">
                <a16:creationId xmlns:a16="http://schemas.microsoft.com/office/drawing/2014/main" id="{F0B31D99-25F8-8824-3215-428217E0FDAC}"/>
              </a:ext>
            </a:extLst>
          </p:cNvPr>
          <p:cNvSpPr txBox="1">
            <a:spLocks/>
          </p:cNvSpPr>
          <p:nvPr/>
        </p:nvSpPr>
        <p:spPr bwMode="auto">
          <a:xfrm>
            <a:off x="8534401" y="3212562"/>
            <a:ext cx="2967056" cy="845657"/>
          </a:xfrm>
          <a:prstGeom prst="rect">
            <a:avLst/>
          </a:prstGeom>
          <a:noFill/>
        </p:spPr>
        <p:txBody>
          <a:bodyPr vert="horz" lIns="144000" tIns="180000" rIns="48000" bIns="0" rtlCol="0" anchor="t" anchorCtr="0">
            <a:noAutofit/>
          </a:bodyPr>
          <a:lstStyle>
            <a:defPPr>
              <a:defRPr lang="fr-FR"/>
            </a:defPPr>
            <a:lvl1pPr marL="285750" indent="-285750" defTabSz="1358890">
              <a:lnSpc>
                <a:spcPct val="100000"/>
              </a:lnSpc>
              <a:spcBef>
                <a:spcPts val="0"/>
              </a:spcBef>
              <a:buFont typeface="Wingdings" panose="05000000000000000000" pitchFamily="2" charset="2"/>
              <a:buChar char="§"/>
              <a:defRPr sz="1300" cap="all" baseline="0">
                <a:solidFill>
                  <a:schemeClr val="tx1">
                    <a:lumMod val="65000"/>
                    <a:lumOff val="35000"/>
                  </a:schemeClr>
                </a:solidFill>
                <a:latin typeface="Bahnschrift Light" panose="020B0502040204020203" pitchFamily="34" charset="0"/>
              </a:defRPr>
            </a:lvl1pPr>
            <a:lvl2pPr marL="290513" indent="-201613" defTabSz="1358890">
              <a:lnSpc>
                <a:spcPct val="100000"/>
              </a:lnSpc>
              <a:spcBef>
                <a:spcPts val="1200"/>
              </a:spcBef>
              <a:buFont typeface="Arial" panose="020B0604020202020204" pitchFamily="34" charset="0"/>
              <a:buChar char="•"/>
              <a:defRPr>
                <a:solidFill>
                  <a:schemeClr val="bg1"/>
                </a:solidFill>
              </a:defRPr>
            </a:lvl2pPr>
            <a:lvl3pPr marL="363538" indent="-274638" defTabSz="1358890">
              <a:lnSpc>
                <a:spcPct val="100000"/>
              </a:lnSpc>
              <a:spcBef>
                <a:spcPts val="1200"/>
              </a:spcBef>
              <a:spcAft>
                <a:spcPts val="600"/>
              </a:spcAft>
              <a:buFont typeface="Arial" panose="020B0604020202020204" pitchFamily="34" charset="0"/>
              <a:buChar char="•"/>
              <a:defRPr>
                <a:solidFill>
                  <a:schemeClr val="tx1">
                    <a:lumMod val="75000"/>
                    <a:lumOff val="25000"/>
                  </a:schemeClr>
                </a:solidFill>
              </a:defRPr>
            </a:lvl3pPr>
            <a:lvl4pPr marL="725488" indent="-280988" defTabSz="1358890">
              <a:lnSpc>
                <a:spcPct val="95000"/>
              </a:lnSpc>
              <a:spcBef>
                <a:spcPts val="600"/>
              </a:spcBef>
              <a:buFont typeface="Arial" panose="020B0604020202020204" pitchFamily="34" charset="0"/>
              <a:buChar char="–"/>
              <a:defRPr>
                <a:solidFill>
                  <a:schemeClr val="tx1">
                    <a:lumMod val="75000"/>
                    <a:lumOff val="25000"/>
                  </a:schemeClr>
                </a:solidFill>
              </a:defRPr>
            </a:lvl4pPr>
            <a:lvl5pPr marL="1074738" indent="-350838" defTabSz="1358890">
              <a:lnSpc>
                <a:spcPct val="90000"/>
              </a:lnSpc>
              <a:spcBef>
                <a:spcPts val="300"/>
              </a:spcBef>
              <a:buFont typeface="Arial" panose="020B0604020202020204" pitchFamily="34" charset="0"/>
              <a:buChar char="•"/>
              <a:defRPr>
                <a:solidFill>
                  <a:schemeClr val="tx1">
                    <a:lumMod val="75000"/>
                    <a:lumOff val="25000"/>
                  </a:schemeClr>
                </a:solidFill>
              </a:defRPr>
            </a:lvl5pPr>
            <a:lvl6pPr marL="3736947" indent="-339722" defTabSz="1358890">
              <a:spcBef>
                <a:spcPct val="20000"/>
              </a:spcBef>
              <a:buFont typeface="Arial" panose="020B0604020202020204" pitchFamily="34" charset="0"/>
              <a:buChar char="•"/>
              <a:defRPr sz="3000"/>
            </a:lvl6pPr>
            <a:lvl7pPr marL="4416392" indent="-339722" defTabSz="1358890">
              <a:spcBef>
                <a:spcPct val="20000"/>
              </a:spcBef>
              <a:buFont typeface="Arial" panose="020B0604020202020204" pitchFamily="34" charset="0"/>
              <a:buChar char="•"/>
              <a:defRPr sz="3000"/>
            </a:lvl7pPr>
            <a:lvl8pPr marL="5095837" indent="-339722" defTabSz="1358890">
              <a:spcBef>
                <a:spcPct val="20000"/>
              </a:spcBef>
              <a:buFont typeface="Arial" panose="020B0604020202020204" pitchFamily="34" charset="0"/>
              <a:buChar char="•"/>
              <a:defRPr sz="3000"/>
            </a:lvl8pPr>
            <a:lvl9pPr marL="5775282" indent="-339722" defTabSz="1358890">
              <a:spcBef>
                <a:spcPct val="20000"/>
              </a:spcBef>
              <a:buFont typeface="Arial" panose="020B0604020202020204" pitchFamily="34" charset="0"/>
              <a:buChar char="•"/>
              <a:defRPr sz="3000"/>
            </a:lvl9pPr>
          </a:lstStyle>
          <a:p>
            <a:pPr>
              <a:lnSpc>
                <a:spcPct val="150000"/>
              </a:lnSpc>
            </a:pPr>
            <a:r>
              <a:rPr lang="pt-BR">
                <a:solidFill>
                  <a:schemeClr val="tx1"/>
                </a:solidFill>
              </a:rPr>
              <a:t>Bradesco Saúde</a:t>
            </a:r>
          </a:p>
          <a:p>
            <a:pPr>
              <a:lnSpc>
                <a:spcPct val="150000"/>
              </a:lnSpc>
            </a:pPr>
            <a:r>
              <a:rPr lang="pt-BR">
                <a:solidFill>
                  <a:schemeClr val="tx1"/>
                </a:solidFill>
              </a:rPr>
              <a:t>CEMOX Clinica de Medicina</a:t>
            </a:r>
          </a:p>
          <a:p>
            <a:pPr>
              <a:lnSpc>
                <a:spcPct val="150000"/>
              </a:lnSpc>
            </a:pPr>
            <a:r>
              <a:rPr lang="pt-BR">
                <a:solidFill>
                  <a:schemeClr val="tx1"/>
                </a:solidFill>
              </a:rPr>
              <a:t>Hapvida</a:t>
            </a:r>
          </a:p>
          <a:p>
            <a:pPr>
              <a:lnSpc>
                <a:spcPct val="150000"/>
              </a:lnSpc>
            </a:pPr>
            <a:r>
              <a:rPr lang="pt-BR">
                <a:solidFill>
                  <a:schemeClr val="tx1"/>
                </a:solidFill>
              </a:rPr>
              <a:t>Pan Americana</a:t>
            </a:r>
            <a:endParaRPr lang="de-DE">
              <a:solidFill>
                <a:schemeClr val="tx1"/>
              </a:solidFill>
            </a:endParaRPr>
          </a:p>
          <a:p>
            <a:pPr>
              <a:lnSpc>
                <a:spcPct val="150000"/>
              </a:lnSpc>
            </a:pPr>
            <a:r>
              <a:rPr lang="pt-BR">
                <a:solidFill>
                  <a:schemeClr val="tx1"/>
                </a:solidFill>
              </a:rPr>
              <a:t>Pan Americano</a:t>
            </a:r>
          </a:p>
          <a:p>
            <a:pPr>
              <a:lnSpc>
                <a:spcPct val="150000"/>
              </a:lnSpc>
            </a:pPr>
            <a:r>
              <a:rPr lang="pt-BR">
                <a:solidFill>
                  <a:schemeClr val="tx1"/>
                </a:solidFill>
              </a:rPr>
              <a:t>SERMED Saúde ( Sertãozinho)</a:t>
            </a:r>
          </a:p>
          <a:p>
            <a:pPr>
              <a:lnSpc>
                <a:spcPct val="150000"/>
              </a:lnSpc>
            </a:pPr>
            <a:r>
              <a:rPr lang="pt-BR">
                <a:solidFill>
                  <a:schemeClr val="tx1"/>
                </a:solidFill>
              </a:rPr>
              <a:t>SOBAM</a:t>
            </a:r>
          </a:p>
          <a:p>
            <a:pPr>
              <a:lnSpc>
                <a:spcPct val="150000"/>
              </a:lnSpc>
            </a:pPr>
            <a:endParaRPr lang="en-US">
              <a:solidFill>
                <a:schemeClr val="tx1"/>
              </a:solidFill>
            </a:endParaRPr>
          </a:p>
        </p:txBody>
      </p:sp>
      <p:sp>
        <p:nvSpPr>
          <p:cNvPr id="24" name="ZoneTexte 9">
            <a:extLst>
              <a:ext uri="{FF2B5EF4-FFF2-40B4-BE49-F238E27FC236}">
                <a16:creationId xmlns:a16="http://schemas.microsoft.com/office/drawing/2014/main" id="{9233D0F4-B9E1-E13E-0A51-3A3F0AC03463}"/>
              </a:ext>
            </a:extLst>
          </p:cNvPr>
          <p:cNvSpPr txBox="1"/>
          <p:nvPr/>
        </p:nvSpPr>
        <p:spPr>
          <a:xfrm>
            <a:off x="0" y="1158036"/>
            <a:ext cx="12192000" cy="912313"/>
          </a:xfrm>
          <a:prstGeom prst="rect">
            <a:avLst/>
          </a:prstGeom>
          <a:solidFill>
            <a:srgbClr val="009999"/>
          </a:solidFill>
        </p:spPr>
        <p:txBody>
          <a:bodyPr vert="horz" lIns="91440" tIns="45720" rIns="91440" bIns="45720" rtlCol="0">
            <a:noAutofit/>
          </a:bodyPr>
          <a:lstStyle/>
          <a:p>
            <a:pPr marL="182563" algn="just">
              <a:lnSpc>
                <a:spcPct val="107000"/>
              </a:lnSpc>
              <a:spcBef>
                <a:spcPts val="400"/>
              </a:spcBef>
              <a:spcAft>
                <a:spcPts val="400"/>
              </a:spcAft>
              <a:buNone/>
              <a:tabLst>
                <a:tab pos="11663363" algn="l"/>
              </a:tabLst>
            </a:pPr>
            <a:r>
              <a:rPr lang="pt-BR" sz="1600" kern="100">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rPr>
              <a:t>A opção por Planos ou Seguros de Saúde é influenciada pela abrangência da rede de atendimento e custo. </a:t>
            </a:r>
            <a:r>
              <a:rPr lang="pt-BR" sz="1600" kern="10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Os planos de saúde estão mais presentes na amostra do que as Seguradoras. Algumas empresas têm mais de uma operadora, para atender regionalidades ou  posições gerenciais dos colaboradores. </a:t>
            </a:r>
            <a:endParaRPr lang="pt-BR" sz="1600" strike="sngStrike" kern="100">
              <a:effectLst/>
              <a:highlight>
                <a:srgbClr val="FFFF00"/>
              </a:highligh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4" name="Espaço Reservado para Número de Slide 5">
            <a:extLst>
              <a:ext uri="{FF2B5EF4-FFF2-40B4-BE49-F238E27FC236}">
                <a16:creationId xmlns:a16="http://schemas.microsoft.com/office/drawing/2014/main" id="{B46AA771-E881-ABD2-900F-0D2335B17E1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16</a:t>
            </a:fld>
            <a:endParaRPr lang="en-ZA"/>
          </a:p>
        </p:txBody>
      </p:sp>
    </p:spTree>
    <p:extLst>
      <p:ext uri="{BB962C8B-B14F-4D97-AF65-F5344CB8AC3E}">
        <p14:creationId xmlns:p14="http://schemas.microsoft.com/office/powerpoint/2010/main" val="20550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p:bldP spid="15" grpId="0" animBg="1"/>
      <p:bldP spid="16" grpId="0" animBg="1"/>
      <p:bldP spid="17" grpId="0"/>
      <p:bldP spid="18" grpId="0" animBg="1"/>
      <p:bldP spid="19"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Critérios de escolha da operadora</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756592"/>
            <a:ext cx="10733265" cy="465094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abrangência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preciso olhar se aquela operadora atende e abrange a região de trabalho daqueles colaboradores numa determinada filial. Inicialmente é isso 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custo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como a gente fornece mão de obra, o custo também tem que estar adequado, eu posso ter uma operadora que atenda, mas não atenda o meu orçamento“</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primeiro critério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foi em primeiro lugar, segundo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custo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capilaridade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As escolhas, primeiro seria qualidade, rede, disponibilidade e custo. Qualidade hospitalar, hospital credenciado, se são hospitais com experiência, certificados, enfim, de excelência e também pela rede credenciada, quais são as redes credenciadas, quais os laboratórios, o que está à disposição dos beneficiários. Essa é a questão de avaliação de qualidade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Praticamente a gente vê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preço, disponibilidade de redes hospitalares e profissionais que estão disponíveis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Nós temos plano de saúde aqui, por exemplo, que eles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trabalham apenas com reposição, você faz o pagamento do que você usar e solicita o reembolso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isso para nós não é interessante, porque o funcionário não tem o recurso financeiro naquele momento mais determinante da vida dele onde ele está muito suscetível, ele está com uma doença e um problema e não consegue pensar nisso. Então para nós o ideal é que o plano de saúde consiga resolver o problema dele pra depois ver a questão da cobrança”.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C969DF7E-A254-E472-7DC4-77E2B0F9547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0A17D63-2607-C41E-61C9-D75FFB69C52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17</a:t>
            </a:fld>
            <a:endParaRPr lang="en-ZA"/>
          </a:p>
        </p:txBody>
      </p:sp>
    </p:spTree>
    <p:extLst>
      <p:ext uri="{BB962C8B-B14F-4D97-AF65-F5344CB8AC3E}">
        <p14:creationId xmlns:p14="http://schemas.microsoft.com/office/powerpoint/2010/main" val="215744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Critérios de escolha da operadora</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929312"/>
            <a:ext cx="10733265" cy="465094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Unimed é para um grupo de diretores e alguns cargos de liderança. E a Hapvida é para todo o corpo de colaboradores.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Essa diferenciação é realmente devido ao preço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Unimed é um plano de saúde bem mais caro. Enquanto Hapvida a gente conseguiu,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através do sindicato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um valor com desconto. Então, as empresas dos metalúrgicos, do metal mecânico, na época, se juntaram através do sindicato e fecharam o plano com a Hapvida. Então, o valor desse plano, que é através do sindicato, é um valor bem abaixo do que o mercado pratica devido a essa parceria“</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p>
          <a:p>
            <a:pPr marL="0" indent="0" algn="just">
              <a:lnSpc>
                <a:spcPct val="100000"/>
              </a:lnSpc>
              <a:spcBef>
                <a:spcPts val="0"/>
              </a:spcBef>
              <a:buNone/>
            </a:pPr>
            <a:endParaRPr lang="pt-BR" sz="1600" i="1">
              <a:solidFill>
                <a:schemeClr val="tx1">
                  <a:lumMod val="50000"/>
                  <a:lumOff val="50000"/>
                </a:schemeClr>
              </a:solidFill>
              <a:effectLst/>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época a gente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fez três orçamentos em três locais diferentes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o que cada um oferecia, aí a gente reuniu o pessoal e, na verdade, foi uma escolha mais deles do que da empresa, por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causa do valor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Lógico que também a empresa falou, mas foi uma escolha mútua, o que se viu foi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valor, preço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mesmo 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que oferecia, o hospital, exames, consultas, a história de não ter coparticipação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Isso ocorreu muito, porque hoje eu acho que os planos de saúde não fazem mais sem coparticipação, mas foi feito. Então, não tinha coparticipação, o hospital e o valor em relação às consultas”.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0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Existem outros critérios, mas que não são tão relevantes, por exemplo, tempo de carência, se eles têm um sistema abrange que atende emergências e urgências fora da atuação da cidade. Sempre existe alguma coisa que pesa ali, mas eu sempre tento as mesmas questões.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Mensalidade, hospital, a coparticipação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sistema abrange de emergência fora da cidade. Então eu tento sempre fazer o mesmo esquema,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mas no fundo, o valor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o principal norteador para opção da nova prestadora, da continuidade da prestadora de serviços de saúde”.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0F7D6715-5525-F5FD-3BD5-00E97CDD892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C0ED4CC-B20E-D14D-C4A9-A3A3367E7E1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18</a:t>
            </a:fld>
            <a:endParaRPr lang="en-ZA"/>
          </a:p>
        </p:txBody>
      </p:sp>
    </p:spTree>
    <p:extLst>
      <p:ext uri="{BB962C8B-B14F-4D97-AF65-F5344CB8AC3E}">
        <p14:creationId xmlns:p14="http://schemas.microsoft.com/office/powerpoint/2010/main" val="413884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Cantos Superiores Arredondados 11">
            <a:extLst>
              <a:ext uri="{FF2B5EF4-FFF2-40B4-BE49-F238E27FC236}">
                <a16:creationId xmlns:a16="http://schemas.microsoft.com/office/drawing/2014/main" id="{B630D573-65A6-41D3-3D62-7616078824EC}"/>
              </a:ext>
            </a:extLst>
          </p:cNvPr>
          <p:cNvSpPr/>
          <p:nvPr/>
        </p:nvSpPr>
        <p:spPr>
          <a:xfrm rot="10800000">
            <a:off x="602337" y="2976880"/>
            <a:ext cx="3055259" cy="74365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13" name="Retângulo: Cantos Superiores Arredondados 12">
            <a:extLst>
              <a:ext uri="{FF2B5EF4-FFF2-40B4-BE49-F238E27FC236}">
                <a16:creationId xmlns:a16="http://schemas.microsoft.com/office/drawing/2014/main" id="{15E5CB46-BB3B-150A-73E0-4DE57467E10C}"/>
              </a:ext>
            </a:extLst>
          </p:cNvPr>
          <p:cNvSpPr/>
          <p:nvPr/>
        </p:nvSpPr>
        <p:spPr>
          <a:xfrm rot="10800000">
            <a:off x="4568368" y="2976880"/>
            <a:ext cx="3055259" cy="74365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14" name="Retângulo: Cantos Superiores Arredondados 13">
            <a:extLst>
              <a:ext uri="{FF2B5EF4-FFF2-40B4-BE49-F238E27FC236}">
                <a16:creationId xmlns:a16="http://schemas.microsoft.com/office/drawing/2014/main" id="{4E66574E-1229-F0E6-5490-353F0CDE3F0F}"/>
              </a:ext>
            </a:extLst>
          </p:cNvPr>
          <p:cNvSpPr/>
          <p:nvPr/>
        </p:nvSpPr>
        <p:spPr>
          <a:xfrm rot="10800000">
            <a:off x="8411023" y="2976880"/>
            <a:ext cx="3055259" cy="743652"/>
          </a:xfrm>
          <a:prstGeom prst="round2SameRect">
            <a:avLst>
              <a:gd name="adj1" fmla="val 50000"/>
              <a:gd name="adj2" fmla="val 0"/>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2B3A42"/>
              </a:solidFill>
              <a:effectLst/>
              <a:uLnTx/>
              <a:uFillTx/>
              <a:latin typeface="Arial"/>
              <a:ea typeface="+mn-ea"/>
              <a:cs typeface="+mn-cs"/>
              <a:sym typeface="Helvetica"/>
            </a:endParaRPr>
          </a:p>
        </p:txBody>
      </p:sp>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3937" y="155266"/>
            <a:ext cx="10515600" cy="1325563"/>
          </a:xfrm>
        </p:spPr>
        <p:txBody>
          <a:bodyPr>
            <a:normAutofit/>
          </a:bodyPr>
          <a:lstStyle/>
          <a:p>
            <a:r>
              <a:rPr lang="pt-BR" sz="2400" b="1">
                <a:solidFill>
                  <a:schemeClr val="tx2"/>
                </a:solidFill>
                <a:latin typeface="Bahnschrift Light" panose="020B0502040204020203" pitchFamily="34" charset="0"/>
              </a:rPr>
              <a:t>Modalidades de planos adotadas &amp; </a:t>
            </a:r>
            <a:r>
              <a:rPr lang="pt-BR" sz="2400" b="1">
                <a:solidFill>
                  <a:schemeClr val="tx2"/>
                </a:solidFill>
              </a:rPr>
              <a:t>critérios</a:t>
            </a:r>
            <a:r>
              <a:rPr lang="pt-BR" sz="2400" b="1">
                <a:solidFill>
                  <a:schemeClr val="tx2"/>
                </a:solidFill>
                <a:latin typeface="Bahnschrift Light" panose="020B0502040204020203" pitchFamily="34" charset="0"/>
              </a:rPr>
              <a:t> de decisão </a:t>
            </a:r>
            <a:r>
              <a:rPr lang="pt-BR" sz="1500" b="1">
                <a:solidFill>
                  <a:schemeClr val="tx2"/>
                </a:solidFill>
                <a:latin typeface="Bahnschrift Light" panose="020B0502040204020203" pitchFamily="34" charset="0"/>
              </a:rPr>
              <a:t>(1/2) </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762770" y="1113996"/>
            <a:ext cx="10666459" cy="1035422"/>
          </a:xfrm>
        </p:spPr>
        <p:txBody>
          <a:bodyPr anchor="ctr">
            <a:normAutofit/>
          </a:bodyPr>
          <a:lstStyle/>
          <a:p>
            <a:pPr marL="0" indent="0" algn="ctr">
              <a:buNone/>
            </a:pPr>
            <a:r>
              <a:rPr lang="pt-BR" sz="2000">
                <a:latin typeface="Bahnschrift Light" panose="020B0502040204020203" pitchFamily="34" charset="0"/>
              </a:rPr>
              <a:t>Quase todas as empresas consultadas, </a:t>
            </a:r>
            <a:r>
              <a:rPr lang="pt-BR" sz="2000"/>
              <a:t>independentemente de seu porte,</a:t>
            </a:r>
            <a:r>
              <a:rPr lang="pt-BR" sz="2000">
                <a:latin typeface="Bahnschrift Light" panose="020B0502040204020203" pitchFamily="34" charset="0"/>
              </a:rPr>
              <a:t> </a:t>
            </a:r>
            <a:r>
              <a:rPr lang="pt-BR" sz="2000" b="1" u="sng">
                <a:latin typeface="Bahnschrift Light" panose="020B0502040204020203" pitchFamily="34" charset="0"/>
              </a:rPr>
              <a:t>adotaram planos de saúde com coparticipação dos colaboradores</a:t>
            </a:r>
            <a:r>
              <a:rPr lang="pt-BR" sz="2000">
                <a:latin typeface="Bahnschrift Light" panose="020B0502040204020203" pitchFamily="34" charset="0"/>
              </a:rPr>
              <a:t> visando</a:t>
            </a:r>
            <a:r>
              <a:rPr lang="pt-BR" sz="2000"/>
              <a:t> reduzir a sinistralidade e o custo</a:t>
            </a:r>
            <a:endParaRPr lang="pt-BR" sz="2000">
              <a:latin typeface="Bahnschrift Light" panose="020B0502040204020203" pitchFamily="34" charset="0"/>
            </a:endParaRPr>
          </a:p>
        </p:txBody>
      </p:sp>
      <p:pic>
        <p:nvPicPr>
          <p:cNvPr id="2050" name="Picture 2" descr="Em um ano, dispara número de trabalhadores que têm de pagar pelo plano de  saúde nas empresas - Estadão">
            <a:extLst>
              <a:ext uri="{FF2B5EF4-FFF2-40B4-BE49-F238E27FC236}">
                <a16:creationId xmlns:a16="http://schemas.microsoft.com/office/drawing/2014/main" id="{111A5D2D-C8B6-EF20-DBD8-FE925EF70F1A}"/>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t="19323" b="21769"/>
          <a:stretch/>
        </p:blipFill>
        <p:spPr bwMode="auto">
          <a:xfrm>
            <a:off x="4072750" y="4167571"/>
            <a:ext cx="8119249" cy="2690429"/>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A6402EA9-5F96-D588-F781-98D24565B529}"/>
              </a:ext>
            </a:extLst>
          </p:cNvPr>
          <p:cNvSpPr/>
          <p:nvPr/>
        </p:nvSpPr>
        <p:spPr>
          <a:xfrm>
            <a:off x="536555" y="2248323"/>
            <a:ext cx="11503045" cy="515198"/>
          </a:xfrm>
          <a:prstGeom prst="rect">
            <a:avLst/>
          </a:prstGeom>
          <a:solidFill>
            <a:srgbClr val="EEF0F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algn="ctr" hangingPunct="0"/>
            <a:r>
              <a:rPr lang="de-DE">
                <a:solidFill>
                  <a:srgbClr val="2B3A42"/>
                </a:solidFill>
                <a:latin typeface="Arial"/>
              </a:rPr>
              <a:t>Poucas empresas que não adotaram coparticipação:</a:t>
            </a:r>
          </a:p>
        </p:txBody>
      </p:sp>
      <p:sp>
        <p:nvSpPr>
          <p:cNvPr id="7" name="AutoShape 9">
            <a:extLst>
              <a:ext uri="{FF2B5EF4-FFF2-40B4-BE49-F238E27FC236}">
                <a16:creationId xmlns:a16="http://schemas.microsoft.com/office/drawing/2014/main" id="{0A59A72F-0284-8808-B131-5DDD3BED6E98}"/>
              </a:ext>
            </a:extLst>
          </p:cNvPr>
          <p:cNvSpPr>
            <a:spLocks noChangeArrowheads="1"/>
          </p:cNvSpPr>
          <p:nvPr/>
        </p:nvSpPr>
        <p:spPr bwMode="auto">
          <a:xfrm>
            <a:off x="816115" y="2793584"/>
            <a:ext cx="2627708" cy="416976"/>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GRANDE PORTE</a:t>
            </a:r>
          </a:p>
        </p:txBody>
      </p:sp>
      <p:sp>
        <p:nvSpPr>
          <p:cNvPr id="8" name="AutoShape 9">
            <a:extLst>
              <a:ext uri="{FF2B5EF4-FFF2-40B4-BE49-F238E27FC236}">
                <a16:creationId xmlns:a16="http://schemas.microsoft.com/office/drawing/2014/main" id="{5A631037-6DB3-42CE-6841-4D42148F2BCD}"/>
              </a:ext>
            </a:extLst>
          </p:cNvPr>
          <p:cNvSpPr>
            <a:spLocks noChangeArrowheads="1"/>
          </p:cNvSpPr>
          <p:nvPr/>
        </p:nvSpPr>
        <p:spPr bwMode="auto">
          <a:xfrm>
            <a:off x="4782146" y="2793584"/>
            <a:ext cx="2627708" cy="416976"/>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MÉDIO PORTE</a:t>
            </a:r>
          </a:p>
        </p:txBody>
      </p:sp>
      <p:sp>
        <p:nvSpPr>
          <p:cNvPr id="11" name="AutoShape 9">
            <a:extLst>
              <a:ext uri="{FF2B5EF4-FFF2-40B4-BE49-F238E27FC236}">
                <a16:creationId xmlns:a16="http://schemas.microsoft.com/office/drawing/2014/main" id="{57173616-D08C-C5E9-4B14-F0A2DDB1CF3F}"/>
              </a:ext>
            </a:extLst>
          </p:cNvPr>
          <p:cNvSpPr>
            <a:spLocks noChangeArrowheads="1"/>
          </p:cNvSpPr>
          <p:nvPr/>
        </p:nvSpPr>
        <p:spPr bwMode="auto">
          <a:xfrm>
            <a:off x="8624801" y="2793584"/>
            <a:ext cx="2627708" cy="416976"/>
          </a:xfrm>
          <a:prstGeom prst="roundRect">
            <a:avLst>
              <a:gd name="adj" fmla="val 16667"/>
            </a:avLst>
          </a:prstGeom>
          <a:solidFill>
            <a:srgbClr val="009999"/>
          </a:solidFill>
          <a:ln w="28575">
            <a:noFill/>
            <a:round/>
            <a:headEnd/>
            <a:tailEnd/>
          </a:ln>
          <a:effectLst/>
        </p:spPr>
        <p:txBody>
          <a:bodyPr wrap="none" anchor="ctr"/>
          <a:lstStyle/>
          <a:p>
            <a:pPr algn="ctr"/>
            <a:r>
              <a:rPr lang="en-US" altLang="pt-BR" sz="2000" b="1">
                <a:solidFill>
                  <a:schemeClr val="bg1"/>
                </a:solidFill>
                <a:latin typeface="Abadi" panose="020B0604020104020204" pitchFamily="34" charset="0"/>
                <a:ea typeface="Segoe UI Black" panose="020B0A02040204020203" pitchFamily="34" charset="0"/>
                <a:cs typeface="Segoe UI Black" panose="020B0A02040204020203" pitchFamily="34" charset="0"/>
              </a:rPr>
              <a:t>PEQUENO PORTE</a:t>
            </a:r>
          </a:p>
        </p:txBody>
      </p:sp>
      <p:sp>
        <p:nvSpPr>
          <p:cNvPr id="16" name="CaixaDeTexto 15">
            <a:extLst>
              <a:ext uri="{FF2B5EF4-FFF2-40B4-BE49-F238E27FC236}">
                <a16:creationId xmlns:a16="http://schemas.microsoft.com/office/drawing/2014/main" id="{360153D9-794C-7CA8-6DBC-E1599CC5DAA7}"/>
              </a:ext>
            </a:extLst>
          </p:cNvPr>
          <p:cNvSpPr txBox="1"/>
          <p:nvPr/>
        </p:nvSpPr>
        <p:spPr>
          <a:xfrm>
            <a:off x="653136" y="4307316"/>
            <a:ext cx="2953663" cy="2113464"/>
          </a:xfrm>
          <a:prstGeom prst="rect">
            <a:avLst/>
          </a:prstGeom>
          <a:noFill/>
        </p:spPr>
        <p:txBody>
          <a:bodyPr wrap="square">
            <a:spAutoFit/>
          </a:bodyPr>
          <a:lstStyle/>
          <a:p>
            <a:pPr marL="0" lvl="1" algn="ctr">
              <a:lnSpc>
                <a:spcPct val="150000"/>
              </a:lnSpc>
            </a:pPr>
            <a:r>
              <a:rPr lang="de-DE">
                <a:latin typeface="Bahnschrift Light" panose="020B0502040204020203" pitchFamily="34" charset="0"/>
                <a:cs typeface="Hadassah Friedlaender" panose="02020603050405020304" pitchFamily="18" charset="-79"/>
              </a:rPr>
              <a:t>Uma delas acompanha o impacto da coparticipação no salário e limita o desconto a 30%, parcelando a diferença</a:t>
            </a:r>
          </a:p>
        </p:txBody>
      </p:sp>
      <p:sp>
        <p:nvSpPr>
          <p:cNvPr id="17" name="Seta: Divisa 16">
            <a:extLst>
              <a:ext uri="{FF2B5EF4-FFF2-40B4-BE49-F238E27FC236}">
                <a16:creationId xmlns:a16="http://schemas.microsoft.com/office/drawing/2014/main" id="{215BD516-D59F-BEA9-003C-6FB55ED9E03F}"/>
              </a:ext>
            </a:extLst>
          </p:cNvPr>
          <p:cNvSpPr/>
          <p:nvPr/>
        </p:nvSpPr>
        <p:spPr>
          <a:xfrm rot="5400000">
            <a:off x="1926767" y="3839226"/>
            <a:ext cx="406400" cy="411480"/>
          </a:xfrm>
          <a:prstGeom prst="chevron">
            <a:avLst/>
          </a:prstGeom>
          <a:solidFill>
            <a:schemeClr val="bg2"/>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a:solidFill>
                  <a:schemeClr val="bg2"/>
                </a:solidFill>
              </a:rPr>
              <a:t>////</a:t>
            </a:r>
          </a:p>
        </p:txBody>
      </p:sp>
      <p:sp>
        <p:nvSpPr>
          <p:cNvPr id="18" name="Text Placeholder 9">
            <a:extLst>
              <a:ext uri="{FF2B5EF4-FFF2-40B4-BE49-F238E27FC236}">
                <a16:creationId xmlns:a16="http://schemas.microsoft.com/office/drawing/2014/main" id="{91241CCD-F0CB-68B8-CB11-A841FC0322DB}"/>
              </a:ext>
            </a:extLst>
          </p:cNvPr>
          <p:cNvSpPr txBox="1">
            <a:spLocks/>
          </p:cNvSpPr>
          <p:nvPr/>
        </p:nvSpPr>
        <p:spPr>
          <a:xfrm>
            <a:off x="690543" y="3077691"/>
            <a:ext cx="2834849" cy="545035"/>
          </a:xfrm>
          <a:prstGeom prst="roundRect">
            <a:avLst>
              <a:gd name="adj" fmla="val 6353"/>
            </a:avLst>
          </a:prstGeom>
          <a:noFill/>
        </p:spPr>
        <p:txBody>
          <a:bodyPr vert="horz" lIns="144000" tIns="180000" rIns="48000" bIns="0" rtlCol="0" anchor="t" anchorCtr="0">
            <a:noAutofit/>
          </a:bodyPr>
          <a:lstStyle>
            <a:lvl1pPr marL="0" indent="0" algn="l" defTabSz="1358890" rtl="0" eaLnBrk="1" latinLnBrk="0" hangingPunct="1">
              <a:lnSpc>
                <a:spcPct val="80000"/>
              </a:lnSpc>
              <a:spcBef>
                <a:spcPts val="1200"/>
              </a:spcBef>
              <a:buFont typeface="Arial" panose="020B0604020202020204" pitchFamily="34" charset="0"/>
              <a:buNone/>
              <a:defRPr lang="en-US" sz="2400" kern="1200" cap="all" baseline="0" dirty="0" smtClean="0">
                <a:solidFill>
                  <a:schemeClr val="bg1"/>
                </a:solidFill>
                <a:latin typeface="+mn-lt"/>
                <a:ea typeface="+mn-ea"/>
                <a:cs typeface="+mn-cs"/>
              </a:defRPr>
            </a:lvl1pPr>
            <a:lvl2pPr marL="290513" indent="-201613" algn="l" defTabSz="1358890" rtl="0" eaLnBrk="1" latinLnBrk="0" hangingPunct="1">
              <a:lnSpc>
                <a:spcPct val="100000"/>
              </a:lnSpc>
              <a:spcBef>
                <a:spcPts val="1200"/>
              </a:spcBef>
              <a:buFont typeface="Arial" panose="020B0604020202020204" pitchFamily="34" charset="0"/>
              <a:buChar char="•"/>
              <a:defRPr sz="1800" kern="1200">
                <a:solidFill>
                  <a:schemeClr val="bg1"/>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lgn="ctr">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3 empresas</a:t>
            </a:r>
          </a:p>
        </p:txBody>
      </p:sp>
      <p:sp>
        <p:nvSpPr>
          <p:cNvPr id="19" name="Text Placeholder 9">
            <a:extLst>
              <a:ext uri="{FF2B5EF4-FFF2-40B4-BE49-F238E27FC236}">
                <a16:creationId xmlns:a16="http://schemas.microsoft.com/office/drawing/2014/main" id="{915CD03F-BA50-302C-B750-7409DBE788CA}"/>
              </a:ext>
            </a:extLst>
          </p:cNvPr>
          <p:cNvSpPr txBox="1">
            <a:spLocks/>
          </p:cNvSpPr>
          <p:nvPr/>
        </p:nvSpPr>
        <p:spPr>
          <a:xfrm>
            <a:off x="4575005" y="3077691"/>
            <a:ext cx="2834849" cy="545035"/>
          </a:xfrm>
          <a:prstGeom prst="roundRect">
            <a:avLst>
              <a:gd name="adj" fmla="val 6353"/>
            </a:avLst>
          </a:prstGeom>
          <a:noFill/>
        </p:spPr>
        <p:txBody>
          <a:bodyPr vert="horz" lIns="144000" tIns="180000" rIns="48000" bIns="0" rtlCol="0" anchor="t" anchorCtr="0">
            <a:noAutofit/>
          </a:bodyPr>
          <a:lstStyle>
            <a:lvl1pPr marL="0" indent="0" algn="l" defTabSz="1358890" rtl="0" eaLnBrk="1" latinLnBrk="0" hangingPunct="1">
              <a:lnSpc>
                <a:spcPct val="80000"/>
              </a:lnSpc>
              <a:spcBef>
                <a:spcPts val="1200"/>
              </a:spcBef>
              <a:buFont typeface="Arial" panose="020B0604020202020204" pitchFamily="34" charset="0"/>
              <a:buNone/>
              <a:defRPr lang="en-US" sz="2400" kern="1200" cap="all" baseline="0" dirty="0" smtClean="0">
                <a:solidFill>
                  <a:schemeClr val="bg1"/>
                </a:solidFill>
                <a:latin typeface="+mn-lt"/>
                <a:ea typeface="+mn-ea"/>
                <a:cs typeface="+mn-cs"/>
              </a:defRPr>
            </a:lvl1pPr>
            <a:lvl2pPr marL="290513" indent="-201613" algn="l" defTabSz="1358890" rtl="0" eaLnBrk="1" latinLnBrk="0" hangingPunct="1">
              <a:lnSpc>
                <a:spcPct val="100000"/>
              </a:lnSpc>
              <a:spcBef>
                <a:spcPts val="1200"/>
              </a:spcBef>
              <a:buFont typeface="Arial" panose="020B0604020202020204" pitchFamily="34" charset="0"/>
              <a:buChar char="•"/>
              <a:defRPr sz="1800" kern="1200">
                <a:solidFill>
                  <a:schemeClr val="bg1"/>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lgn="ctr">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2 empresas</a:t>
            </a:r>
          </a:p>
        </p:txBody>
      </p:sp>
      <p:sp>
        <p:nvSpPr>
          <p:cNvPr id="20" name="Text Placeholder 9">
            <a:extLst>
              <a:ext uri="{FF2B5EF4-FFF2-40B4-BE49-F238E27FC236}">
                <a16:creationId xmlns:a16="http://schemas.microsoft.com/office/drawing/2014/main" id="{85270C56-B2BD-81CE-7FF8-9F3FDF2E2090}"/>
              </a:ext>
            </a:extLst>
          </p:cNvPr>
          <p:cNvSpPr txBox="1">
            <a:spLocks/>
          </p:cNvSpPr>
          <p:nvPr/>
        </p:nvSpPr>
        <p:spPr>
          <a:xfrm>
            <a:off x="8534399" y="3077691"/>
            <a:ext cx="2834849" cy="545035"/>
          </a:xfrm>
          <a:prstGeom prst="roundRect">
            <a:avLst>
              <a:gd name="adj" fmla="val 6353"/>
            </a:avLst>
          </a:prstGeom>
          <a:noFill/>
        </p:spPr>
        <p:txBody>
          <a:bodyPr vert="horz" lIns="144000" tIns="180000" rIns="48000" bIns="0" rtlCol="0" anchor="t" anchorCtr="0">
            <a:noAutofit/>
          </a:bodyPr>
          <a:lstStyle>
            <a:lvl1pPr marL="0" indent="0" algn="l" defTabSz="1358890" rtl="0" eaLnBrk="1" latinLnBrk="0" hangingPunct="1">
              <a:lnSpc>
                <a:spcPct val="80000"/>
              </a:lnSpc>
              <a:spcBef>
                <a:spcPts val="1200"/>
              </a:spcBef>
              <a:buFont typeface="Arial" panose="020B0604020202020204" pitchFamily="34" charset="0"/>
              <a:buNone/>
              <a:defRPr lang="en-US" sz="2400" kern="1200" cap="all" baseline="0" dirty="0" smtClean="0">
                <a:solidFill>
                  <a:schemeClr val="bg1"/>
                </a:solidFill>
                <a:latin typeface="+mn-lt"/>
                <a:ea typeface="+mn-ea"/>
                <a:cs typeface="+mn-cs"/>
              </a:defRPr>
            </a:lvl1pPr>
            <a:lvl2pPr marL="290513" indent="-201613" algn="l" defTabSz="1358890" rtl="0" eaLnBrk="1" latinLnBrk="0" hangingPunct="1">
              <a:lnSpc>
                <a:spcPct val="100000"/>
              </a:lnSpc>
              <a:spcBef>
                <a:spcPts val="1200"/>
              </a:spcBef>
              <a:buFont typeface="Arial" panose="020B0604020202020204" pitchFamily="34" charset="0"/>
              <a:buChar char="•"/>
              <a:defRPr sz="1800" kern="1200">
                <a:solidFill>
                  <a:schemeClr val="bg1"/>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lgn="ctr">
              <a:lnSpc>
                <a:spcPct val="100000"/>
              </a:lnSpc>
              <a:spcBef>
                <a:spcPts val="0"/>
              </a:spcBef>
              <a:buFont typeface="Wingdings" panose="05000000000000000000" pitchFamily="2" charset="2"/>
              <a:buChar char="§"/>
            </a:pPr>
            <a:r>
              <a:rPr lang="de-DE" sz="1300">
                <a:solidFill>
                  <a:schemeClr val="tx1"/>
                </a:solidFill>
                <a:latin typeface="Bahnschrift Light" panose="020B0502040204020203" pitchFamily="34" charset="0"/>
              </a:rPr>
              <a:t>1 empresa</a:t>
            </a:r>
          </a:p>
        </p:txBody>
      </p:sp>
      <p:sp>
        <p:nvSpPr>
          <p:cNvPr id="5" name="Espaço Reservado para Número de Slide 5">
            <a:extLst>
              <a:ext uri="{FF2B5EF4-FFF2-40B4-BE49-F238E27FC236}">
                <a16:creationId xmlns:a16="http://schemas.microsoft.com/office/drawing/2014/main" id="{E40891C2-6157-776B-23CF-5DB4F9E74D0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19</a:t>
            </a:fld>
            <a:endParaRPr lang="en-ZA">
              <a:solidFill>
                <a:schemeClr val="bg1"/>
              </a:solidFill>
            </a:endParaRPr>
          </a:p>
        </p:txBody>
      </p:sp>
    </p:spTree>
    <p:extLst>
      <p:ext uri="{BB962C8B-B14F-4D97-AF65-F5344CB8AC3E}">
        <p14:creationId xmlns:p14="http://schemas.microsoft.com/office/powerpoint/2010/main" val="37232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animBg="1"/>
      <p:bldP spid="7" grpId="0" animBg="1"/>
      <p:bldP spid="8" grpId="0" animBg="1"/>
      <p:bldP spid="11" grpId="0" animBg="1"/>
      <p:bldP spid="16" grpId="0"/>
      <p:bldP spid="17" grpId="0" animBg="1"/>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E470101-AF69-42B7-80E1-6E368B485C60}"/>
              </a:ext>
            </a:extLst>
          </p:cNvPr>
          <p:cNvSpPr txBox="1"/>
          <p:nvPr/>
        </p:nvSpPr>
        <p:spPr>
          <a:xfrm>
            <a:off x="223205" y="888686"/>
            <a:ext cx="6263223" cy="5664949"/>
          </a:xfrm>
          <a:prstGeom prst="rect">
            <a:avLst/>
          </a:prstGeom>
          <a:solidFill>
            <a:srgbClr val="FFFFFF">
              <a:alpha val="83137"/>
            </a:srgbClr>
          </a:solidFill>
        </p:spPr>
        <p:txBody>
          <a:bodyPr wrap="square" rtlCol="0">
            <a:spAutoFit/>
          </a:bodyPr>
          <a:lstStyle/>
          <a:p>
            <a:pPr>
              <a:lnSpc>
                <a:spcPts val="2300"/>
              </a:lnSpc>
            </a:pPr>
            <a:r>
              <a:rPr lang="pt-BR" sz="1600" b="1" u="sng">
                <a:effectLst/>
                <a:latin typeface="Bahnschrift Light" panose="020B0502040204020203" pitchFamily="34" charset="0"/>
                <a:ea typeface="Verdana" panose="020B0604030504040204" pitchFamily="34" charset="0"/>
              </a:rPr>
              <a:t>Objetivo Geral </a:t>
            </a:r>
          </a:p>
          <a:p>
            <a:pPr>
              <a:lnSpc>
                <a:spcPts val="2300"/>
              </a:lnSpc>
            </a:pPr>
            <a:endParaRPr lang="pt-BR" sz="1600">
              <a:effectLst/>
              <a:latin typeface="Bahnschrift Light" panose="020B0502040204020203" pitchFamily="34" charset="0"/>
              <a:ea typeface="Verdana" panose="020B0604030504040204" pitchFamily="34" charset="0"/>
            </a:endParaRPr>
          </a:p>
          <a:p>
            <a:pPr marL="285750" indent="-285750" algn="just">
              <a:lnSpc>
                <a:spcPts val="2300"/>
              </a:lnSpc>
              <a:buFont typeface="Wingdings" panose="05000000000000000000" pitchFamily="2" charset="2"/>
              <a:buChar char="Ø"/>
            </a:pPr>
            <a:r>
              <a:rPr lang="pt-BR" sz="1600">
                <a:effectLst/>
                <a:latin typeface="Bahnschrift Light" panose="020B0502040204020203" pitchFamily="34" charset="0"/>
                <a:ea typeface="Verdana" panose="020B0604030504040204" pitchFamily="34" charset="0"/>
              </a:rPr>
              <a:t>Entender os desafios encontrados pelas indústrias na oferta de plano de saúde para seus trabalhadores e na gestão do plano.</a:t>
            </a:r>
          </a:p>
          <a:p>
            <a:pPr marL="285750" indent="-285750" algn="just">
              <a:lnSpc>
                <a:spcPts val="2300"/>
              </a:lnSpc>
              <a:buFont typeface="Wingdings" panose="05000000000000000000" pitchFamily="2" charset="2"/>
              <a:buChar char="Ø"/>
            </a:pPr>
            <a:endParaRPr lang="pt-BR" sz="1600">
              <a:latin typeface="Bahnschrift Light" panose="020B0502040204020203" pitchFamily="34" charset="0"/>
              <a:ea typeface="Verdana" panose="020B0604030504040204" pitchFamily="34" charset="0"/>
            </a:endParaRPr>
          </a:p>
          <a:p>
            <a:pPr marL="285750" indent="-285750" algn="just">
              <a:lnSpc>
                <a:spcPts val="2300"/>
              </a:lnSpc>
              <a:buFont typeface="Wingdings" panose="05000000000000000000" pitchFamily="2" charset="2"/>
              <a:buChar char="Ø"/>
            </a:pPr>
            <a:endParaRPr lang="pt-BR" sz="1600">
              <a:latin typeface="Bahnschrift Light" panose="020B0502040204020203" pitchFamily="34" charset="0"/>
              <a:ea typeface="Verdana" panose="020B0604030504040204" pitchFamily="34" charset="0"/>
            </a:endParaRPr>
          </a:p>
          <a:p>
            <a:pPr algn="just">
              <a:lnSpc>
                <a:spcPts val="2300"/>
              </a:lnSpc>
            </a:pPr>
            <a:r>
              <a:rPr lang="pt-BR" sz="1600" b="1" u="sng">
                <a:effectLst/>
                <a:latin typeface="Bahnschrift Light" panose="020B0502040204020203" pitchFamily="34" charset="0"/>
                <a:ea typeface="Verdana" panose="020B0604030504040204" pitchFamily="34" charset="0"/>
              </a:rPr>
              <a:t>Objetivos Específicos</a:t>
            </a:r>
          </a:p>
          <a:p>
            <a:pPr marL="285750" indent="-285750">
              <a:lnSpc>
                <a:spcPts val="2300"/>
              </a:lnSpc>
              <a:buFont typeface="Wingdings" panose="05000000000000000000" pitchFamily="2" charset="2"/>
              <a:buChar char="Ø"/>
            </a:pPr>
            <a:r>
              <a:rPr lang="pt-BR" sz="1600">
                <a:effectLst/>
                <a:latin typeface="Bahnschrift Light" panose="020B0502040204020203" pitchFamily="34" charset="0"/>
                <a:ea typeface="Verdana" panose="020B0604030504040204" pitchFamily="34" charset="0"/>
              </a:rPr>
              <a:t>Explorar as diferentes modalidades de contratação de planos de saúde pelas empresas.</a:t>
            </a:r>
          </a:p>
          <a:p>
            <a:pPr marL="285750" indent="-285750">
              <a:lnSpc>
                <a:spcPts val="2300"/>
              </a:lnSpc>
              <a:buFont typeface="Wingdings" panose="05000000000000000000" pitchFamily="2" charset="2"/>
              <a:buChar char="Ø"/>
            </a:pPr>
            <a:r>
              <a:rPr lang="pt-BR" sz="1600">
                <a:effectLst/>
                <a:latin typeface="Bahnschrift Light" panose="020B0502040204020203" pitchFamily="34" charset="0"/>
                <a:ea typeface="Verdana" panose="020B0604030504040204" pitchFamily="34" charset="0"/>
              </a:rPr>
              <a:t>Identificar possíveis problemas de aderência entre os modelos de negócio dos planos de saúde e a necessidade da indústria nesse quesito.</a:t>
            </a:r>
          </a:p>
          <a:p>
            <a:pPr marL="285750" indent="-285750" algn="just">
              <a:lnSpc>
                <a:spcPts val="2300"/>
              </a:lnSpc>
              <a:buFont typeface="Wingdings" panose="05000000000000000000" pitchFamily="2" charset="2"/>
              <a:buChar char="Ø"/>
            </a:pPr>
            <a:r>
              <a:rPr lang="pt-BR" sz="1600">
                <a:effectLst/>
                <a:latin typeface="Bahnschrift Light" panose="020B0502040204020203" pitchFamily="34" charset="0"/>
                <a:ea typeface="Verdana" panose="020B0604030504040204" pitchFamily="34" charset="0"/>
              </a:rPr>
              <a:t>Buscar entender como funciona a gestão do cuidado e dos planos de saúde oferecidos ao trabalhador pela empresa.</a:t>
            </a:r>
          </a:p>
          <a:p>
            <a:pPr marL="285750" indent="-285750" algn="just">
              <a:lnSpc>
                <a:spcPts val="2300"/>
              </a:lnSpc>
              <a:buFont typeface="Wingdings" panose="05000000000000000000" pitchFamily="2" charset="2"/>
              <a:buChar char="Ø"/>
            </a:pPr>
            <a:r>
              <a:rPr lang="pt-BR" sz="1600">
                <a:effectLst/>
                <a:latin typeface="Bahnschrift Light" panose="020B0502040204020203" pitchFamily="34" charset="0"/>
                <a:ea typeface="Verdana" panose="020B0604030504040204" pitchFamily="34" charset="0"/>
              </a:rPr>
              <a:t>Identificar a utilização de corretora/intermediária na gestão dos planos contratados e entender como é a divisão de competências nesse modelo.</a:t>
            </a:r>
          </a:p>
          <a:p>
            <a:pPr marL="285750" indent="-285750" algn="just">
              <a:lnSpc>
                <a:spcPts val="2300"/>
              </a:lnSpc>
              <a:buFont typeface="Wingdings" panose="05000000000000000000" pitchFamily="2" charset="2"/>
              <a:buChar char="Ø"/>
            </a:pPr>
            <a:r>
              <a:rPr lang="pt-BR" sz="1600">
                <a:latin typeface="Bahnschrift Light" panose="020B0502040204020203" pitchFamily="34" charset="0"/>
                <a:ea typeface="Verdana" panose="020B0604030504040204" pitchFamily="34" charset="0"/>
              </a:rPr>
              <a:t>Identificar oportunidades para uma ação do SESI junto a empresas que oferecem planos de saúde.</a:t>
            </a:r>
            <a:endParaRPr lang="pt-BR" sz="1600">
              <a:effectLst/>
              <a:latin typeface="Bahnschrift Light" panose="020B0502040204020203" pitchFamily="34" charset="0"/>
              <a:ea typeface="Calibri" panose="020F0502020204030204" pitchFamily="34" charset="0"/>
              <a:cs typeface="Times New Roman" panose="02020603050405020304" pitchFamily="18" charset="0"/>
            </a:endParaRPr>
          </a:p>
        </p:txBody>
      </p:sp>
      <p:cxnSp>
        <p:nvCxnSpPr>
          <p:cNvPr id="6" name="Conector reto 5">
            <a:extLst>
              <a:ext uri="{FF2B5EF4-FFF2-40B4-BE49-F238E27FC236}">
                <a16:creationId xmlns:a16="http://schemas.microsoft.com/office/drawing/2014/main" id="{0A01AAB0-2B12-1CE7-161C-E34461E6B3E8}"/>
              </a:ext>
            </a:extLst>
          </p:cNvPr>
          <p:cNvCxnSpPr>
            <a:cxnSpLocks/>
          </p:cNvCxnSpPr>
          <p:nvPr/>
        </p:nvCxnSpPr>
        <p:spPr>
          <a:xfrm flipV="1">
            <a:off x="839449" y="1"/>
            <a:ext cx="2498" cy="815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descr="Quais são os principais objetivos de marketing digital?">
            <a:extLst>
              <a:ext uri="{FF2B5EF4-FFF2-40B4-BE49-F238E27FC236}">
                <a16:creationId xmlns:a16="http://schemas.microsoft.com/office/drawing/2014/main" id="{5A92CA78-495F-E08B-733E-000241FD8DCF}"/>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0875" t="1" r="35760" b="1"/>
          <a:stretch/>
        </p:blipFill>
        <p:spPr bwMode="auto">
          <a:xfrm>
            <a:off x="6491424" y="10"/>
            <a:ext cx="568422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121C305E-8071-BB6B-5C2A-7D0491152D57}"/>
              </a:ext>
            </a:extLst>
          </p:cNvPr>
          <p:cNvSpPr txBox="1">
            <a:spLocks/>
          </p:cNvSpPr>
          <p:nvPr/>
        </p:nvSpPr>
        <p:spPr>
          <a:xfrm>
            <a:off x="1944927" y="120153"/>
            <a:ext cx="3443517" cy="7213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a:solidFill>
                  <a:schemeClr val="tx1">
                    <a:lumMod val="75000"/>
                    <a:lumOff val="25000"/>
                  </a:schemeClr>
                </a:solidFill>
                <a:latin typeface="Bahnschrift Light" panose="020B0502040204020203" pitchFamily="34" charset="0"/>
              </a:rPr>
              <a:t>OBJETIVOS</a:t>
            </a:r>
          </a:p>
        </p:txBody>
      </p:sp>
      <p:sp>
        <p:nvSpPr>
          <p:cNvPr id="3" name="Espaço Reservado para Número de Slide 5">
            <a:extLst>
              <a:ext uri="{FF2B5EF4-FFF2-40B4-BE49-F238E27FC236}">
                <a16:creationId xmlns:a16="http://schemas.microsoft.com/office/drawing/2014/main" id="{1815DC75-CCEC-0994-BFF5-41B7F1350D18}"/>
              </a:ext>
            </a:extLst>
          </p:cNvPr>
          <p:cNvSpPr txBox="1">
            <a:spLocks/>
          </p:cNvSpPr>
          <p:nvPr/>
        </p:nvSpPr>
        <p:spPr>
          <a:xfrm>
            <a:off x="9062010" y="641422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2</a:t>
            </a:fld>
            <a:endParaRPr lang="en-ZA">
              <a:solidFill>
                <a:schemeClr val="bg1"/>
              </a:solidFill>
            </a:endParaRPr>
          </a:p>
        </p:txBody>
      </p:sp>
    </p:spTree>
    <p:extLst>
      <p:ext uri="{BB962C8B-B14F-4D97-AF65-F5344CB8AC3E}">
        <p14:creationId xmlns:p14="http://schemas.microsoft.com/office/powerpoint/2010/main" val="374734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3937" y="155266"/>
            <a:ext cx="10515600" cy="1325563"/>
          </a:xfrm>
        </p:spPr>
        <p:txBody>
          <a:bodyPr>
            <a:normAutofit/>
          </a:bodyPr>
          <a:lstStyle/>
          <a:p>
            <a:r>
              <a:rPr lang="pt-BR" sz="2400" b="1">
                <a:solidFill>
                  <a:schemeClr val="tx2"/>
                </a:solidFill>
                <a:latin typeface="Bahnschrift Light" panose="020B0502040204020203" pitchFamily="34" charset="0"/>
              </a:rPr>
              <a:t>Modalidades de planos adotadas &amp; </a:t>
            </a:r>
            <a:r>
              <a:rPr lang="pt-BR" sz="2400" b="1">
                <a:solidFill>
                  <a:schemeClr val="tx2"/>
                </a:solidFill>
              </a:rPr>
              <a:t>critérios</a:t>
            </a:r>
            <a:r>
              <a:rPr lang="pt-BR" sz="2400" b="1">
                <a:solidFill>
                  <a:schemeClr val="tx2"/>
                </a:solidFill>
                <a:latin typeface="Bahnschrift Light" panose="020B0502040204020203" pitchFamily="34" charset="0"/>
              </a:rPr>
              <a:t> de decisão </a:t>
            </a:r>
            <a:r>
              <a:rPr lang="pt-BR" sz="1500" b="1">
                <a:solidFill>
                  <a:schemeClr val="tx2"/>
                </a:solidFill>
              </a:rPr>
              <a:t>(2/2) </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69731" y="1266396"/>
            <a:ext cx="11215292" cy="1035422"/>
          </a:xfrm>
        </p:spPr>
        <p:txBody>
          <a:bodyPr anchor="ctr">
            <a:normAutofit/>
          </a:bodyPr>
          <a:lstStyle/>
          <a:p>
            <a:pPr marL="0" indent="0" algn="ctr">
              <a:buNone/>
            </a:pPr>
            <a:r>
              <a:rPr lang="de-DE" sz="2000">
                <a:cs typeface="Hadassah Friedlaender" panose="02020603050405020304" pitchFamily="18" charset="-79"/>
              </a:rPr>
              <a:t>As modalidades adotadas têm nuances de percentuais cobertos pelas empresas e formas de coparticipação. Traduzem necessidades particulares de cada empresa e do seu perfil de colaboradores: não encontramos um formato mais recorrente. </a:t>
            </a:r>
          </a:p>
        </p:txBody>
      </p:sp>
      <p:pic>
        <p:nvPicPr>
          <p:cNvPr id="4098" name="Picture 2" descr="O que é o plano de saúde com coparticipação e como funciona">
            <a:extLst>
              <a:ext uri="{FF2B5EF4-FFF2-40B4-BE49-F238E27FC236}">
                <a16:creationId xmlns:a16="http://schemas.microsoft.com/office/drawing/2014/main" id="{40AC3AEF-9543-63B5-C107-ADE3387C409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1202" y="2651760"/>
            <a:ext cx="6312281" cy="42062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Agrupar 6">
            <a:extLst>
              <a:ext uri="{FF2B5EF4-FFF2-40B4-BE49-F238E27FC236}">
                <a16:creationId xmlns:a16="http://schemas.microsoft.com/office/drawing/2014/main" id="{CD8F493A-1CA6-CE7D-27E7-E4FE8690AA10}"/>
              </a:ext>
            </a:extLst>
          </p:cNvPr>
          <p:cNvGrpSpPr/>
          <p:nvPr/>
        </p:nvGrpSpPr>
        <p:grpSpPr>
          <a:xfrm>
            <a:off x="6380480" y="2407293"/>
            <a:ext cx="5506720" cy="4131619"/>
            <a:chOff x="6380480" y="2407293"/>
            <a:chExt cx="5506720" cy="4131619"/>
          </a:xfrm>
        </p:grpSpPr>
        <p:sp>
          <p:nvSpPr>
            <p:cNvPr id="9" name="CaixaDeTexto 8">
              <a:extLst>
                <a:ext uri="{FF2B5EF4-FFF2-40B4-BE49-F238E27FC236}">
                  <a16:creationId xmlns:a16="http://schemas.microsoft.com/office/drawing/2014/main" id="{6251C84E-46F4-834B-217C-7E4FF189B9F4}"/>
                </a:ext>
              </a:extLst>
            </p:cNvPr>
            <p:cNvSpPr txBox="1"/>
            <p:nvPr/>
          </p:nvSpPr>
          <p:spPr>
            <a:xfrm>
              <a:off x="6380480" y="2845593"/>
              <a:ext cx="5506720" cy="3693319"/>
            </a:xfrm>
            <a:prstGeom prst="rect">
              <a:avLst/>
            </a:prstGeom>
            <a:noFill/>
          </p:spPr>
          <p:txBody>
            <a:bodyPr wrap="square">
              <a:spAutoFit/>
            </a:bodyPr>
            <a:lstStyle/>
            <a:p>
              <a:pPr marL="285750" indent="-285750">
                <a:buFont typeface="Wingdings" panose="05000000000000000000" pitchFamily="2" charset="2"/>
                <a:buChar char="§"/>
              </a:pPr>
              <a:r>
                <a:rPr lang="de-DE">
                  <a:latin typeface="Bahnschrift Light" panose="020B0502040204020203" pitchFamily="34" charset="0"/>
                  <a:cs typeface="Hadassah Friedlaender" panose="02020603050405020304" pitchFamily="18" charset="-79"/>
                </a:rPr>
                <a:t>Pré-pagamento de 100% das mensalidades, sem coparticipação. Empregado paga 2% do salário se incluir a família</a:t>
              </a:r>
            </a:p>
            <a:p>
              <a:pPr marL="285750" indent="-285750">
                <a:buFont typeface="Wingdings" panose="05000000000000000000" pitchFamily="2" charset="2"/>
                <a:buChar char="§"/>
              </a:pPr>
              <a:r>
                <a:rPr lang="de-DE">
                  <a:latin typeface="Bahnschrift Light" panose="020B0502040204020203" pitchFamily="34" charset="0"/>
                  <a:cs typeface="Hadassah Friedlaender" panose="02020603050405020304" pitchFamily="18" charset="-79"/>
                </a:rPr>
                <a:t>Pré-Pagamento de 50% da mensalidade, empregado paga uma guia de encaminhamento para qualquer procedimento ( R$ 20,00, valor fixo)</a:t>
              </a:r>
            </a:p>
            <a:p>
              <a:pPr marL="285750" indent="-285750">
                <a:buFont typeface="Wingdings" panose="05000000000000000000" pitchFamily="2" charset="2"/>
                <a:buChar char="§"/>
              </a:pPr>
              <a:r>
                <a:rPr lang="de-DE">
                  <a:latin typeface="Bahnschrift Light" panose="020B0502040204020203" pitchFamily="34" charset="0"/>
                  <a:cs typeface="Hadassah Friedlaender" panose="02020603050405020304" pitchFamily="18" charset="-79"/>
                </a:rPr>
                <a:t>Coparticipação: colaborador paga por tabela fixa da operadora ou 20% do valor da tabela da Seguradora </a:t>
              </a:r>
            </a:p>
            <a:p>
              <a:pPr marL="285750" indent="-285750">
                <a:buFont typeface="Wingdings" panose="05000000000000000000" pitchFamily="2" charset="2"/>
                <a:buChar char="§"/>
              </a:pPr>
              <a:r>
                <a:rPr lang="de-DE">
                  <a:latin typeface="Bahnschrift Light" panose="020B0502040204020203" pitchFamily="34" charset="0"/>
                  <a:cs typeface="Hadassah Friedlaender" panose="02020603050405020304" pitchFamily="18" charset="-79"/>
                </a:rPr>
                <a:t>Coparticipação “oficial“, a empresa não desconta, paga todo o uso, mas poderá fazê-lo por previsão do contrato com o colaborador. </a:t>
              </a:r>
            </a:p>
          </p:txBody>
        </p:sp>
        <p:sp>
          <p:nvSpPr>
            <p:cNvPr id="6" name="CaixaDeTexto 5">
              <a:extLst>
                <a:ext uri="{FF2B5EF4-FFF2-40B4-BE49-F238E27FC236}">
                  <a16:creationId xmlns:a16="http://schemas.microsoft.com/office/drawing/2014/main" id="{E4D46645-7DC4-E791-1ADF-3D33E360735A}"/>
                </a:ext>
              </a:extLst>
            </p:cNvPr>
            <p:cNvSpPr txBox="1"/>
            <p:nvPr/>
          </p:nvSpPr>
          <p:spPr>
            <a:xfrm>
              <a:off x="6380480" y="2407293"/>
              <a:ext cx="2631440" cy="369332"/>
            </a:xfrm>
            <a:prstGeom prst="rect">
              <a:avLst/>
            </a:prstGeom>
            <a:noFill/>
          </p:spPr>
          <p:txBody>
            <a:bodyPr wrap="square">
              <a:spAutoFit/>
            </a:bodyPr>
            <a:lstStyle/>
            <a:p>
              <a:r>
                <a:rPr lang="de-DE">
                  <a:latin typeface="Bahnschrift Light" panose="020B0502040204020203" pitchFamily="34" charset="0"/>
                  <a:cs typeface="Hadassah Friedlaender" panose="02020603050405020304" pitchFamily="18" charset="-79"/>
                </a:rPr>
                <a:t>Alguns exemplos:</a:t>
              </a:r>
              <a:endParaRPr lang="en-ZA">
                <a:latin typeface="Bahnschrift Light" panose="020B0502040204020203" pitchFamily="34" charset="0"/>
                <a:cs typeface="Hadassah Friedlaender" panose="02020603050405020304" pitchFamily="18" charset="-79"/>
              </a:endParaRPr>
            </a:p>
          </p:txBody>
        </p:sp>
      </p:grpSp>
      <p:sp>
        <p:nvSpPr>
          <p:cNvPr id="5" name="Espaço Reservado para Número de Slide 5">
            <a:extLst>
              <a:ext uri="{FF2B5EF4-FFF2-40B4-BE49-F238E27FC236}">
                <a16:creationId xmlns:a16="http://schemas.microsoft.com/office/drawing/2014/main" id="{B4A3A362-18E9-47DB-AEA4-74CF3AE06861}"/>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20</a:t>
            </a:fld>
            <a:endParaRPr lang="en-ZA"/>
          </a:p>
        </p:txBody>
      </p:sp>
    </p:spTree>
    <p:extLst>
      <p:ext uri="{BB962C8B-B14F-4D97-AF65-F5344CB8AC3E}">
        <p14:creationId xmlns:p14="http://schemas.microsoft.com/office/powerpoint/2010/main" val="18775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Modalidades e critérios de decisão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1210" y="1605156"/>
            <a:ext cx="10733265" cy="465094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funcionário titular do plano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tem participação na mensalidade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tem coparticipação nas consultas, uma porcentagem do valor das consultas, para incluir o dependente tem uma cobrança que seria 2% do salário,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sempre limitado ao valor da mensalidade.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Depende do salário do funcionário, para incluir dependentes, se não tem dependente não tem custo nenhum, a não ser que você use o plano e faça a coparticipação. É</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o grupo familiar, independentemente da quantidade”</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“Todos os funcionários têm acesso.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 coparticipação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nem todos os funcionários tem o plano, porque hoje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empresa paga entre 60 a 70% para o titular da mensalidade a com coparticipação é 100% dos funcionários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plano de saúde tem uma mensalidade que a empresa paga para a maioria das pessoas 60% e nós temos três tipos de plano, o plano da nossa cidade, da nossa região que a maioria das pessoas tem esse plano, porém nós temos pessoas que residem e trabalham em outras cidades do estado, pra isso nós temos um plano estadual e temos pessoas também que residem e trabalham em outros estados da federação, então pra esses nós temos o plano nacional, tanto o estadual como o nacional não pega 70% porque o custo é maior e as pessoas fazem tratamento, procedimentos e consultas e tem a coparticipação que o próprio funcionário paga”.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35D3B1AD-8AF9-8BFD-1EA3-7526AA7FB921}"/>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ABB722F-A29A-56D7-1F29-36F14D0DB0C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21</a:t>
            </a:fld>
            <a:endParaRPr lang="en-ZA"/>
          </a:p>
        </p:txBody>
      </p:sp>
    </p:spTree>
    <p:extLst>
      <p:ext uri="{BB962C8B-B14F-4D97-AF65-F5344CB8AC3E}">
        <p14:creationId xmlns:p14="http://schemas.microsoft.com/office/powerpoint/2010/main" val="413590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Modalidades e critérios de decisão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29367" y="1605156"/>
            <a:ext cx="10733265" cy="465094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prêmio a empresa paga total</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tanto para o colaborador quanto para os seus dependentes.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 coparticipação de 20%, mas é sempre em cima da utilização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mas para exames simples, consultas e exames simples. Quando é um procedimento de alto custo, nunca tem coparticipação do empregado. O seguro que já tem o contrato prevendo”.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Então assim, o nosso plano ele tem </a:t>
            </a:r>
            <a:r>
              <a:rPr lang="pt-BR" sz="1600" b="1"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duas modalidades, o nacional e o regional</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 e então o nacional por conta das filiais, tem São Paulo e Alagoas, então precisa ter o nacional. E temos então </a:t>
            </a:r>
            <a:r>
              <a:rPr lang="pt-BR" sz="1600" b="1"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uma coparticipação, que é 50%, </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mas essa coparticipação a empresa paga, a empresa paga. O colaborador fica 100% </a:t>
            </a:r>
            <a:r>
              <a:rPr lang="pt-BR" sz="1600" i="1" kern="100" err="1">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free</a:t>
            </a:r>
            <a:r>
              <a:rPr lang="pt-BR" sz="1600" i="1" kern="100">
                <a:solidFill>
                  <a:schemeClr val="tx1">
                    <a:lumMod val="50000"/>
                    <a:lumOff val="50000"/>
                  </a:schemeClr>
                </a:solidFill>
                <a:effectLst/>
                <a:latin typeface="Bahnschrift Light" panose="020B0502040204020203" pitchFamily="34" charset="0"/>
                <a:ea typeface="Arial" panose="020B0604020202020204" pitchFamily="34" charset="0"/>
                <a:cs typeface="Times New Roman" panose="02020603050405020304" pitchFamily="18" charset="0"/>
              </a:rPr>
              <a:t>. É, na prática não tem coparticipação, tecnicamente existe”.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61491F28-1DC4-86F5-DB8C-D283CD78890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B57C3CA-5290-B974-21DB-78718B8093F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22</a:t>
            </a:fld>
            <a:endParaRPr lang="en-ZA"/>
          </a:p>
        </p:txBody>
      </p:sp>
    </p:spTree>
    <p:extLst>
      <p:ext uri="{BB962C8B-B14F-4D97-AF65-F5344CB8AC3E}">
        <p14:creationId xmlns:p14="http://schemas.microsoft.com/office/powerpoint/2010/main" val="93691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Modalidades e critérios de decisão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1662" y="1397789"/>
            <a:ext cx="10733265" cy="465094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plano de saúde, o plano em si, ele não tem coparticipação no plano, porque hoje em dia 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planos de saúde têm coparticipação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a empresa arca com um percentual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da mensalidade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outro percentual o trabalhador paga quando usa consultas ou exames, fica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60% para a empresa e 40% para o trabalhador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highlight>
                <a:srgbClr val="FFFF00"/>
              </a:highligh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um plano de coparticipação. A nossa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coparticipação é baixa, mas para o colaborador a empresa paga integral e para os dependentes, 50%.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tem a coparticipação de utilização”.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coparticipação a empresa paga metade do que o colaborador utilizar</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 um valor mensal porque essa clínica, ela é nossa clínica de medicina do trabalho, então a gente paga um valor ali mensal por colaborador, mas para manutenção ali das consultas de medicina do trabalho. Admissionais, demissionais, periódicos, é tudo no mesmo lugar no caso”.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283C435D-E60A-6B51-AC8D-815752E228F6}"/>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EA583ED-3808-AB3E-E644-EB23195C5AF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23</a:t>
            </a:fld>
            <a:endParaRPr lang="en-ZA"/>
          </a:p>
        </p:txBody>
      </p:sp>
    </p:spTree>
    <p:extLst>
      <p:ext uri="{BB962C8B-B14F-4D97-AF65-F5344CB8AC3E}">
        <p14:creationId xmlns:p14="http://schemas.microsoft.com/office/powerpoint/2010/main" val="54129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Modalidades e critérios de decisão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354083"/>
            <a:ext cx="10733265" cy="254759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um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pré-pagamento, primeiro a gente paga e depois a gente usa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Existe a mensalidade, que ela é baseada na faixa etária do usuário do plano então, primeiro a gente paga e depois a gente desconta em folha de pagamento o restante da contribuição que nós fazemos, porque o valor a gente cobre 25% e ele paga os 75% restantes, ele paga os 75% restantes do que ele utilizar“</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p>
        </p:txBody>
      </p:sp>
      <p:pic>
        <p:nvPicPr>
          <p:cNvPr id="4" name="Picture 2" descr="Voz - ícones de pessoas grátis">
            <a:extLst>
              <a:ext uri="{FF2B5EF4-FFF2-40B4-BE49-F238E27FC236}">
                <a16:creationId xmlns:a16="http://schemas.microsoft.com/office/drawing/2014/main" id="{2057723C-D688-5E06-6B5B-23327B7CAEB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96233E02-4218-BCA7-32A1-9805F8D791A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24</a:t>
            </a:fld>
            <a:endParaRPr lang="en-ZA"/>
          </a:p>
        </p:txBody>
      </p:sp>
    </p:spTree>
    <p:extLst>
      <p:ext uri="{BB962C8B-B14F-4D97-AF65-F5344CB8AC3E}">
        <p14:creationId xmlns:p14="http://schemas.microsoft.com/office/powerpoint/2010/main" val="189507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41551"/>
            <a:ext cx="10515600" cy="1325563"/>
          </a:xfrm>
        </p:spPr>
        <p:txBody>
          <a:bodyPr>
            <a:normAutofit/>
          </a:bodyPr>
          <a:lstStyle/>
          <a:p>
            <a:pPr lvl="1">
              <a:lnSpc>
                <a:spcPct val="105000"/>
              </a:lnSpc>
              <a:tabLst>
                <a:tab pos="914400" algn="l"/>
              </a:tabLst>
            </a:pPr>
            <a:r>
              <a:rPr lang="pt-BR" sz="2400" b="1">
                <a:solidFill>
                  <a:schemeClr val="tx2"/>
                </a:solidFill>
                <a:effectLst/>
                <a:latin typeface="Bahnschrift Light" panose="020B0502040204020203" pitchFamily="34" charset="0"/>
                <a:ea typeface="Times New Roman" panose="02020603050405020304" pitchFamily="18" charset="0"/>
                <a:cs typeface="Aptos" panose="020B0004020202020204" pitchFamily="34" charset="0"/>
              </a:rPr>
              <a:t>Processo de reajuste</a:t>
            </a:r>
            <a:endParaRPr lang="pt-BR" sz="2400" b="1">
              <a:solidFill>
                <a:schemeClr val="tx2"/>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262675"/>
            <a:ext cx="8274000" cy="807840"/>
          </a:xfrm>
          <a:solidFill>
            <a:schemeClr val="accent5">
              <a:lumMod val="50000"/>
            </a:schemeClr>
          </a:solidFill>
        </p:spPr>
        <p:txBody>
          <a:bodyPr anchor="ctr">
            <a:normAutofit/>
          </a:bodyPr>
          <a:lstStyle/>
          <a:p>
            <a:pPr marL="0" indent="0" algn="ctr">
              <a:buNone/>
            </a:pPr>
            <a:r>
              <a:rPr lang="pt-BR" sz="1600" b="1">
                <a:solidFill>
                  <a:schemeClr val="bg1"/>
                </a:solidFill>
              </a:rPr>
              <a:t>O </a:t>
            </a:r>
            <a:r>
              <a:rPr lang="pt-BR" sz="1900" b="1">
                <a:solidFill>
                  <a:schemeClr val="bg1"/>
                </a:solidFill>
              </a:rPr>
              <a:t>processo de reajuste é semelhante entre as empresas.</a:t>
            </a:r>
            <a:r>
              <a:rPr lang="pt-BR" sz="2000" b="1">
                <a:solidFill>
                  <a:schemeClr val="bg1"/>
                </a:solidFill>
              </a:rPr>
              <a:t> Quase sempre têm como parâmetro o índice de sinistralidade, e a inflação médica. </a:t>
            </a:r>
            <a:endParaRPr lang="pt-BR" sz="1900" b="1">
              <a:solidFill>
                <a:schemeClr val="bg1"/>
              </a:solidFill>
            </a:endParaRPr>
          </a:p>
        </p:txBody>
      </p:sp>
      <p:sp>
        <p:nvSpPr>
          <p:cNvPr id="13" name="Retângulo 12">
            <a:extLst>
              <a:ext uri="{FF2B5EF4-FFF2-40B4-BE49-F238E27FC236}">
                <a16:creationId xmlns:a16="http://schemas.microsoft.com/office/drawing/2014/main" id="{D9846B32-113A-CD48-B611-F4919BB94A03}"/>
              </a:ext>
            </a:extLst>
          </p:cNvPr>
          <p:cNvSpPr/>
          <p:nvPr/>
        </p:nvSpPr>
        <p:spPr>
          <a:xfrm>
            <a:off x="689219" y="2636375"/>
            <a:ext cx="10515599" cy="187466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pt-BR">
                <a:solidFill>
                  <a:schemeClr val="tx1"/>
                </a:solidFill>
                <a:latin typeface="Bahnschrift Light" panose="020B0502040204020203" pitchFamily="34" charset="0"/>
              </a:rPr>
              <a:t>É liderado pelas corretoras ou, quando não há o intermediário, pelo RH nas empresas de grande porte. Nas de médio ou pequeno porte pode envolver outros gestores. </a:t>
            </a:r>
          </a:p>
          <a:p>
            <a:pPr marL="285750" indent="-285750">
              <a:buFont typeface="Wingdings" panose="05000000000000000000" pitchFamily="2" charset="2"/>
              <a:buChar char="§"/>
            </a:pPr>
            <a:r>
              <a:rPr lang="pt-BR">
                <a:solidFill>
                  <a:schemeClr val="tx1"/>
                </a:solidFill>
                <a:latin typeface="Bahnschrift Light" panose="020B0502040204020203" pitchFamily="34" charset="0"/>
              </a:rPr>
              <a:t>Se estão altamente satisfeitas com o atendimento, preferem manter a mesma operadora, a parceria já existente e tentam negociar. Foi a prática mais frequente.</a:t>
            </a:r>
          </a:p>
          <a:p>
            <a:pPr marL="742950" lvl="1" indent="-285750">
              <a:buFont typeface="Wingdings" panose="05000000000000000000" pitchFamily="2" charset="2"/>
              <a:buChar char="ü"/>
            </a:pPr>
            <a:r>
              <a:rPr lang="pt-BR">
                <a:solidFill>
                  <a:schemeClr val="tx1"/>
                </a:solidFill>
                <a:latin typeface="Bahnschrift Light" panose="020B0502040204020203" pitchFamily="34" charset="0"/>
              </a:rPr>
              <a:t>Se não estão satisfeitas com a qualidade do atendimento e não obtiveram melhorias, fazem cotações entre outras disponíveis, quando existem.</a:t>
            </a:r>
            <a:endParaRPr lang="de-DE">
              <a:solidFill>
                <a:schemeClr val="tx1"/>
              </a:solidFill>
              <a:latin typeface="Bahnschrift Light" panose="020B0502040204020203" pitchFamily="34" charset="0"/>
            </a:endParaRPr>
          </a:p>
        </p:txBody>
      </p:sp>
      <p:sp>
        <p:nvSpPr>
          <p:cNvPr id="7" name="Retângulo 6">
            <a:extLst>
              <a:ext uri="{FF2B5EF4-FFF2-40B4-BE49-F238E27FC236}">
                <a16:creationId xmlns:a16="http://schemas.microsoft.com/office/drawing/2014/main" id="{31D60EA4-DDF4-6822-8EF5-D64146D4426D}"/>
              </a:ext>
            </a:extLst>
          </p:cNvPr>
          <p:cNvSpPr/>
          <p:nvPr/>
        </p:nvSpPr>
        <p:spPr>
          <a:xfrm>
            <a:off x="689219" y="2294035"/>
            <a:ext cx="1932062" cy="406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latin typeface="Bahnschrift Light" panose="020B0502040204020203" pitchFamily="34" charset="0"/>
              </a:rPr>
              <a:t>O PROCESSO</a:t>
            </a:r>
            <a:endParaRPr lang="de-DE" b="1">
              <a:solidFill>
                <a:schemeClr val="tx1"/>
              </a:solidFill>
              <a:latin typeface="Bahnschrift Light" panose="020B0502040204020203" pitchFamily="34" charset="0"/>
            </a:endParaRPr>
          </a:p>
        </p:txBody>
      </p:sp>
      <p:pic>
        <p:nvPicPr>
          <p:cNvPr id="1026" name="Picture 2" descr="Reajuste em janeiro de 2022 para os trabalhadores em postos de combustíveis  - Sinpospetro Niterói e Região">
            <a:extLst>
              <a:ext uri="{FF2B5EF4-FFF2-40B4-BE49-F238E27FC236}">
                <a16:creationId xmlns:a16="http://schemas.microsoft.com/office/drawing/2014/main" id="{B119763B-EA1F-6E1B-E240-69FAAD884D8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250" y="908050"/>
            <a:ext cx="3214370" cy="163998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0557C207-0D34-F7F7-FD40-01967ABB34EE}"/>
              </a:ext>
            </a:extLst>
          </p:cNvPr>
          <p:cNvSpPr/>
          <p:nvPr/>
        </p:nvSpPr>
        <p:spPr>
          <a:xfrm>
            <a:off x="3291840" y="4886960"/>
            <a:ext cx="7912979" cy="1707570"/>
          </a:xfrm>
          <a:prstGeom prst="rect">
            <a:avLst/>
          </a:prstGeom>
          <a:solidFill>
            <a:schemeClr val="bg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a:solidFill>
                  <a:schemeClr val="tx1"/>
                </a:solidFill>
                <a:latin typeface="Bahnschrift Light" panose="020B0502040204020203" pitchFamily="34" charset="0"/>
              </a:rPr>
              <a:t>Usam na negociação:  </a:t>
            </a:r>
          </a:p>
          <a:p>
            <a:pPr marL="285750" indent="-285750">
              <a:buFont typeface="Wingdings" panose="05000000000000000000" pitchFamily="2" charset="2"/>
              <a:buChar char="§"/>
            </a:pPr>
            <a:r>
              <a:rPr lang="pt-BR">
                <a:solidFill>
                  <a:schemeClr val="tx1"/>
                </a:solidFill>
                <a:latin typeface="Bahnschrift Light" panose="020B0502040204020203" pitchFamily="34" charset="0"/>
              </a:rPr>
              <a:t>Cotações de outros planos</a:t>
            </a:r>
          </a:p>
          <a:p>
            <a:pPr marL="285750" indent="-285750">
              <a:buFont typeface="Wingdings" panose="05000000000000000000" pitchFamily="2" charset="2"/>
              <a:buChar char="§"/>
            </a:pPr>
            <a:r>
              <a:rPr lang="pt-BR">
                <a:solidFill>
                  <a:schemeClr val="tx1"/>
                </a:solidFill>
                <a:latin typeface="Bahnschrift Light" panose="020B0502040204020203" pitchFamily="34" charset="0"/>
              </a:rPr>
              <a:t>Sinistralidade, geralmente obtida nos relatórios do plano: se maior ou menor que o </a:t>
            </a:r>
            <a:r>
              <a:rPr lang="pt-BR" i="1">
                <a:solidFill>
                  <a:schemeClr val="tx1"/>
                </a:solidFill>
                <a:latin typeface="Bahnschrift Light" panose="020B0502040204020203" pitchFamily="34" charset="0"/>
              </a:rPr>
              <a:t>break </a:t>
            </a:r>
            <a:r>
              <a:rPr lang="pt-BR" i="1" err="1">
                <a:solidFill>
                  <a:schemeClr val="tx1"/>
                </a:solidFill>
                <a:latin typeface="Bahnschrift Light" panose="020B0502040204020203" pitchFamily="34" charset="0"/>
              </a:rPr>
              <a:t>even</a:t>
            </a:r>
            <a:r>
              <a:rPr lang="pt-BR" i="1">
                <a:solidFill>
                  <a:schemeClr val="tx1"/>
                </a:solidFill>
                <a:latin typeface="Bahnschrift Light" panose="020B0502040204020203" pitchFamily="34" charset="0"/>
              </a:rPr>
              <a:t> </a:t>
            </a:r>
            <a:r>
              <a:rPr lang="pt-BR">
                <a:solidFill>
                  <a:schemeClr val="tx1"/>
                </a:solidFill>
                <a:latin typeface="Bahnschrift Light" panose="020B0502040204020203" pitchFamily="34" charset="0"/>
              </a:rPr>
              <a:t>do contrato</a:t>
            </a:r>
          </a:p>
          <a:p>
            <a:pPr marL="285750" indent="-285750">
              <a:buFont typeface="Wingdings" panose="05000000000000000000" pitchFamily="2" charset="2"/>
              <a:buChar char="§"/>
            </a:pPr>
            <a:r>
              <a:rPr lang="pt-BR">
                <a:solidFill>
                  <a:schemeClr val="tx1"/>
                </a:solidFill>
                <a:latin typeface="Bahnschrift Light" panose="020B0502040204020203" pitchFamily="34" charset="0"/>
              </a:rPr>
              <a:t>Queixas ou insatisfações dos colaboradores: dificuldade de acesso, descredenciamentos</a:t>
            </a:r>
            <a:endParaRPr lang="de-DE">
              <a:solidFill>
                <a:schemeClr val="tx1"/>
              </a:solidFill>
              <a:latin typeface="Bahnschrift Light" panose="020B0502040204020203" pitchFamily="34" charset="0"/>
            </a:endParaRPr>
          </a:p>
        </p:txBody>
      </p:sp>
      <p:pic>
        <p:nvPicPr>
          <p:cNvPr id="1028" name="Picture 4" descr="Negociação - ícones de o negócio grátis">
            <a:extLst>
              <a:ext uri="{FF2B5EF4-FFF2-40B4-BE49-F238E27FC236}">
                <a16:creationId xmlns:a16="http://schemas.microsoft.com/office/drawing/2014/main" id="{FF6A8853-B52C-5438-E0C7-BC17AC8B160D}"/>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7921" y="4851944"/>
            <a:ext cx="1706879" cy="1706879"/>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Número de Slide 5">
            <a:extLst>
              <a:ext uri="{FF2B5EF4-FFF2-40B4-BE49-F238E27FC236}">
                <a16:creationId xmlns:a16="http://schemas.microsoft.com/office/drawing/2014/main" id="{CF3FF95A-6252-0CCC-BD5A-839D508F1C4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25</a:t>
            </a:fld>
            <a:endParaRPr lang="en-ZA"/>
          </a:p>
        </p:txBody>
      </p:sp>
    </p:spTree>
    <p:extLst>
      <p:ext uri="{BB962C8B-B14F-4D97-AF65-F5344CB8AC3E}">
        <p14:creationId xmlns:p14="http://schemas.microsoft.com/office/powerpoint/2010/main" val="9719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3" grpId="0" animBg="1"/>
      <p:bldP spid="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Processo de reajuste</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96087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“É</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feito o pleito ( de reajuste), com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acompanhamento da sinistralidade, tem os quesitos técnicos lá</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para reajuste. A gente tem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uma consultoria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nos apoia nas questões estatísticas, então, por exemplo, que faz a checagem, o número de consultas, os maiores utilizadores, se está tendo alguma questão de alguma incidência ou algum sinalzinho que está tendo alguma questão, mau uso do convênio, a gente administra dessa forma e essa mesma consultoria nos dá um suporte nos meses de negociação do contrato”</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Entram a empresa, operadora e corretora, para negociar em questão de sinistralidade, contraprestação e valor pago aos reajustes. Então, no caso, Unimed e Bradesco, eles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são pós pagamento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a gente paga a conta aberta,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então não tem discussão de reajustes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daí a gente paga utilização,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baseado na tabela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o único que a gente realmente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faz essa discussão de contraprestação de mensalidade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será agora com a Amil, aí depende das questões contratuais, geralmente se faz anual, por causa da questão da avaliação de sinistro, prêmios e pagamentos da apólice.</a:t>
            </a:r>
            <a:r>
              <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Sim, na verdade é mais informativo, um contrato que não tem informação de valores de mercado, de ajuste de valor médico, de tabela, de coisa assim, mas não, a gente paga pela utilização, mas é mais uma informação baseada no que está também contratual</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75C69767-14A8-0383-D82F-4F4472F6D76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18830161-112E-8FF2-7D27-F55920004DB7}"/>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26</a:t>
            </a:fld>
            <a:endParaRPr lang="en-ZA"/>
          </a:p>
        </p:txBody>
      </p:sp>
    </p:spTree>
    <p:extLst>
      <p:ext uri="{BB962C8B-B14F-4D97-AF65-F5344CB8AC3E}">
        <p14:creationId xmlns:p14="http://schemas.microsoft.com/office/powerpoint/2010/main" val="150169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Processo de reajuste</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85696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cada três meses eu entro em contato com o nosso gerente de relacionamento e solicito a sinistralidade.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faz um trabalho muito bacana em cima da maior sinistralidade de doenças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gente encaminha pra nossa área e eles trabalham nisso, para tentar diminuir a sinistralidade. Então a gente acompanha bastante isso e quando é véspera do reajuste a gente entra em negociação..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corretora apresenta todos os meses o que teve de alta, o que teve de baixa e fala das possibilidades, do que está acontecendo no mercado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nós, como cliente, falamos, olha, eu não quero ajuste. Eles podem falar, olha, como você teve uma sinistralidade acima do Break-in, teve 80%, vai ser difícil negociar, mas a gente vai tentar. E aí eles negociam o que a gente acha interessante. Então,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negociação, ela gira em torno da sinistralidade da apólice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Eles são uma fonte. E eles nos ajudam também nessa parte de conhecimento de mercado. Eles podem falar, olha, com cliente X eu consegui isso, então se a gente apertar aqui, a gente consegue também”.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D2C0D07F-BE74-8DCB-0294-A02373779AFB}"/>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1421520-2A2B-FF79-6004-62E3E355FFC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27</a:t>
            </a:fld>
            <a:endParaRPr lang="en-ZA"/>
          </a:p>
        </p:txBody>
      </p:sp>
    </p:spTree>
    <p:extLst>
      <p:ext uri="{BB962C8B-B14F-4D97-AF65-F5344CB8AC3E}">
        <p14:creationId xmlns:p14="http://schemas.microsoft.com/office/powerpoint/2010/main" val="395623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Processo de reajuste</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85696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Normalmente eles mandam o percentual deles e a gente tenta ir negociando, tenta baixar, tenta negociar. Normalmente a gente consegue alguma coisa, mas eles enviam o percentual que eles querem aplicar naquele ano. Em termos gerais, o argumento é porque, como é o órgão que comanda tudo. Tem uma agência reguladora falam disso, dessa autorização e eles fazem uma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planilha mostrando o uso, o uso da forma, a quantidade de uso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os trabalhadores fizeram e dentro dessa planilha eles jogam o percentual. Isso e mais o que esse órgão deu de parâmetro”.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“Existe uma proposta de correção de valores, se a gente não concorda, a gente discute, negocia e temos feito acordo todo ano.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índice de sinistralidade que eles utilizam e a inflação do período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a inflação, obviamente, dos serviços médicos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Foi em torno de 10% foi a correção do plano, a correção dos valores. A sinistralidade foi um pouco maior, não lembro agora, mas sei lá, 50%, 60%”.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EAF4EC33-AC20-F2FD-DBD3-F6FCABC94144}"/>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43AC3A6C-800E-531B-D6F5-F68D1C4C3F6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28</a:t>
            </a:fld>
            <a:endParaRPr lang="en-ZA"/>
          </a:p>
        </p:txBody>
      </p:sp>
    </p:spTree>
    <p:extLst>
      <p:ext uri="{BB962C8B-B14F-4D97-AF65-F5344CB8AC3E}">
        <p14:creationId xmlns:p14="http://schemas.microsoft.com/office/powerpoint/2010/main" val="6898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08598" y="122520"/>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Utilização de Intermediários &amp; seu papel</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152400" y="6173787"/>
            <a:ext cx="11941501" cy="571853"/>
          </a:xfrm>
        </p:spPr>
        <p:txBody>
          <a:bodyPr anchor="ctr">
            <a:normAutofit/>
          </a:bodyPr>
          <a:lstStyle/>
          <a:p>
            <a:pPr marL="0" indent="0" algn="ctr">
              <a:buNone/>
            </a:pPr>
            <a:r>
              <a:rPr lang="pt-BR" sz="1500" i="1">
                <a:solidFill>
                  <a:schemeClr val="tx2"/>
                </a:solidFill>
              </a:rPr>
              <a:t>Metade da amostra deveria ter intermediários. Não podemos qualitativamente indicar uma tendência para ter este intermediário.</a:t>
            </a:r>
          </a:p>
        </p:txBody>
      </p:sp>
      <p:sp>
        <p:nvSpPr>
          <p:cNvPr id="15" name="Espaço Reservado para Conteúdo 3">
            <a:extLst>
              <a:ext uri="{FF2B5EF4-FFF2-40B4-BE49-F238E27FC236}">
                <a16:creationId xmlns:a16="http://schemas.microsoft.com/office/drawing/2014/main" id="{DAE6ABF2-2BF7-341B-9954-5D11F5C326E9}"/>
              </a:ext>
            </a:extLst>
          </p:cNvPr>
          <p:cNvSpPr txBox="1">
            <a:spLocks/>
          </p:cNvSpPr>
          <p:nvPr/>
        </p:nvSpPr>
        <p:spPr>
          <a:xfrm>
            <a:off x="616226" y="901912"/>
            <a:ext cx="11245763" cy="9369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1800"/>
              <a:t>Independentemente do porte das empresas as corretoras funcionam como ponte entre a empresa e Plano ou Seguradora. Aliviam uma grande carga de trabalho dos RH.</a:t>
            </a:r>
          </a:p>
        </p:txBody>
      </p:sp>
      <p:sp>
        <p:nvSpPr>
          <p:cNvPr id="6" name="CaixaDeTexto 5">
            <a:extLst>
              <a:ext uri="{FF2B5EF4-FFF2-40B4-BE49-F238E27FC236}">
                <a16:creationId xmlns:a16="http://schemas.microsoft.com/office/drawing/2014/main" id="{6753EA8B-03D3-3AFE-B41E-2273953F54BC}"/>
              </a:ext>
            </a:extLst>
          </p:cNvPr>
          <p:cNvSpPr txBox="1"/>
          <p:nvPr/>
        </p:nvSpPr>
        <p:spPr>
          <a:xfrm>
            <a:off x="616226" y="1734855"/>
            <a:ext cx="2062480" cy="646331"/>
          </a:xfrm>
          <a:prstGeom prst="rect">
            <a:avLst/>
          </a:prstGeom>
          <a:solidFill>
            <a:schemeClr val="tx1"/>
          </a:solidFill>
        </p:spPr>
        <p:txBody>
          <a:bodyPr wrap="square">
            <a:spAutoFit/>
          </a:bodyPr>
          <a:lstStyle/>
          <a:p>
            <a:pPr algn="ctr"/>
            <a:r>
              <a:rPr lang="de-DE" b="1">
                <a:solidFill>
                  <a:schemeClr val="bg1"/>
                </a:solidFill>
                <a:latin typeface="Bahnschrift Light" panose="020B0502040204020203" pitchFamily="34" charset="0"/>
              </a:rPr>
              <a:t>Qual o papel dos intermediários?</a:t>
            </a:r>
          </a:p>
        </p:txBody>
      </p:sp>
      <p:pic>
        <p:nvPicPr>
          <p:cNvPr id="2050" name="Picture 2" descr="Plano de saúde - ícones de médico grátis">
            <a:extLst>
              <a:ext uri="{FF2B5EF4-FFF2-40B4-BE49-F238E27FC236}">
                <a16:creationId xmlns:a16="http://schemas.microsoft.com/office/drawing/2014/main" id="{5446B683-6BFE-B88C-1581-26251EBA5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46" y="2446590"/>
            <a:ext cx="1666240" cy="166624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390B3AB-420E-2F99-F994-0D45F5B3C29E}"/>
              </a:ext>
            </a:extLst>
          </p:cNvPr>
          <p:cNvSpPr txBox="1"/>
          <p:nvPr/>
        </p:nvSpPr>
        <p:spPr>
          <a:xfrm>
            <a:off x="2678706" y="1734855"/>
            <a:ext cx="9360000" cy="323165"/>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Apoiam a seleção de plano ou Seguradora com pesquisas de oferta nos mercados, condições e preços</a:t>
            </a:r>
          </a:p>
        </p:txBody>
      </p:sp>
      <p:sp>
        <p:nvSpPr>
          <p:cNvPr id="11" name="CaixaDeTexto 10">
            <a:extLst>
              <a:ext uri="{FF2B5EF4-FFF2-40B4-BE49-F238E27FC236}">
                <a16:creationId xmlns:a16="http://schemas.microsoft.com/office/drawing/2014/main" id="{ADD9412F-5F77-FBBF-390A-BFCB248393B8}"/>
              </a:ext>
            </a:extLst>
          </p:cNvPr>
          <p:cNvSpPr txBox="1"/>
          <p:nvPr/>
        </p:nvSpPr>
        <p:spPr>
          <a:xfrm>
            <a:off x="2678706" y="2107257"/>
            <a:ext cx="9360000" cy="323165"/>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Acompanham a sinistralidade e sinalizam possíveis pontos de atenção</a:t>
            </a:r>
          </a:p>
        </p:txBody>
      </p:sp>
      <p:sp>
        <p:nvSpPr>
          <p:cNvPr id="13" name="CaixaDeTexto 12">
            <a:extLst>
              <a:ext uri="{FF2B5EF4-FFF2-40B4-BE49-F238E27FC236}">
                <a16:creationId xmlns:a16="http://schemas.microsoft.com/office/drawing/2014/main" id="{1A121F89-493A-5C2B-9EB1-5B5D731ACC38}"/>
              </a:ext>
            </a:extLst>
          </p:cNvPr>
          <p:cNvSpPr txBox="1"/>
          <p:nvPr/>
        </p:nvSpPr>
        <p:spPr>
          <a:xfrm>
            <a:off x="2678706" y="2479659"/>
            <a:ext cx="9360000" cy="553998"/>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Fazem a burocracia da inclusão e exclusão de vidas – empregados e familiares, administrando o benefício e sua operação</a:t>
            </a:r>
          </a:p>
        </p:txBody>
      </p:sp>
      <p:sp>
        <p:nvSpPr>
          <p:cNvPr id="16" name="CaixaDeTexto 15">
            <a:extLst>
              <a:ext uri="{FF2B5EF4-FFF2-40B4-BE49-F238E27FC236}">
                <a16:creationId xmlns:a16="http://schemas.microsoft.com/office/drawing/2014/main" id="{0EBCD012-9087-DACA-3C4E-DBDA1C4B1C57}"/>
              </a:ext>
            </a:extLst>
          </p:cNvPr>
          <p:cNvSpPr txBox="1"/>
          <p:nvPr/>
        </p:nvSpPr>
        <p:spPr>
          <a:xfrm>
            <a:off x="2678706" y="3082895"/>
            <a:ext cx="9360000" cy="553998"/>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Facilitam o acesso e uso dos benefícios: intermediam o atendimento dos segurados quando necessário para agilizar ou agendar. Geralmente são o primeiro canal entre colaborador e plano.</a:t>
            </a:r>
          </a:p>
        </p:txBody>
      </p:sp>
      <p:sp>
        <p:nvSpPr>
          <p:cNvPr id="18" name="CaixaDeTexto 17">
            <a:extLst>
              <a:ext uri="{FF2B5EF4-FFF2-40B4-BE49-F238E27FC236}">
                <a16:creationId xmlns:a16="http://schemas.microsoft.com/office/drawing/2014/main" id="{6E7ED6DC-3E9A-3D4B-769D-12D4CF21928B}"/>
              </a:ext>
            </a:extLst>
          </p:cNvPr>
          <p:cNvSpPr txBox="1"/>
          <p:nvPr/>
        </p:nvSpPr>
        <p:spPr>
          <a:xfrm>
            <a:off x="509545" y="4831095"/>
            <a:ext cx="11352443" cy="1015663"/>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Negociam os reajustes das mensalidades, com base em análises de custos e mercado com maior ou menor participação do RH ou outros setores</a:t>
            </a:r>
          </a:p>
          <a:p>
            <a:pPr marL="742950" lvl="1" indent="-285750">
              <a:buFont typeface="Wingdings" panose="05000000000000000000" pitchFamily="2" charset="2"/>
              <a:buChar char="ü"/>
            </a:pPr>
            <a:r>
              <a:rPr lang="de-DE" sz="1500">
                <a:latin typeface="Bahnschrift Light" panose="020B0502040204020203" pitchFamily="34" charset="0"/>
              </a:rPr>
              <a:t>Nas médias empresas há a percepção pontual, que a corretora tem expertise de negociação e pode obter uma melhor negociação</a:t>
            </a:r>
          </a:p>
        </p:txBody>
      </p:sp>
      <p:sp>
        <p:nvSpPr>
          <p:cNvPr id="20" name="CaixaDeTexto 19">
            <a:extLst>
              <a:ext uri="{FF2B5EF4-FFF2-40B4-BE49-F238E27FC236}">
                <a16:creationId xmlns:a16="http://schemas.microsoft.com/office/drawing/2014/main" id="{16067F38-2401-9AC8-DB60-FAF03DBADC91}"/>
              </a:ext>
            </a:extLst>
          </p:cNvPr>
          <p:cNvSpPr txBox="1"/>
          <p:nvPr/>
        </p:nvSpPr>
        <p:spPr>
          <a:xfrm>
            <a:off x="2678706" y="3686131"/>
            <a:ext cx="6096000" cy="323165"/>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Conferem o faturamento ( quando há co-participação)</a:t>
            </a:r>
          </a:p>
        </p:txBody>
      </p:sp>
      <p:sp>
        <p:nvSpPr>
          <p:cNvPr id="22" name="CaixaDeTexto 21">
            <a:extLst>
              <a:ext uri="{FF2B5EF4-FFF2-40B4-BE49-F238E27FC236}">
                <a16:creationId xmlns:a16="http://schemas.microsoft.com/office/drawing/2014/main" id="{2E7C9D20-4466-D1B2-D914-B234273A5149}"/>
              </a:ext>
            </a:extLst>
          </p:cNvPr>
          <p:cNvSpPr txBox="1"/>
          <p:nvPr/>
        </p:nvSpPr>
        <p:spPr>
          <a:xfrm>
            <a:off x="509545" y="4225305"/>
            <a:ext cx="11352443" cy="553998"/>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Otimizam a administração dos benefícios com tecnologia: fornecem dados em forma de BI, aplicativos, planilhas excel ou relatórios em PD ( BI mencionados pelas empresas que adotaram SulAmerica)</a:t>
            </a:r>
          </a:p>
        </p:txBody>
      </p:sp>
      <p:sp>
        <p:nvSpPr>
          <p:cNvPr id="24" name="CaixaDeTexto 23">
            <a:extLst>
              <a:ext uri="{FF2B5EF4-FFF2-40B4-BE49-F238E27FC236}">
                <a16:creationId xmlns:a16="http://schemas.microsoft.com/office/drawing/2014/main" id="{7ACD3B2C-647F-9F35-511A-7180511D0E82}"/>
              </a:ext>
            </a:extLst>
          </p:cNvPr>
          <p:cNvSpPr txBox="1"/>
          <p:nvPr/>
        </p:nvSpPr>
        <p:spPr>
          <a:xfrm>
            <a:off x="509546" y="5782980"/>
            <a:ext cx="10959300" cy="323165"/>
          </a:xfrm>
          <a:prstGeom prst="rect">
            <a:avLst/>
          </a:prstGeom>
          <a:noFill/>
        </p:spPr>
        <p:txBody>
          <a:bodyPr wrap="square">
            <a:spAutoFit/>
          </a:bodyPr>
          <a:lstStyle/>
          <a:p>
            <a:pPr marL="285750" indent="-285750">
              <a:buFont typeface="Wingdings" panose="05000000000000000000" pitchFamily="2" charset="2"/>
              <a:buChar char="§"/>
            </a:pPr>
            <a:r>
              <a:rPr lang="pt-BR" sz="1500">
                <a:latin typeface="Bahnschrift Light" panose="020B0502040204020203" pitchFamily="34" charset="0"/>
              </a:rPr>
              <a:t>Auxiliam em iniciativas de saúde preventiva que podem reduzir custos e melhorar a qualidade de vida dos segurado </a:t>
            </a:r>
            <a:endParaRPr lang="de-DE" sz="1500">
              <a:latin typeface="Bahnschrift Light" panose="020B0502040204020203" pitchFamily="34" charset="0"/>
            </a:endParaRPr>
          </a:p>
        </p:txBody>
      </p:sp>
      <p:sp>
        <p:nvSpPr>
          <p:cNvPr id="5" name="Espaço Reservado para Número de Slide 5">
            <a:extLst>
              <a:ext uri="{FF2B5EF4-FFF2-40B4-BE49-F238E27FC236}">
                <a16:creationId xmlns:a16="http://schemas.microsoft.com/office/drawing/2014/main" id="{607913AC-3362-5293-CA0F-D1027367A6F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29</a:t>
            </a:fld>
            <a:endParaRPr lang="en-ZA"/>
          </a:p>
        </p:txBody>
      </p:sp>
    </p:spTree>
    <p:extLst>
      <p:ext uri="{BB962C8B-B14F-4D97-AF65-F5344CB8AC3E}">
        <p14:creationId xmlns:p14="http://schemas.microsoft.com/office/powerpoint/2010/main" val="23981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8" grpId="0"/>
      <p:bldP spid="11" grpId="0"/>
      <p:bldP spid="13" grpId="0"/>
      <p:bldP spid="16" grpId="0"/>
      <p:bldP spid="18" grpId="0"/>
      <p:bldP spid="20"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E470101-AF69-42B7-80E1-6E368B485C60}"/>
              </a:ext>
            </a:extLst>
          </p:cNvPr>
          <p:cNvSpPr txBox="1"/>
          <p:nvPr/>
        </p:nvSpPr>
        <p:spPr>
          <a:xfrm>
            <a:off x="6390409" y="1644708"/>
            <a:ext cx="5791599" cy="5632311"/>
          </a:xfrm>
          <a:prstGeom prst="rect">
            <a:avLst/>
          </a:prstGeom>
          <a:noFill/>
        </p:spPr>
        <p:txBody>
          <a:bodyPr wrap="square" rtlCol="0">
            <a:spAutoFit/>
          </a:bodyPr>
          <a:lstStyle/>
          <a:p>
            <a:pPr lvl="1"/>
            <a:r>
              <a:rPr lang="pt-BR" sz="2000" b="1">
                <a:latin typeface="Bahnschrift Light" panose="020B0502040204020203" pitchFamily="34" charset="0"/>
              </a:rPr>
              <a:t>PESQUISA QUALITATIVA</a:t>
            </a:r>
          </a:p>
          <a:p>
            <a:pPr lvl="1"/>
            <a:endParaRPr lang="pt-BR">
              <a:latin typeface="Bahnschrift Light" panose="020B0502040204020203" pitchFamily="34" charset="0"/>
            </a:endParaRPr>
          </a:p>
          <a:p>
            <a:pPr marL="742950" lvl="1" indent="-285750">
              <a:buFont typeface="Wingdings" panose="05000000000000000000" pitchFamily="2" charset="2"/>
              <a:buChar char="Ø"/>
            </a:pPr>
            <a:r>
              <a:rPr lang="pt-BR">
                <a:latin typeface="Bahnschrift Light" panose="020B0502040204020203" pitchFamily="34" charset="0"/>
              </a:rPr>
              <a:t>Coleta de dados através de entrevistas </a:t>
            </a:r>
          </a:p>
          <a:p>
            <a:pPr lvl="1"/>
            <a:r>
              <a:rPr lang="pt-BR">
                <a:latin typeface="Bahnschrift Light" panose="020B0502040204020203" pitchFamily="34" charset="0"/>
              </a:rPr>
              <a:t>     individuais em profundidade, gravadas, </a:t>
            </a:r>
          </a:p>
          <a:p>
            <a:pPr lvl="1"/>
            <a:r>
              <a:rPr lang="pt-BR">
                <a:latin typeface="Bahnschrift Light" panose="020B0502040204020203" pitchFamily="34" charset="0"/>
              </a:rPr>
              <a:t>     em plataforma Zoom ou Teams.</a:t>
            </a:r>
          </a:p>
          <a:p>
            <a:pPr marL="742950" lvl="1" indent="-285750">
              <a:buFont typeface="Wingdings" panose="05000000000000000000" pitchFamily="2" charset="2"/>
              <a:buChar char="Ø"/>
            </a:pPr>
            <a:endParaRPr lang="pt-BR">
              <a:latin typeface="Bahnschrift Light" panose="020B0502040204020203" pitchFamily="34" charset="0"/>
            </a:endParaRPr>
          </a:p>
          <a:p>
            <a:pPr marL="742950" lvl="1" indent="-285750">
              <a:buFont typeface="Wingdings" panose="05000000000000000000" pitchFamily="2" charset="2"/>
              <a:buChar char="Ø"/>
            </a:pPr>
            <a:r>
              <a:rPr lang="pt-BR">
                <a:latin typeface="Bahnschrift Light" panose="020B0502040204020203" pitchFamily="34" charset="0"/>
              </a:rPr>
              <a:t>Seguindo um roteiro desenvolvido com</a:t>
            </a:r>
          </a:p>
          <a:p>
            <a:pPr lvl="1"/>
            <a:r>
              <a:rPr lang="pt-BR">
                <a:latin typeface="Bahnschrift Light" panose="020B0502040204020203" pitchFamily="34" charset="0"/>
              </a:rPr>
              <a:t>     base nas temáticas da pesquisa anterior </a:t>
            </a:r>
          </a:p>
          <a:p>
            <a:pPr lvl="1"/>
            <a:r>
              <a:rPr lang="pt-BR">
                <a:latin typeface="Bahnschrift Light" panose="020B0502040204020203" pitchFamily="34" charset="0"/>
              </a:rPr>
              <a:t>     conduzida pela Fiesp.</a:t>
            </a:r>
          </a:p>
          <a:p>
            <a:pPr marL="742950" lvl="1" indent="-285750">
              <a:buFont typeface="Wingdings" panose="05000000000000000000" pitchFamily="2" charset="2"/>
              <a:buChar char="Ø"/>
            </a:pPr>
            <a:endParaRPr lang="pt-BR">
              <a:latin typeface="Bahnschrift Light" panose="020B0502040204020203" pitchFamily="34" charset="0"/>
            </a:endParaRPr>
          </a:p>
          <a:p>
            <a:pPr marL="742950" lvl="1" indent="-285750">
              <a:buFont typeface="Wingdings" panose="05000000000000000000" pitchFamily="2" charset="2"/>
              <a:buChar char="Ø"/>
            </a:pPr>
            <a:r>
              <a:rPr lang="pt-BR">
                <a:latin typeface="Bahnschrift Light" panose="020B0502040204020203" pitchFamily="34" charset="0"/>
              </a:rPr>
              <a:t>Os respondentes foram selecionados em </a:t>
            </a:r>
          </a:p>
          <a:p>
            <a:pPr lvl="1"/>
            <a:r>
              <a:rPr lang="pt-BR">
                <a:latin typeface="Bahnschrift Light" panose="020B0502040204020203" pitchFamily="34" charset="0"/>
              </a:rPr>
              <a:t>     listagem fornecida pela Fiesp, dentre as </a:t>
            </a:r>
          </a:p>
          <a:p>
            <a:pPr lvl="1"/>
            <a:r>
              <a:rPr lang="pt-BR">
                <a:latin typeface="Bahnschrift Light" panose="020B0502040204020203" pitchFamily="34" charset="0"/>
              </a:rPr>
              <a:t>     empresas que já haviam respondido a </a:t>
            </a:r>
          </a:p>
          <a:p>
            <a:pPr lvl="1"/>
            <a:r>
              <a:rPr lang="pt-BR">
                <a:latin typeface="Bahnschrift Light" panose="020B0502040204020203" pitchFamily="34" charset="0"/>
              </a:rPr>
              <a:t>     pesquisa quantitativa sobre este mesmo tema,           </a:t>
            </a:r>
          </a:p>
          <a:p>
            <a:pPr lvl="1"/>
            <a:r>
              <a:rPr lang="pt-BR">
                <a:latin typeface="Bahnschrift Light" panose="020B0502040204020203" pitchFamily="34" charset="0"/>
              </a:rPr>
              <a:t>     e que levantou hipóteses a serem melhor </a:t>
            </a:r>
          </a:p>
          <a:p>
            <a:pPr lvl="1"/>
            <a:r>
              <a:rPr lang="pt-BR">
                <a:latin typeface="Bahnschrift Light" panose="020B0502040204020203" pitchFamily="34" charset="0"/>
              </a:rPr>
              <a:t>     entendidas.</a:t>
            </a:r>
          </a:p>
          <a:p>
            <a:pPr marL="742950" lvl="1" indent="-285750">
              <a:buFont typeface="Wingdings" panose="05000000000000000000" pitchFamily="2" charset="2"/>
              <a:buChar char="§"/>
            </a:pPr>
            <a:endParaRPr lang="pt-BR">
              <a:latin typeface="Bahnschrift Light" panose="020B0502040204020203" pitchFamily="34" charset="0"/>
            </a:endParaRPr>
          </a:p>
          <a:p>
            <a:pPr marL="742950" lvl="1" indent="-285750">
              <a:buFont typeface="Wingdings" panose="05000000000000000000" pitchFamily="2" charset="2"/>
              <a:buChar char="§"/>
            </a:pPr>
            <a:endParaRPr lang="pt-BR">
              <a:latin typeface="Bahnschrift Light" panose="020B0502040204020203" pitchFamily="34" charset="0"/>
            </a:endParaRPr>
          </a:p>
          <a:p>
            <a:pPr marL="742950" lvl="1" indent="-285750">
              <a:buFont typeface="Wingdings" panose="05000000000000000000" pitchFamily="2" charset="2"/>
              <a:buChar char="§"/>
            </a:pPr>
            <a:endParaRPr lang="pt-BR">
              <a:latin typeface="Bahnschrift Light" panose="020B0502040204020203" pitchFamily="34" charset="0"/>
            </a:endParaRPr>
          </a:p>
          <a:p>
            <a:pPr lvl="1"/>
            <a:endParaRPr lang="pt-BR" sz="1600">
              <a:latin typeface="Bahnschrift Light" panose="020B0502040204020203" pitchFamily="34" charset="0"/>
            </a:endParaRPr>
          </a:p>
        </p:txBody>
      </p:sp>
      <p:cxnSp>
        <p:nvCxnSpPr>
          <p:cNvPr id="5" name="Conector reto 4">
            <a:extLst>
              <a:ext uri="{FF2B5EF4-FFF2-40B4-BE49-F238E27FC236}">
                <a16:creationId xmlns:a16="http://schemas.microsoft.com/office/drawing/2014/main" id="{BC150957-347C-4E2A-A575-688331541ED5}"/>
              </a:ext>
            </a:extLst>
          </p:cNvPr>
          <p:cNvCxnSpPr>
            <a:cxnSpLocks/>
          </p:cNvCxnSpPr>
          <p:nvPr/>
        </p:nvCxnSpPr>
        <p:spPr>
          <a:xfrm>
            <a:off x="4472609" y="671027"/>
            <a:ext cx="77093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0D5B26F-5B0A-4EE1-9FC5-5C6257299575}"/>
              </a:ext>
            </a:extLst>
          </p:cNvPr>
          <p:cNvCxnSpPr>
            <a:cxnSpLocks/>
          </p:cNvCxnSpPr>
          <p:nvPr/>
        </p:nvCxnSpPr>
        <p:spPr>
          <a:xfrm flipH="1">
            <a:off x="0" y="660420"/>
            <a:ext cx="869430" cy="10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4 razões para implantar uma Metodologia de Trabalho na sua empresa">
            <a:extLst>
              <a:ext uri="{FF2B5EF4-FFF2-40B4-BE49-F238E27FC236}">
                <a16:creationId xmlns:a16="http://schemas.microsoft.com/office/drawing/2014/main" id="{AD0F56DA-ACFB-04D3-21CF-E94A6641D401}"/>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5506" r="11265"/>
          <a:stretch/>
        </p:blipFill>
        <p:spPr bwMode="auto">
          <a:xfrm flipH="1">
            <a:off x="9992" y="0"/>
            <a:ext cx="6794976" cy="683989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FCF2D12B-E923-794B-D48F-090008029B76}"/>
              </a:ext>
            </a:extLst>
          </p:cNvPr>
          <p:cNvSpPr txBox="1">
            <a:spLocks/>
          </p:cNvSpPr>
          <p:nvPr/>
        </p:nvSpPr>
        <p:spPr>
          <a:xfrm>
            <a:off x="7377542" y="310350"/>
            <a:ext cx="4037626" cy="7213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a:solidFill>
                  <a:schemeClr val="tx1">
                    <a:lumMod val="75000"/>
                    <a:lumOff val="25000"/>
                  </a:schemeClr>
                </a:solidFill>
                <a:latin typeface="Bahnschrift Light" panose="020B0502040204020203" pitchFamily="34" charset="0"/>
              </a:rPr>
              <a:t>METODOLOGIA</a:t>
            </a:r>
          </a:p>
        </p:txBody>
      </p:sp>
      <p:sp>
        <p:nvSpPr>
          <p:cNvPr id="3" name="Espaço Reservado para Número de Slide 5">
            <a:extLst>
              <a:ext uri="{FF2B5EF4-FFF2-40B4-BE49-F238E27FC236}">
                <a16:creationId xmlns:a16="http://schemas.microsoft.com/office/drawing/2014/main" id="{09489F0D-1684-126F-412D-049B2D11761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a:t>
            </a:fld>
            <a:endParaRPr lang="en-ZA"/>
          </a:p>
        </p:txBody>
      </p:sp>
    </p:spTree>
    <p:extLst>
      <p:ext uri="{BB962C8B-B14F-4D97-AF65-F5344CB8AC3E}">
        <p14:creationId xmlns:p14="http://schemas.microsoft.com/office/powerpoint/2010/main" val="41041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723131"/>
            <a:ext cx="10824705" cy="4299981"/>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a:t>
            </a:r>
            <a:r>
              <a:rPr lang="pt-BR" sz="1600" b="1"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 corretora</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faz toda a gestão de inclusão e exclusão dos beneficiários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gente passa para eles a documentação e eles que fazem essa inclusão e exclusão dos beneficiários,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questão do acompanhamento de mercado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também. Caso a gente tenha algum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problema com um funcionário que não consiga fazer um procedimento, eles é que fazem essa tratativa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CFDD71E7-DF39-91CA-A39A-605903AEB13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B77FB74-96A1-773B-6896-93E089323C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30</a:t>
            </a:fld>
            <a:endParaRPr lang="en-ZA"/>
          </a:p>
        </p:txBody>
      </p:sp>
    </p:spTree>
    <p:extLst>
      <p:ext uri="{BB962C8B-B14F-4D97-AF65-F5344CB8AC3E}">
        <p14:creationId xmlns:p14="http://schemas.microsoft.com/office/powerpoint/2010/main" val="2868292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1" y="1723132"/>
            <a:ext cx="10815762" cy="4125196"/>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Hoje, para você fechar um plano de saúde, você precisa de uma corretora, é meio que como o mercado funciona, isso é um ponto, mas o segundo também, ela tem 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contribuir tanto na parte de fazer orçamentos, buscar parceiros, mas também como acompanhar a sinistralidade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a gente tem ações de treinamento, que eles vêm até a empresa para treinar os funcionários, a gente tem reuniões periódicas, ela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ajuda na negociação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Hoje, quem faz a negociação junto à SulAmérica, é a corretora. Então, ela realmente, ela é o intermediário desse processo”.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(Médio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b="1"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E</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les têm um sistema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um BI, que recebe todas as informações da SulAmérica.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Dentro desse BI, eles entregam um relatório já analisado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tenho lá quais são os meus maiores usuários, quais são os meus maiores problemas, eu não tenho um médico no trabalho, então eu não consigo ver uma questão médica, mas eu sei os tipos de doenças, de cirurgias que estão acontecendo e eles possuem um médico, então, se eu precisar de uma intervenção, entender, será que a gente não precisa de uma segunda opinião nesse caso ou junto ao funcionário ou junto à gestão, a gente consegue intermediar também. Então, isso eu acho que é uma vantagem.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corretora tem o médico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os dados da assistência médica, a SulAmérica passa, eu tive uma cirurgia desse dependente do CID tal,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como empresa, a gente não pode ter acesso, mas um médico pode ter acesso, então, o médico da corretora trabalha um pouco dessas informações para dar alguns insights pra gente do que fazer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2EF34D97-1F3F-A8BE-91C6-402344309021}"/>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218A6C6C-5F97-9CFA-1A2D-F74BC6695E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31</a:t>
            </a:fld>
            <a:endParaRPr lang="en-ZA"/>
          </a:p>
        </p:txBody>
      </p:sp>
    </p:spTree>
    <p:extLst>
      <p:ext uri="{BB962C8B-B14F-4D97-AF65-F5344CB8AC3E}">
        <p14:creationId xmlns:p14="http://schemas.microsoft.com/office/powerpoint/2010/main" val="14003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1" y="1795869"/>
            <a:ext cx="10815762" cy="4125196"/>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Eles atuam 100%.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participa porque a gente gosta. A gente tem ainda essa cultura de participar. Senão, eles fariam tudo. Então, a operadora apresenta sinistralidade. a seguradora tem um médico, hoje, por causa da LGPD, eles não podem abrir CID. Mas daí, o médico da operadora pode. Então, o médico da operadora entra em contato com 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Sobam</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abre CID. Até para gente fazer um trabalho em cima disso. Então, por exemplo, eu tenho um cara que está indo muito no pronto-socorro. Ele está utilizando muito o pronto-socorro, que é o produto mais caro da operadora. Então, a gente vai fazer um trabalho em cima desse cara. Qual é o seu problema? Ah, é o problema na coluna. Então, você vai ser encaminhado para um ortopedista para cuidar da sua coluna. Não é no pronto-socorro que você vai cuidar. Eles fazem esse trabalho”.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1E9699C1-D4EF-E077-3029-BF6F83F9C22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33C50D7-F88A-656A-C5B4-3A72761A3AA7}"/>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32</a:t>
            </a:fld>
            <a:endParaRPr lang="en-ZA"/>
          </a:p>
        </p:txBody>
      </p:sp>
    </p:spTree>
    <p:extLst>
      <p:ext uri="{BB962C8B-B14F-4D97-AF65-F5344CB8AC3E}">
        <p14:creationId xmlns:p14="http://schemas.microsoft.com/office/powerpoint/2010/main" val="206302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08598" y="122520"/>
            <a:ext cx="10515600" cy="1325563"/>
          </a:xfrm>
        </p:spPr>
        <p:txBody>
          <a:bodyPr>
            <a:normAutofit/>
          </a:bodyPr>
          <a:lstStyle/>
          <a:p>
            <a:pPr lvl="1">
              <a:lnSpc>
                <a:spcPct val="105000"/>
              </a:lnSpc>
              <a:tabLst>
                <a:tab pos="914400" algn="l"/>
              </a:tabLst>
            </a:pPr>
            <a:r>
              <a:rPr lang="pt-BR" sz="2400" b="1" kern="1200">
                <a:solidFill>
                  <a:schemeClr val="tx2"/>
                </a:solidFill>
                <a:latin typeface="Bahnschrift Light" panose="020B0502040204020203" pitchFamily="34" charset="0"/>
                <a:ea typeface="Verdana" panose="020B0604030504040204" pitchFamily="34" charset="0"/>
              </a:rPr>
              <a:t>Porque não utilizam intermediários?</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152400" y="6173787"/>
            <a:ext cx="11941501" cy="571853"/>
          </a:xfrm>
        </p:spPr>
        <p:txBody>
          <a:bodyPr anchor="ctr">
            <a:normAutofit/>
          </a:bodyPr>
          <a:lstStyle/>
          <a:p>
            <a:pPr marL="0" indent="0" algn="ctr">
              <a:buNone/>
            </a:pPr>
            <a:r>
              <a:rPr lang="pt-BR" sz="1500" i="1">
                <a:solidFill>
                  <a:schemeClr val="tx2"/>
                </a:solidFill>
              </a:rPr>
              <a:t>Metade da amostra deveria ter intermediários. Não podemos qualitativamente indicar uma tendência para ter este intermediário.</a:t>
            </a:r>
          </a:p>
        </p:txBody>
      </p:sp>
      <p:sp>
        <p:nvSpPr>
          <p:cNvPr id="15" name="Espaço Reservado para Conteúdo 3">
            <a:extLst>
              <a:ext uri="{FF2B5EF4-FFF2-40B4-BE49-F238E27FC236}">
                <a16:creationId xmlns:a16="http://schemas.microsoft.com/office/drawing/2014/main" id="{DAE6ABF2-2BF7-341B-9954-5D11F5C326E9}"/>
              </a:ext>
            </a:extLst>
          </p:cNvPr>
          <p:cNvSpPr txBox="1">
            <a:spLocks/>
          </p:cNvSpPr>
          <p:nvPr/>
        </p:nvSpPr>
        <p:spPr>
          <a:xfrm>
            <a:off x="2127889" y="1092815"/>
            <a:ext cx="7929562" cy="9369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1800" b="1">
                <a:latin typeface="Bahnschrift Light" panose="020B0502040204020203" pitchFamily="34" charset="0"/>
              </a:rPr>
              <a:t>Ou não há necessidade do intermediário, ou este não agrega valor, mas não houve críticas mais severas à categoria</a:t>
            </a:r>
          </a:p>
        </p:txBody>
      </p:sp>
      <p:sp>
        <p:nvSpPr>
          <p:cNvPr id="8" name="CaixaDeTexto 7">
            <a:extLst>
              <a:ext uri="{FF2B5EF4-FFF2-40B4-BE49-F238E27FC236}">
                <a16:creationId xmlns:a16="http://schemas.microsoft.com/office/drawing/2014/main" id="{C390B3AB-420E-2F99-F994-0D45F5B3C29E}"/>
              </a:ext>
            </a:extLst>
          </p:cNvPr>
          <p:cNvSpPr txBox="1"/>
          <p:nvPr/>
        </p:nvSpPr>
        <p:spPr>
          <a:xfrm>
            <a:off x="1079644" y="3704381"/>
            <a:ext cx="10080000" cy="323165"/>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As pequenas empresas não sentiram a necessidade, nem desabonam a figura deste intermediário</a:t>
            </a:r>
          </a:p>
        </p:txBody>
      </p:sp>
      <p:sp>
        <p:nvSpPr>
          <p:cNvPr id="11" name="CaixaDeTexto 10">
            <a:extLst>
              <a:ext uri="{FF2B5EF4-FFF2-40B4-BE49-F238E27FC236}">
                <a16:creationId xmlns:a16="http://schemas.microsoft.com/office/drawing/2014/main" id="{ADD9412F-5F77-FBBF-390A-BFCB248393B8}"/>
              </a:ext>
            </a:extLst>
          </p:cNvPr>
          <p:cNvSpPr txBox="1"/>
          <p:nvPr/>
        </p:nvSpPr>
        <p:spPr>
          <a:xfrm>
            <a:off x="1079644" y="2940482"/>
            <a:ext cx="10080000" cy="553998"/>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As médias empresas ou nunca usaram, ou acham redundante o papel do intermediário, e não apontam nenhum fator negativo sobre esta categoria de intermediário</a:t>
            </a:r>
          </a:p>
        </p:txBody>
      </p:sp>
      <p:sp>
        <p:nvSpPr>
          <p:cNvPr id="13" name="CaixaDeTexto 12">
            <a:extLst>
              <a:ext uri="{FF2B5EF4-FFF2-40B4-BE49-F238E27FC236}">
                <a16:creationId xmlns:a16="http://schemas.microsoft.com/office/drawing/2014/main" id="{1A121F89-493A-5C2B-9EB1-5B5D731ACC38}"/>
              </a:ext>
            </a:extLst>
          </p:cNvPr>
          <p:cNvSpPr txBox="1"/>
          <p:nvPr/>
        </p:nvSpPr>
        <p:spPr>
          <a:xfrm>
            <a:off x="1079644" y="1945751"/>
            <a:ext cx="10080000" cy="784830"/>
          </a:xfrm>
          <a:prstGeom prst="rect">
            <a:avLst/>
          </a:prstGeom>
          <a:noFill/>
        </p:spPr>
        <p:txBody>
          <a:bodyPr wrap="square">
            <a:spAutoFit/>
          </a:bodyPr>
          <a:lstStyle/>
          <a:p>
            <a:pPr marL="285750" indent="-285750">
              <a:buFont typeface="Wingdings" panose="05000000000000000000" pitchFamily="2" charset="2"/>
              <a:buChar char="§"/>
            </a:pPr>
            <a:r>
              <a:rPr lang="de-DE" sz="1500">
                <a:latin typeface="Bahnschrift Light" panose="020B0502040204020203" pitchFamily="34" charset="0"/>
              </a:rPr>
              <a:t>Empresas de grande porte revelam evitar intermediários, terem estrutura para lidar diretamente com seus provedores de planos de saúde e uma delas deixou de usar por não agregar valor além de um suporte operacional, mas não estratégico</a:t>
            </a:r>
          </a:p>
        </p:txBody>
      </p:sp>
      <p:sp>
        <p:nvSpPr>
          <p:cNvPr id="5" name="Espaço Reservado para Número de Slide 5">
            <a:extLst>
              <a:ext uri="{FF2B5EF4-FFF2-40B4-BE49-F238E27FC236}">
                <a16:creationId xmlns:a16="http://schemas.microsoft.com/office/drawing/2014/main" id="{607913AC-3362-5293-CA0F-D1027367A6F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33</a:t>
            </a:fld>
            <a:endParaRPr lang="en-ZA"/>
          </a:p>
        </p:txBody>
      </p:sp>
      <p:pic>
        <p:nvPicPr>
          <p:cNvPr id="1026" name="Picture 2">
            <a:extLst>
              <a:ext uri="{FF2B5EF4-FFF2-40B4-BE49-F238E27FC236}">
                <a16:creationId xmlns:a16="http://schemas.microsoft.com/office/drawing/2014/main" id="{B0A8D873-E0FC-4D77-1A32-A1044F8DE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438" y="4210783"/>
            <a:ext cx="3117093" cy="208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2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Sem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723131"/>
            <a:ext cx="10824705" cy="4299981"/>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“Nunca usamos corretora; Sempre negociamos diretamente com a operadora.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Evitamos intermediários</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Porém não temos registro de algum problema com corretoras. Se temos condições de negociar direto com o fornecedor, essa sempre será nossa primeira opção”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“Não utilizamos corretora, pois entendemos que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temos pessoas capacitadas para gerenciar e negociar diretamente com as operadoras</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de planos de saúde.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Sem necessidade de pagamento de corretagem”.</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“Já usamos e concluímos que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a corretora não agrega valor no resultado final da apuração do contrato.</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Funciona como uma intermediária que limita nosso acesso diretamente com as operadoras e consome um recurso mensal que não justifica o retorno sobre o investimento.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Se limita muitas vezes em oferecer recurso operacional e muito pouco na parte estratégica</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CFDD71E7-DF39-91CA-A39A-605903AEB13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B77FB74-96A1-773B-6896-93E089323C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34</a:t>
            </a:fld>
            <a:endParaRPr lang="en-ZA"/>
          </a:p>
        </p:txBody>
      </p:sp>
    </p:spTree>
    <p:extLst>
      <p:ext uri="{BB962C8B-B14F-4D97-AF65-F5344CB8AC3E}">
        <p14:creationId xmlns:p14="http://schemas.microsoft.com/office/powerpoint/2010/main" val="322383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Sem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723131"/>
            <a:ext cx="10824705" cy="4299981"/>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Nunca usamos corretoras, não tenho uma opinião firme sobre o assunto”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“Não usamos porque a procura pela operadora de saúde, bem como, a escolha do plano que melhor nos atenderia foi realizada por setores da administração interna da empresa. Em seguida, a vencedora do pleito fez o trabalho de corretagem por ser inerente ao processo inclusivo de novos clientes. A operadora possui um serviço próprio de vendas (o que lhe é conveniente). Penso que as corretoras não são uma novidade no mercado. Pessoalmente, acredito que as corretoras nos planos de saúde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são redundantes</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visto a única experiência que vivenciei. Apesar disso, nem todas as empresas/clientes tem o total discernimento, sobre questões assistenciais ao público e menos ainda sobre as contratuais, principalmente, nas questões de reajustes financeiros que por vezes podem representar a falência de recursos de uma ou outra das partes contratantes.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Em suma, as corretoras de saúde podem ser sim o início de um ótimo negócio”.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“Já usamos em planos relacionados a diretoria.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Não vemos necessidade</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de uma terceira para mediar um contrato simples como é o do plano de saúde”.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CFDD71E7-DF39-91CA-A39A-605903AEB13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B77FB74-96A1-773B-6896-93E089323C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35</a:t>
            </a:fld>
            <a:endParaRPr lang="en-ZA"/>
          </a:p>
        </p:txBody>
      </p:sp>
    </p:spTree>
    <p:extLst>
      <p:ext uri="{BB962C8B-B14F-4D97-AF65-F5344CB8AC3E}">
        <p14:creationId xmlns:p14="http://schemas.microsoft.com/office/powerpoint/2010/main" val="47010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Sem Intermediários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601211"/>
            <a:ext cx="10824705" cy="4299981"/>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Não usamos. Não utilizamos, pois, tivemos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facilidade em tratar direto </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com os vendedores do plano de saúde”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15000"/>
              </a:lnSpc>
              <a:spcAft>
                <a:spcPts val="800"/>
              </a:spcAft>
              <a:buNone/>
            </a:pP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“Usamos corretora na contratação. Nada temos em desabono. Usaremos novamente, se necessário”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15000"/>
              </a:lnSpc>
              <a:spcAft>
                <a:spcPts val="800"/>
              </a:spcAft>
              <a:buNone/>
            </a:pPr>
            <a:endPar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“Nunca usamos. Não penso nada sobre corretoras, pois não conheço o trabalho delas</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CFDD71E7-DF39-91CA-A39A-605903AEB13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B77FB74-96A1-773B-6896-93E089323C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36</a:t>
            </a:fld>
            <a:endParaRPr lang="en-ZA"/>
          </a:p>
        </p:txBody>
      </p:sp>
    </p:spTree>
    <p:extLst>
      <p:ext uri="{BB962C8B-B14F-4D97-AF65-F5344CB8AC3E}">
        <p14:creationId xmlns:p14="http://schemas.microsoft.com/office/powerpoint/2010/main" val="410169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28291"/>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Satisfação com o plano de saúde </a:t>
            </a:r>
            <a:r>
              <a:rPr lang="pt-BR" sz="15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(1/2)</a:t>
            </a:r>
            <a:endParaRPr lang="pt-BR" sz="15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65199" y="1176145"/>
            <a:ext cx="10885247" cy="1075178"/>
          </a:xfrm>
        </p:spPr>
        <p:txBody>
          <a:bodyPr anchor="ctr">
            <a:noAutofit/>
          </a:bodyPr>
          <a:lstStyle/>
          <a:p>
            <a:pPr marL="0" indent="0" algn="ctr">
              <a:buNone/>
            </a:pPr>
            <a:r>
              <a:rPr lang="pt-BR" sz="1800">
                <a:latin typeface="Bahnschrift Light" panose="020B0502040204020203" pitchFamily="34" charset="0"/>
              </a:rPr>
              <a:t>A satisfação com seus planos ou seguros de saúde é geralmente alta (notas 7 a 8), independentemente do porte das empresas. Afirmam que a satisfação dos beneficiários acompanha sua própria avaliação, podendo ser um pouco mais baixa ou mais alta dependendo de eventos pontuais.  Os menores níveis de satisfação foram de empresas de médio ou pequeno porte, ainda assim exceções. </a:t>
            </a:r>
            <a:endParaRPr lang="pt-BR" sz="1800">
              <a:highlight>
                <a:srgbClr val="FFFF00"/>
              </a:highlight>
              <a:latin typeface="Bahnschrift Light" panose="020B0502040204020203" pitchFamily="34" charset="0"/>
            </a:endParaRPr>
          </a:p>
        </p:txBody>
      </p:sp>
      <p:sp>
        <p:nvSpPr>
          <p:cNvPr id="9" name="Retângulo 8">
            <a:extLst>
              <a:ext uri="{FF2B5EF4-FFF2-40B4-BE49-F238E27FC236}">
                <a16:creationId xmlns:a16="http://schemas.microsoft.com/office/drawing/2014/main" id="{5ABFBD55-181F-4E7D-1A58-69F6E68FEF26}"/>
              </a:ext>
            </a:extLst>
          </p:cNvPr>
          <p:cNvSpPr/>
          <p:nvPr/>
        </p:nvSpPr>
        <p:spPr>
          <a:xfrm>
            <a:off x="7756823" y="2554979"/>
            <a:ext cx="4160857" cy="34653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Estão geralmente satisfeitos com</a:t>
            </a:r>
            <a:r>
              <a:rPr lang="de-DE" sz="1600">
                <a:solidFill>
                  <a:schemeClr val="tx1">
                    <a:lumMod val="65000"/>
                    <a:lumOff val="35000"/>
                  </a:schemeClr>
                </a:solidFill>
                <a:latin typeface="Bahnschrift Light" panose="020B0502040204020203" pitchFamily="34" charset="0"/>
              </a:rPr>
              <a:t>:</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Cobertura da rede e capilaridade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Flexibilidade no atendimento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Proximidade no relacionamento com a gestão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Aderentes às necessidades da empresa</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Ter uma pessoa dedicada par atender a contratante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Relatórios de uso dos serviços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Proatividade em trazer soluções para os problemas detectados</a:t>
            </a:r>
          </a:p>
        </p:txBody>
      </p:sp>
      <p:pic>
        <p:nvPicPr>
          <p:cNvPr id="3074" name="Picture 2" descr="Um cliente satisfeito é o suficiente?">
            <a:extLst>
              <a:ext uri="{FF2B5EF4-FFF2-40B4-BE49-F238E27FC236}">
                <a16:creationId xmlns:a16="http://schemas.microsoft.com/office/drawing/2014/main" id="{85FA0188-B11D-8BA8-D9E6-7CEF88F3C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2554980"/>
            <a:ext cx="6934226" cy="3465307"/>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507A62EF-D7FB-B78E-B5AF-2F6B02C9961F}"/>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37</a:t>
            </a:fld>
            <a:endParaRPr lang="en-ZA"/>
          </a:p>
        </p:txBody>
      </p:sp>
    </p:spTree>
    <p:extLst>
      <p:ext uri="{BB962C8B-B14F-4D97-AF65-F5344CB8AC3E}">
        <p14:creationId xmlns:p14="http://schemas.microsoft.com/office/powerpoint/2010/main" val="17810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28291"/>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Satisfação com o plano de saúde </a:t>
            </a:r>
            <a:r>
              <a:rPr lang="pt-BR" sz="15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(1/2)</a:t>
            </a:r>
            <a:endParaRPr lang="pt-BR" sz="15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10" name="Retângulo 9">
            <a:extLst>
              <a:ext uri="{FF2B5EF4-FFF2-40B4-BE49-F238E27FC236}">
                <a16:creationId xmlns:a16="http://schemas.microsoft.com/office/drawing/2014/main" id="{3125684E-63FE-91BC-2343-F863D289062E}"/>
              </a:ext>
            </a:extLst>
          </p:cNvPr>
          <p:cNvSpPr/>
          <p:nvPr/>
        </p:nvSpPr>
        <p:spPr>
          <a:xfrm>
            <a:off x="6100773" y="1591628"/>
            <a:ext cx="5593387" cy="4744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600" b="1">
                <a:solidFill>
                  <a:schemeClr val="tx1">
                    <a:lumMod val="65000"/>
                    <a:lumOff val="35000"/>
                  </a:schemeClr>
                </a:solidFill>
                <a:latin typeface="Bahnschrift Light" panose="020B0502040204020203" pitchFamily="34" charset="0"/>
              </a:rPr>
              <a:t>Quando há insatisfação o que pesa é:</a:t>
            </a:r>
          </a:p>
          <a:p>
            <a:endParaRPr lang="pt-BR" sz="1600" b="1">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Redução da rede credenciada </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Descredenciamentos frequentes de médicos, rotatividade</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Demora na marcação de atendimentos eletivos</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Demora em autorização de algumas especialidades (</a:t>
            </a:r>
            <a:r>
              <a:rPr lang="pt-BR" sz="1600">
                <a:solidFill>
                  <a:schemeClr val="tx1">
                    <a:lumMod val="65000"/>
                    <a:lumOff val="35000"/>
                  </a:schemeClr>
                </a:solidFill>
                <a:highlight>
                  <a:srgbClr val="FFFF00"/>
                </a:highlight>
                <a:latin typeface="Bahnschrift Light" panose="020B0502040204020203" pitchFamily="34" charset="0"/>
              </a:rPr>
              <a:t>psicologia</a:t>
            </a:r>
            <a:r>
              <a:rPr lang="pt-BR" sz="1600">
                <a:solidFill>
                  <a:schemeClr val="tx1">
                    <a:lumMod val="65000"/>
                    <a:lumOff val="35000"/>
                  </a:schemeClr>
                </a:solidFill>
                <a:latin typeface="Bahnschrift Light" panose="020B0502040204020203" pitchFamily="34" charset="0"/>
              </a:rPr>
              <a:t>, por exemplo)</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Dificuldade de auditar as contas da seguradora</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Tempo de resposta para assuntos administrativos</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Aumento dos custos de utilização ( se passam a ser por percentual do valor do procedimento e não por tabelas negociadas)</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Não haver registro de prontuário do paciente, gerando repetição desnecessária de exames</a:t>
            </a:r>
          </a:p>
          <a:p>
            <a:pPr marL="285750" indent="-285750">
              <a:buFont typeface="Wingdings" panose="05000000000000000000" pitchFamily="2" charset="2"/>
              <a:buChar char="§"/>
            </a:pPr>
            <a:r>
              <a:rPr lang="pt-BR" sz="1600">
                <a:solidFill>
                  <a:schemeClr val="tx1">
                    <a:lumMod val="65000"/>
                    <a:lumOff val="35000"/>
                  </a:schemeClr>
                </a:solidFill>
                <a:latin typeface="Bahnschrift Light" panose="020B0502040204020203" pitchFamily="34" charset="0"/>
              </a:rPr>
              <a:t>Deficiência de informações aos beneficiários sobre  rede credenciada nos aplicativos da operadora</a:t>
            </a:r>
            <a:endParaRPr lang="de-DE" sz="1600">
              <a:solidFill>
                <a:schemeClr val="tx1">
                  <a:lumMod val="65000"/>
                  <a:lumOff val="35000"/>
                </a:schemeClr>
              </a:solidFill>
              <a:latin typeface="Bahnschrift Light" panose="020B0502040204020203" pitchFamily="34" charset="0"/>
            </a:endParaRPr>
          </a:p>
        </p:txBody>
      </p:sp>
      <p:pic>
        <p:nvPicPr>
          <p:cNvPr id="4098" name="Picture 2" descr="Confira 7 dicas de como responder um cliente insatisfeito">
            <a:extLst>
              <a:ext uri="{FF2B5EF4-FFF2-40B4-BE49-F238E27FC236}">
                <a16:creationId xmlns:a16="http://schemas.microsoft.com/office/drawing/2014/main" id="{5DD95E86-54C5-BE19-41C4-8408746411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2" r="30177"/>
          <a:stretch/>
        </p:blipFill>
        <p:spPr bwMode="auto">
          <a:xfrm>
            <a:off x="497840" y="1591628"/>
            <a:ext cx="5446258" cy="474480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5">
            <a:extLst>
              <a:ext uri="{FF2B5EF4-FFF2-40B4-BE49-F238E27FC236}">
                <a16:creationId xmlns:a16="http://schemas.microsoft.com/office/drawing/2014/main" id="{4C4E6BC7-D40F-9C41-5641-80D27EE501E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38</a:t>
            </a:fld>
            <a:endParaRPr lang="en-ZA"/>
          </a:p>
        </p:txBody>
      </p:sp>
    </p:spTree>
    <p:extLst>
      <p:ext uri="{BB962C8B-B14F-4D97-AF65-F5344CB8AC3E}">
        <p14:creationId xmlns:p14="http://schemas.microsoft.com/office/powerpoint/2010/main" val="7146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Satisfação com o Plano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694269"/>
            <a:ext cx="10824705" cy="426836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 </a:t>
            </a:r>
            <a:r>
              <a:rPr lang="pt-BR" sz="1600" i="1">
                <a:solidFill>
                  <a:schemeClr val="tx1">
                    <a:lumMod val="50000"/>
                    <a:lumOff val="50000"/>
                  </a:schemeClr>
                </a:solidFill>
                <a:highlight>
                  <a:srgbClr val="FFFF00"/>
                </a:highlight>
                <a:latin typeface="Bahnschrift Light" panose="020B0502040204020203" pitchFamily="34" charset="0"/>
              </a:rPr>
              <a:t>Dou nota 5. T</a:t>
            </a:r>
            <a:r>
              <a:rPr lang="pt-BR" sz="1600" i="1" kern="100">
                <a:solidFill>
                  <a:schemeClr val="tx1">
                    <a:lumMod val="50000"/>
                    <a:lumOff val="50000"/>
                  </a:schemeClr>
                </a:solidFill>
                <a:effectLst/>
                <a:highlight>
                  <a:srgbClr val="FFFF00"/>
                </a:highlight>
                <a:latin typeface="Bahnschrift Light" panose="020B0502040204020203" pitchFamily="34" charset="0"/>
                <a:ea typeface="Calibri" panose="020F0502020204030204" pitchFamily="34" charset="0"/>
                <a:cs typeface="Times New Roman" panose="02020603050405020304" pitchFamily="18" charset="0"/>
              </a:rPr>
              <a:t>em algumas questões que são nebulosas,  eu </a:t>
            </a:r>
            <a:r>
              <a:rPr lang="pt-BR" sz="1600" b="1" i="1" kern="100">
                <a:solidFill>
                  <a:schemeClr val="tx1">
                    <a:lumMod val="50000"/>
                    <a:lumOff val="50000"/>
                  </a:schemeClr>
                </a:solidFill>
                <a:effectLst/>
                <a:highlight>
                  <a:srgbClr val="FFFF00"/>
                </a:highlight>
                <a:latin typeface="Bahnschrift Light" panose="020B0502040204020203" pitchFamily="34" charset="0"/>
                <a:ea typeface="Calibri" panose="020F0502020204030204" pitchFamily="34" charset="0"/>
                <a:cs typeface="Times New Roman" panose="02020603050405020304" pitchFamily="18" charset="0"/>
              </a:rPr>
              <a:t>gostaria muito que o plano de saúde fosse um atendimento pessoal familiar</a:t>
            </a:r>
            <a:r>
              <a:rPr lang="pt-BR" sz="1600" i="1" kern="100">
                <a:solidFill>
                  <a:schemeClr val="tx1">
                    <a:lumMod val="50000"/>
                    <a:lumOff val="50000"/>
                  </a:schemeClr>
                </a:solidFill>
                <a:effectLst/>
                <a:highlight>
                  <a:srgbClr val="FFFF00"/>
                </a:highlight>
                <a:latin typeface="Bahnschrift Light" panose="020B0502040204020203" pitchFamily="34" charset="0"/>
                <a:ea typeface="Calibri" panose="020F0502020204030204" pitchFamily="34" charset="0"/>
                <a:cs typeface="Times New Roman" panose="02020603050405020304" pitchFamily="18" charset="0"/>
              </a:rPr>
              <a:t>, porque o funcionário que vai no atendimento de pronto socorro, lhe são solicitados vários exames, uma semana depois se ele vai num atendimento de pronto socorro de novo, vão ser solicitados os mesmos exames, isso não traz benefício nem para o funcionário e nem para o plano e nem pra saúde do plano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hospital compra um equipamento e a impressão que a gente tem é que eles dizem para os profissionais que tem uma cota que tem que fazer aquele tipo de exame todo mês, eles tentam forçar aquele tipo de exame, enquanto existem outros bem mais em conta. Hoje em pleno século da informação, não é possível que quem vai atender o paciente não esteja de posse dos últimos exames que ele já fez ou um histórico dele pra fazer avaliação.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Alguns atendimentos são muito rápidos e o zelo e cuidado com o paciente não é totalidade e a gente não tem profissionais hoje que pelo menos demonstram esse gosto apurado para trazer uma melhoria na saúde do paciente, atendem mecanicamente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São questões que prejudicam os planos de saúde”</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Com o plano hoje, o Bradesco, a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cobertura dele é melhor, inclusive, ele tem clínicas aqui em Salvador</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que são clínicas próprias, então, como é com coparticipação, essas clínicas não cobram a coparticipação. A facilidade eu achei melhor do que a Amil”</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ndParaRPr>
          </a:p>
        </p:txBody>
      </p:sp>
      <p:pic>
        <p:nvPicPr>
          <p:cNvPr id="4" name="Picture 2" descr="Voz - ícones de pessoas grátis">
            <a:extLst>
              <a:ext uri="{FF2B5EF4-FFF2-40B4-BE49-F238E27FC236}">
                <a16:creationId xmlns:a16="http://schemas.microsoft.com/office/drawing/2014/main" id="{13E5B8B1-154D-02F3-F015-3FB5B23B6ED1}"/>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FBC1EF09-0C44-6C38-BE3C-28FB4DB54215}"/>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39</a:t>
            </a:fld>
            <a:endParaRPr lang="en-ZA"/>
          </a:p>
        </p:txBody>
      </p:sp>
    </p:spTree>
    <p:extLst>
      <p:ext uri="{BB962C8B-B14F-4D97-AF65-F5344CB8AC3E}">
        <p14:creationId xmlns:p14="http://schemas.microsoft.com/office/powerpoint/2010/main" val="74515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Dicas valiosas para se tornar um excelente gerente de hotel">
            <a:extLst>
              <a:ext uri="{FF2B5EF4-FFF2-40B4-BE49-F238E27FC236}">
                <a16:creationId xmlns:a16="http://schemas.microsoft.com/office/drawing/2014/main" id="{8C2D2D91-F3E2-EDBC-D2EF-56826DE5B6CD}"/>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36298" t="209" r="-27316" b="-209"/>
          <a:stretch/>
        </p:blipFill>
        <p:spPr bwMode="auto">
          <a:xfrm flipH="1">
            <a:off x="-2644283" y="8442"/>
            <a:ext cx="8810844" cy="6886772"/>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D31C52E5-827D-EFC7-77CF-714BB4C24C03}"/>
              </a:ext>
            </a:extLst>
          </p:cNvPr>
          <p:cNvSpPr txBox="1"/>
          <p:nvPr/>
        </p:nvSpPr>
        <p:spPr>
          <a:xfrm>
            <a:off x="6238741" y="238982"/>
            <a:ext cx="5878030" cy="6520952"/>
          </a:xfrm>
          <a:prstGeom prst="rect">
            <a:avLst/>
          </a:prstGeom>
          <a:solidFill>
            <a:schemeClr val="bg1"/>
          </a:solidFill>
        </p:spPr>
        <p:txBody>
          <a:bodyPr wrap="square">
            <a:spAutoFit/>
          </a:bodyPr>
          <a:lstStyle/>
          <a:p>
            <a:r>
              <a:rPr lang="pt-BR" sz="4400" b="1">
                <a:solidFill>
                  <a:srgbClr val="000000"/>
                </a:solidFill>
                <a:effectLst/>
                <a:latin typeface="Bahnschrift Light" panose="020B0502040204020203" pitchFamily="34" charset="0"/>
                <a:ea typeface="Verdana" panose="020B0604030504040204" pitchFamily="34" charset="0"/>
              </a:rPr>
              <a:t>COM QUEM FALAMOS?</a:t>
            </a:r>
          </a:p>
          <a:p>
            <a:pPr marL="285750" indent="-285750">
              <a:buFont typeface="Wingdings" panose="05000000000000000000" pitchFamily="2" charset="2"/>
              <a:buChar char="Ø"/>
            </a:pPr>
            <a:endParaRPr lang="pt-BR" sz="1600" b="1">
              <a:solidFill>
                <a:srgbClr val="000000"/>
              </a:solidFill>
              <a:latin typeface="Bahnschrift Light" panose="020B0502040204020203" pitchFamily="34" charset="0"/>
              <a:ea typeface="Verdana" panose="020B0604030504040204" pitchFamily="34" charset="0"/>
            </a:endParaRPr>
          </a:p>
          <a:p>
            <a:pPr marL="285750" indent="-285750">
              <a:lnSpc>
                <a:spcPts val="2400"/>
              </a:lnSpc>
              <a:buFont typeface="Wingdings" panose="05000000000000000000" pitchFamily="2" charset="2"/>
              <a:buChar char="Ø"/>
            </a:pPr>
            <a:r>
              <a:rPr lang="pt-BR" sz="1600" b="1">
                <a:solidFill>
                  <a:srgbClr val="000000"/>
                </a:solidFill>
                <a:effectLst/>
                <a:latin typeface="Bahnschrift Light" panose="020B0502040204020203" pitchFamily="34" charset="0"/>
                <a:ea typeface="Verdana" panose="020B0604030504040204" pitchFamily="34" charset="0"/>
              </a:rPr>
              <a:t>Gestores de plano de saúde </a:t>
            </a:r>
            <a:r>
              <a:rPr lang="pt-BR" sz="1600">
                <a:solidFill>
                  <a:srgbClr val="000000"/>
                </a:solidFill>
                <a:effectLst/>
                <a:latin typeface="Bahnschrift Light" panose="020B0502040204020203" pitchFamily="34" charset="0"/>
                <a:ea typeface="Verdana" panose="020B0604030504040204" pitchFamily="34" charset="0"/>
              </a:rPr>
              <a:t>de empresas industriais que oferecem qualquer tipo de plano de saúde aos colaboradores e que já haviam respondido anteriormente a uma pesquisa quantitativa realizada pela Fiesp.</a:t>
            </a:r>
          </a:p>
          <a:p>
            <a:pPr marL="285750" indent="-285750">
              <a:lnSpc>
                <a:spcPts val="2400"/>
              </a:lnSpc>
              <a:buFont typeface="Wingdings" panose="05000000000000000000" pitchFamily="2" charset="2"/>
              <a:buChar char="Ø"/>
            </a:pPr>
            <a:endParaRPr lang="pt-BR" sz="1600">
              <a:solidFill>
                <a:srgbClr val="000000"/>
              </a:solidFill>
              <a:effectLst/>
              <a:latin typeface="Bahnschrift Light" panose="020B0502040204020203" pitchFamily="34" charset="0"/>
              <a:ea typeface="Verdana" panose="020B0604030504040204" pitchFamily="34" charset="0"/>
            </a:endParaRPr>
          </a:p>
          <a:p>
            <a:pPr marL="285750" indent="-285750">
              <a:lnSpc>
                <a:spcPts val="2400"/>
              </a:lnSpc>
              <a:buFont typeface="Wingdings" panose="05000000000000000000" pitchFamily="2" charset="2"/>
              <a:buChar char="Ø"/>
            </a:pPr>
            <a:r>
              <a:rPr lang="pt-BR" sz="1600" b="1">
                <a:solidFill>
                  <a:srgbClr val="000000"/>
                </a:solidFill>
                <a:latin typeface="Bahnschrift Light" panose="020B0502040204020203" pitchFamily="34" charset="0"/>
                <a:ea typeface="Verdana" panose="020B0604030504040204" pitchFamily="34" charset="0"/>
              </a:rPr>
              <a:t>Realizamos 26 entrevistas </a:t>
            </a:r>
            <a:r>
              <a:rPr lang="pt-BR" sz="1600">
                <a:solidFill>
                  <a:srgbClr val="000000"/>
                </a:solidFill>
                <a:latin typeface="Bahnschrift Light" panose="020B0502040204020203" pitchFamily="34" charset="0"/>
                <a:ea typeface="Verdana" panose="020B0604030504040204" pitchFamily="34" charset="0"/>
              </a:rPr>
              <a:t>:</a:t>
            </a:r>
          </a:p>
          <a:p>
            <a:pPr marL="742950" lvl="1" indent="-285750">
              <a:lnSpc>
                <a:spcPts val="2400"/>
              </a:lnSpc>
              <a:buFont typeface="Wingdings" panose="05000000000000000000" pitchFamily="2" charset="2"/>
              <a:buChar char="ü"/>
            </a:pPr>
            <a:r>
              <a:rPr lang="pt-BR" sz="1600" b="1">
                <a:solidFill>
                  <a:srgbClr val="000000"/>
                </a:solidFill>
                <a:latin typeface="Bahnschrift Light" panose="020B0502040204020203" pitchFamily="34" charset="0"/>
                <a:ea typeface="Verdana" panose="020B0604030504040204" pitchFamily="34" charset="0"/>
              </a:rPr>
              <a:t>6 com empresas de pequeno porte </a:t>
            </a:r>
            <a:r>
              <a:rPr lang="pt-BR" sz="1600" u="sng">
                <a:solidFill>
                  <a:srgbClr val="000000"/>
                </a:solidFill>
                <a:latin typeface="Bahnschrift Light" panose="020B0502040204020203" pitchFamily="34" charset="0"/>
                <a:ea typeface="Verdana" panose="020B0604030504040204" pitchFamily="34" charset="0"/>
              </a:rPr>
              <a:t>(</a:t>
            </a:r>
            <a:r>
              <a:rPr lang="pt-BR" sz="1600">
                <a:solidFill>
                  <a:srgbClr val="161616"/>
                </a:solidFill>
                <a:latin typeface="Bahnschrift Light" panose="020B0502040204020203" pitchFamily="34" charset="0"/>
              </a:rPr>
              <a:t>20 a 99 colaboradores)</a:t>
            </a:r>
            <a:endParaRPr lang="pt-BR" sz="1600">
              <a:solidFill>
                <a:srgbClr val="000000"/>
              </a:solidFill>
              <a:latin typeface="Bahnschrift Light" panose="020B0502040204020203" pitchFamily="34" charset="0"/>
              <a:ea typeface="Verdana" panose="020B0604030504040204" pitchFamily="34" charset="0"/>
            </a:endParaRPr>
          </a:p>
          <a:p>
            <a:pPr marL="742950" lvl="1" indent="-285750">
              <a:lnSpc>
                <a:spcPts val="2400"/>
              </a:lnSpc>
              <a:buFont typeface="Wingdings" panose="05000000000000000000" pitchFamily="2" charset="2"/>
              <a:buChar char="ü"/>
            </a:pPr>
            <a:r>
              <a:rPr lang="pt-BR" sz="1600" b="1">
                <a:solidFill>
                  <a:srgbClr val="000000"/>
                </a:solidFill>
                <a:latin typeface="Bahnschrift Light" panose="020B0502040204020203" pitchFamily="34" charset="0"/>
                <a:ea typeface="Verdana" panose="020B0604030504040204" pitchFamily="34" charset="0"/>
              </a:rPr>
              <a:t>10  com empresas de médio porte </a:t>
            </a:r>
            <a:r>
              <a:rPr lang="pt-BR" sz="1600">
                <a:solidFill>
                  <a:srgbClr val="000000"/>
                </a:solidFill>
                <a:latin typeface="Bahnschrift Light" panose="020B0502040204020203" pitchFamily="34" charset="0"/>
                <a:ea typeface="Verdana" panose="020B0604030504040204" pitchFamily="34" charset="0"/>
              </a:rPr>
              <a:t>(</a:t>
            </a:r>
            <a:r>
              <a:rPr lang="pt-BR" sz="1600">
                <a:solidFill>
                  <a:srgbClr val="161616"/>
                </a:solidFill>
                <a:latin typeface="Bahnschrift Light" panose="020B0502040204020203" pitchFamily="34" charset="0"/>
              </a:rPr>
              <a:t>100 a 499 colaboradores)</a:t>
            </a:r>
            <a:endParaRPr lang="pt-BR" sz="1600">
              <a:solidFill>
                <a:srgbClr val="000000"/>
              </a:solidFill>
              <a:latin typeface="Bahnschrift Light" panose="020B0502040204020203" pitchFamily="34" charset="0"/>
              <a:ea typeface="Verdana" panose="020B0604030504040204" pitchFamily="34" charset="0"/>
            </a:endParaRPr>
          </a:p>
          <a:p>
            <a:pPr marL="742950" lvl="1" indent="-285750">
              <a:lnSpc>
                <a:spcPts val="2400"/>
              </a:lnSpc>
              <a:buFont typeface="Wingdings" panose="05000000000000000000" pitchFamily="2" charset="2"/>
              <a:buChar char="ü"/>
            </a:pPr>
            <a:r>
              <a:rPr lang="pt-BR" sz="1600" b="1">
                <a:solidFill>
                  <a:srgbClr val="000000"/>
                </a:solidFill>
                <a:latin typeface="Bahnschrift Light" panose="020B0502040204020203" pitchFamily="34" charset="0"/>
                <a:ea typeface="Verdana" panose="020B0604030504040204" pitchFamily="34" charset="0"/>
              </a:rPr>
              <a:t>10 com empresas de grande porte </a:t>
            </a:r>
            <a:r>
              <a:rPr lang="pt-BR" sz="1600">
                <a:solidFill>
                  <a:srgbClr val="000000"/>
                </a:solidFill>
                <a:latin typeface="Bahnschrift Light" panose="020B0502040204020203" pitchFamily="34" charset="0"/>
                <a:ea typeface="Verdana" panose="020B0604030504040204" pitchFamily="34" charset="0"/>
              </a:rPr>
              <a:t>(</a:t>
            </a:r>
            <a:r>
              <a:rPr lang="pt-BR" sz="1600">
                <a:solidFill>
                  <a:srgbClr val="161616"/>
                </a:solidFill>
                <a:latin typeface="Bahnschrift Light" panose="020B0502040204020203" pitchFamily="34" charset="0"/>
              </a:rPr>
              <a:t>acima de 500 colaboradores)</a:t>
            </a:r>
            <a:endParaRPr lang="pt-BR" sz="1600">
              <a:solidFill>
                <a:srgbClr val="000000"/>
              </a:solidFill>
              <a:latin typeface="Bahnschrift Light" panose="020B0502040204020203" pitchFamily="34" charset="0"/>
              <a:ea typeface="Verdana" panose="020B0604030504040204" pitchFamily="34" charset="0"/>
            </a:endParaRPr>
          </a:p>
          <a:p>
            <a:pPr lvl="1">
              <a:lnSpc>
                <a:spcPts val="2400"/>
              </a:lnSpc>
            </a:pPr>
            <a:endParaRPr lang="pt-BR" sz="1600">
              <a:solidFill>
                <a:srgbClr val="000000"/>
              </a:solidFill>
              <a:latin typeface="Bahnschrift Light" panose="020B0502040204020203" pitchFamily="34" charset="0"/>
              <a:ea typeface="Verdana" panose="020B0604030504040204" pitchFamily="34" charset="0"/>
            </a:endParaRPr>
          </a:p>
          <a:p>
            <a:pPr>
              <a:lnSpc>
                <a:spcPts val="2400"/>
              </a:lnSpc>
            </a:pPr>
            <a:r>
              <a:rPr lang="pt-BR" sz="1600">
                <a:solidFill>
                  <a:srgbClr val="000000"/>
                </a:solidFill>
                <a:latin typeface="Bahnschrift Light" panose="020B0502040204020203" pitchFamily="34" charset="0"/>
                <a:ea typeface="Verdana" panose="020B0604030504040204" pitchFamily="34" charset="0"/>
              </a:rPr>
              <a:t>Para permitir analisar alguns insights obtidos pela Fiesp na pesquisa quantitativa, buscamos ter metade das empresas que tivessem corretoras e diversidade quanto ao seu setor atividades, identificando estes critérios a partir da base de dados que respondeu a pesquisa anterior. </a:t>
            </a:r>
            <a:endParaRPr lang="pt-BR" sz="1600">
              <a:effectLst/>
              <a:latin typeface="Bahnschrift Light" panose="020B0502040204020203" pitchFamily="34" charset="0"/>
              <a:ea typeface="Verdana" panose="020B0604030504040204" pitchFamily="34" charset="0"/>
            </a:endParaRPr>
          </a:p>
        </p:txBody>
      </p:sp>
      <p:sp>
        <p:nvSpPr>
          <p:cNvPr id="2" name="Espaço Reservado para Número de Slide 5">
            <a:extLst>
              <a:ext uri="{FF2B5EF4-FFF2-40B4-BE49-F238E27FC236}">
                <a16:creationId xmlns:a16="http://schemas.microsoft.com/office/drawing/2014/main" id="{EFAA211E-001F-8FFC-1293-2DA75DED71D5}"/>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a:t>
            </a:fld>
            <a:endParaRPr lang="en-ZA"/>
          </a:p>
        </p:txBody>
      </p:sp>
    </p:spTree>
    <p:extLst>
      <p:ext uri="{BB962C8B-B14F-4D97-AF65-F5344CB8AC3E}">
        <p14:creationId xmlns:p14="http://schemas.microsoft.com/office/powerpoint/2010/main" val="39488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Satisfação com o Plano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18730" y="1905427"/>
            <a:ext cx="10824705" cy="426836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nSpc>
                <a:spcPct val="107000"/>
              </a:lnSpc>
              <a:spcBef>
                <a:spcPts val="0"/>
              </a:spcBef>
              <a:buNone/>
            </a:pPr>
            <a:endParaRPr lang="pt-BR" sz="18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pt-BR" sz="18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pt-BR" sz="18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Nota 9, pela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proximidade que a gente possui com a pessoa responsável pelo nosso plano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Ela é sempre muito solícita quando a gente precisa e sempre que a gente precisa fazer algum trabalho diferente, eles são muito atuantes nisso, trabalham forte, às vezes antes que nós e trazem muitas soluções para a empresa e facilitam bastante o nosso trabalho.</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Nesse ano a gente teve a semana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Sipat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algumas ações voltadas à saúde foram ideias do nosso plano de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que trouxe as pessoas para cá, eles são proativos. Para o 10: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falta mais flexibilidade nas negociações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É um processo muito engessado. Precisa de muitas autorizações. Engessado em relação a reajuste mesmo de valor de mensalidade. Quando a gente esteve ali foi bem complicado, a gente até, inclusive, teve que conversar diretamente com o diretor ali do Ciclo Saúde, foi bem complexo”</a:t>
            </a:r>
            <a:r>
              <a:rPr lang="pt-BR" sz="18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Médio porte sem corretora)</a:t>
            </a:r>
          </a:p>
          <a:p>
            <a:pPr marL="0" indent="0">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8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Se eu for botar dentro de um percentual, eu te diria que eu estou 80%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satisfeita com os nossos planos de saúde pela escuta que eu tenho dos colaboradores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quando eu estou te falando de 80%, eu estou falando por eles, por aquilo que a gente recebe como demanda”</a:t>
            </a:r>
            <a:r>
              <a:rPr lang="pt-BR" sz="18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20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Médio porte com corretora)</a:t>
            </a:r>
          </a:p>
          <a:p>
            <a:pPr marL="0" indent="0" algn="just">
              <a:lnSpc>
                <a:spcPct val="107000"/>
              </a:lnSpc>
              <a:spcBef>
                <a:spcPts val="0"/>
              </a:spcBef>
              <a:buNone/>
            </a:pPr>
            <a:endParaRPr lang="pt-BR" sz="18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pt-BR" sz="18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228600" algn="l"/>
              </a:tabLst>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ndParaRPr>
          </a:p>
        </p:txBody>
      </p:sp>
      <p:pic>
        <p:nvPicPr>
          <p:cNvPr id="4" name="Picture 2" descr="Voz - ícones de pessoas grátis">
            <a:extLst>
              <a:ext uri="{FF2B5EF4-FFF2-40B4-BE49-F238E27FC236}">
                <a16:creationId xmlns:a16="http://schemas.microsoft.com/office/drawing/2014/main" id="{A2740DB0-134B-C9C4-7515-EEAEE467CC1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819C83B-8709-4300-0191-A7A9F7F1B78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40</a:t>
            </a:fld>
            <a:endParaRPr lang="en-ZA"/>
          </a:p>
        </p:txBody>
      </p:sp>
    </p:spTree>
    <p:extLst>
      <p:ext uri="{BB962C8B-B14F-4D97-AF65-F5344CB8AC3E}">
        <p14:creationId xmlns:p14="http://schemas.microsoft.com/office/powerpoint/2010/main" val="187206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Satisfação com o Plano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7948" y="2027816"/>
            <a:ext cx="10824705" cy="426836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ndParaRPr>
          </a:p>
          <a:p>
            <a:pPr marL="0" indent="0" algn="ctr">
              <a:lnSpc>
                <a:spcPct val="107000"/>
              </a:lnSpc>
              <a:spcBef>
                <a:spcPts val="0"/>
              </a:spcBef>
              <a:buNone/>
              <a:tabLst>
                <a:tab pos="228600" algn="l"/>
              </a:tabLst>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recebo uma reclamação dos funcionários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mas eu acredito que isso seja o novo normal eles estavam muito acostumados com carteirinhas físicas e a minha operadora atual, não sei as outras e lá não faz mais isso, é tudo no virtual. </a:t>
            </a:r>
            <a:r>
              <a:rPr lang="pt-BR" sz="1600" b="1" i="1" kern="100">
                <a:solidFill>
                  <a:schemeClr val="tx1">
                    <a:lumMod val="50000"/>
                    <a:lumOff val="50000"/>
                  </a:schemeClr>
                </a:solidFill>
                <a:effectLst/>
                <a:highlight>
                  <a:srgbClr val="FFFF00"/>
                </a:highlight>
                <a:latin typeface="Bahnschrift Light" panose="020B0502040204020203" pitchFamily="34" charset="0"/>
                <a:ea typeface="Calibri" panose="020F0502020204030204" pitchFamily="34" charset="0"/>
                <a:cs typeface="Times New Roman" panose="02020603050405020304" pitchFamily="18" charset="0"/>
              </a:rPr>
              <a:t>Eles têm muita dificuldade de marcar consulta eu percebo que toda semana eu recebo descredenciamento de médicos e eu percebo que demora para voltar de um novo médico para aquela vaga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no ano passado eu não tinha grandes informações, porque eu também sou nova na empresa, mas esse ano eu já tenho muitas outras informações que eu vou discutir. Então eu daria, nesse momento, uma nota 8 para o meu plano, que eu percebo essa dificuldade de ser fácil você entender com o médico e essa grande rotatividade esse grande turnover do corpo clínico”. (Pequeno porte sem corretora)</a:t>
            </a: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dou nota 9, mas os colaboradores dão até mais. Eles dão 100% em tudo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Eles estão extremamente satisfeitos. Por exemplo, a minha filha trabalha numa empresa e tem um convênio com a Intermédica. Aí passa algum problema lá e trocam essas informações. Problemas que, na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Sobam</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são facilmente resolvidos e lá é mais burocrático, mais complicado”. (Pequeno porte sem corretora)</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tabLst>
                <a:tab pos="228600" algn="l"/>
              </a:tabLst>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tabLst>
                <a:tab pos="228600" algn="l"/>
              </a:tabLst>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tabLst>
                <a:tab pos="228600" algn="l"/>
              </a:tabLst>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ndParaRPr>
          </a:p>
        </p:txBody>
      </p:sp>
      <p:pic>
        <p:nvPicPr>
          <p:cNvPr id="4" name="Picture 2" descr="Voz - ícones de pessoas grátis">
            <a:extLst>
              <a:ext uri="{FF2B5EF4-FFF2-40B4-BE49-F238E27FC236}">
                <a16:creationId xmlns:a16="http://schemas.microsoft.com/office/drawing/2014/main" id="{BDD0E9DF-FEBD-8B41-EB2F-A12B6AB78F3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C68F7400-3633-F7F7-7924-98D538237BA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41</a:t>
            </a:fld>
            <a:endParaRPr lang="en-ZA"/>
          </a:p>
        </p:txBody>
      </p:sp>
    </p:spTree>
    <p:extLst>
      <p:ext uri="{BB962C8B-B14F-4D97-AF65-F5344CB8AC3E}">
        <p14:creationId xmlns:p14="http://schemas.microsoft.com/office/powerpoint/2010/main" val="113383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28600" y="108588"/>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Satisfação com </a:t>
            </a:r>
            <a:r>
              <a:rPr lang="pt-BR" sz="2400" b="1">
                <a:solidFill>
                  <a:schemeClr val="accent1">
                    <a:lumMod val="50000"/>
                  </a:schemeClr>
                </a:solidFill>
                <a:latin typeface="Bahnschrift Light" panose="020B0502040204020203" pitchFamily="34" charset="0"/>
                <a:ea typeface="Times New Roman" panose="02020603050405020304" pitchFamily="18" charset="0"/>
                <a:cs typeface="Aptos" panose="020B0004020202020204" pitchFamily="34" charset="0"/>
              </a:rPr>
              <a:t>o intermediário</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55040" y="879310"/>
            <a:ext cx="10515600" cy="936978"/>
          </a:xfrm>
        </p:spPr>
        <p:txBody>
          <a:bodyPr anchor="ctr">
            <a:normAutofit/>
          </a:bodyPr>
          <a:lstStyle/>
          <a:p>
            <a:pPr marL="0" indent="0" algn="ctr">
              <a:buNone/>
            </a:pPr>
            <a:r>
              <a:rPr lang="pt-BR" sz="2000">
                <a:latin typeface="Bahnschrift Light" panose="020B0502040204020203" pitchFamily="34" charset="0"/>
              </a:rPr>
              <a:t>A satisfação com o intermediário é geralmente muito alta, havendo poucos casos de insatisfação, estes nas de médio ou pequeno porte</a:t>
            </a:r>
          </a:p>
        </p:txBody>
      </p:sp>
      <p:sp>
        <p:nvSpPr>
          <p:cNvPr id="9" name="Retângulo 8">
            <a:extLst>
              <a:ext uri="{FF2B5EF4-FFF2-40B4-BE49-F238E27FC236}">
                <a16:creationId xmlns:a16="http://schemas.microsoft.com/office/drawing/2014/main" id="{5ABFBD55-181F-4E7D-1A58-69F6E68FEF26}"/>
              </a:ext>
            </a:extLst>
          </p:cNvPr>
          <p:cNvSpPr/>
          <p:nvPr/>
        </p:nvSpPr>
        <p:spPr>
          <a:xfrm>
            <a:off x="701700" y="2705053"/>
            <a:ext cx="4966411" cy="3508479"/>
          </a:xfrm>
          <a:prstGeom prst="rect">
            <a:avLst/>
          </a:prstGeom>
          <a:solidFill>
            <a:srgbClr val="25BE26">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 </a:t>
            </a:r>
          </a:p>
          <a:p>
            <a:endParaRPr lang="de-DE" sz="1600" b="1">
              <a:solidFill>
                <a:schemeClr val="tx1">
                  <a:lumMod val="65000"/>
                  <a:lumOff val="35000"/>
                </a:schemeClr>
              </a:solidFill>
              <a:latin typeface="Bahnschrift Light" panose="020B0502040204020203" pitchFamily="34" charset="0"/>
            </a:endParaRPr>
          </a:p>
          <a:p>
            <a:endParaRPr lang="de-DE" sz="1600" b="1">
              <a:solidFill>
                <a:schemeClr val="tx1">
                  <a:lumMod val="65000"/>
                  <a:lumOff val="35000"/>
                </a:schemeClr>
              </a:solidFill>
              <a:latin typeface="Bahnschrift Light" panose="020B0502040204020203" pitchFamily="34" charset="0"/>
            </a:endParaRPr>
          </a:p>
          <a:p>
            <a:endParaRPr lang="de-DE" sz="1600" b="1">
              <a:solidFill>
                <a:schemeClr val="tx1">
                  <a:lumMod val="65000"/>
                  <a:lumOff val="35000"/>
                </a:schemeClr>
              </a:solidFill>
              <a:latin typeface="Bahnschrift Light" panose="020B0502040204020203" pitchFamily="34" charset="0"/>
            </a:endParaRPr>
          </a:p>
          <a:p>
            <a:r>
              <a:rPr lang="de-DE" sz="1600" b="1">
                <a:solidFill>
                  <a:schemeClr val="tx1">
                    <a:lumMod val="65000"/>
                    <a:lumOff val="35000"/>
                  </a:schemeClr>
                </a:solidFill>
                <a:latin typeface="Bahnschrift Light" panose="020B0502040204020203" pitchFamily="34" charset="0"/>
              </a:rPr>
              <a:t>Razões de satisfação:</a:t>
            </a:r>
          </a:p>
          <a:p>
            <a:endParaRPr lang="de-DE" sz="1600" b="1">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Execução eficiente burocracia de inclusões, exclusões, implantação do plano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Atuação eficiente e atenciosa na interface com os colaboradores quando usam o plano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Fornecimento de dados de sinistralidade para antecipar a previsão de reajustes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Atuação na negociação do reajuste, fornecendo dados e argumentos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Proatividade na análise de riscos de saúde e na sugestão ou oferta de programas de prevenção ou correção</a:t>
            </a: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p:txBody>
      </p:sp>
      <p:sp>
        <p:nvSpPr>
          <p:cNvPr id="10" name="Retângulo 9">
            <a:extLst>
              <a:ext uri="{FF2B5EF4-FFF2-40B4-BE49-F238E27FC236}">
                <a16:creationId xmlns:a16="http://schemas.microsoft.com/office/drawing/2014/main" id="{3125684E-63FE-91BC-2343-F863D289062E}"/>
              </a:ext>
            </a:extLst>
          </p:cNvPr>
          <p:cNvSpPr/>
          <p:nvPr/>
        </p:nvSpPr>
        <p:spPr>
          <a:xfrm>
            <a:off x="5959500" y="3703638"/>
            <a:ext cx="5415774" cy="2470149"/>
          </a:xfrm>
          <a:prstGeom prst="rect">
            <a:avLst/>
          </a:prstGeom>
          <a:solidFill>
            <a:srgbClr val="DF4A3B">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Razões de insatisfação ( pontuais):</a:t>
            </a:r>
          </a:p>
          <a:p>
            <a:endParaRPr lang="de-DE" sz="1600" b="1">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Necessidade de intevir junto às prestadoras em casos de atendimento  insatisfatório da corretora ao beneficiário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Lentidão no apoio ao atendimento a beneficiários pelos prestadores quando os prazos excedem o estipulado pela ANS</a:t>
            </a: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p:txBody>
      </p:sp>
      <p:sp>
        <p:nvSpPr>
          <p:cNvPr id="15" name="Espaço Reservado para Conteúdo 3">
            <a:extLst>
              <a:ext uri="{FF2B5EF4-FFF2-40B4-BE49-F238E27FC236}">
                <a16:creationId xmlns:a16="http://schemas.microsoft.com/office/drawing/2014/main" id="{DAE6ABF2-2BF7-341B-9954-5D11F5C326E9}"/>
              </a:ext>
            </a:extLst>
          </p:cNvPr>
          <p:cNvSpPr txBox="1">
            <a:spLocks/>
          </p:cNvSpPr>
          <p:nvPr/>
        </p:nvSpPr>
        <p:spPr>
          <a:xfrm>
            <a:off x="701700" y="1768075"/>
            <a:ext cx="10515600" cy="739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1800">
                <a:latin typeface="Bahnschrift Light" panose="020B0502040204020203" pitchFamily="34" charset="0"/>
              </a:rPr>
              <a:t>A satisfação é diretamente ligada ao cumprimento da interface administrativa, poupando a contratante de uma grande carga de trabalho na operação e gestão do benefício</a:t>
            </a:r>
          </a:p>
        </p:txBody>
      </p:sp>
      <p:pic>
        <p:nvPicPr>
          <p:cNvPr id="5124" name="Picture 4" descr="Registro Civil e Especiais - Santo Antônio da Patrulha - RS - Link úteis">
            <a:extLst>
              <a:ext uri="{FF2B5EF4-FFF2-40B4-BE49-F238E27FC236}">
                <a16:creationId xmlns:a16="http://schemas.microsoft.com/office/drawing/2014/main" id="{81A76020-1424-2168-4596-85405187D0E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52" t="29275" r="65473" b="17424"/>
          <a:stretch/>
        </p:blipFill>
        <p:spPr bwMode="auto">
          <a:xfrm>
            <a:off x="4716259" y="2469504"/>
            <a:ext cx="950858" cy="93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gistro Civil e Especiais - Santo Antônio da Patrulha - RS - Link úteis">
            <a:extLst>
              <a:ext uri="{FF2B5EF4-FFF2-40B4-BE49-F238E27FC236}">
                <a16:creationId xmlns:a16="http://schemas.microsoft.com/office/drawing/2014/main" id="{ADE26A3C-217E-14EE-BAC1-790B9FFA9E7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721" t="29949" r="3777" b="18346"/>
          <a:stretch/>
        </p:blipFill>
        <p:spPr bwMode="auto">
          <a:xfrm>
            <a:off x="10479339" y="3292793"/>
            <a:ext cx="965241" cy="9360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E2E0EF88-0377-FA17-0958-F736F6E0582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42</a:t>
            </a:fld>
            <a:endParaRPr lang="en-ZA"/>
          </a:p>
        </p:txBody>
      </p:sp>
    </p:spTree>
    <p:extLst>
      <p:ext uri="{BB962C8B-B14F-4D97-AF65-F5344CB8AC3E}">
        <p14:creationId xmlns:p14="http://schemas.microsoft.com/office/powerpoint/2010/main" val="30855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Satisfação com o Intermediário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0759" y="1950122"/>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As demandas que a gente passa para eles, eles atendem e acompanham o</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processo. Por exemplo,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Inclusão e exclusão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implantação do plano de saúde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teve agora, que é um processo bem doloroso. A gente fazer a implantação do plano de saúde todo, saindo de um plano, migrando para outro plano, que tem preenchimento de formulários, tem que pegar documentação, então eles deram um bom apoio”.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daria nota oito, como eles fazem o gerenciamento do contrato, tem muitas coisas que geralmente o cliente, nós como empresas, temos que intervir, além do necessário, que seria o papel da corretora. Por exemplo, a gente sinaliza que tem algum paciente que está fora dos prazos, tem alguma cirurgia, tem alguma coisa que está travada, então a gente pede suporte da corretora e da própria operadora para a resolução do caso, mas, às vezes, a gente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tem </a:t>
            </a:r>
            <a:r>
              <a:rPr lang="pt-BR" sz="1600" b="1"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um retorno rápido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verificando já que já está fora dos prazos recomendados da ANS. Então, eu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acabo fazendo intervenções direto com o hospital, para tentar intermediar esse processo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teoricamente, a gente tem outros produtos com o hospital, tem outros contratos, tem um bom relacionamento, mas não vejo que seria necessidade própria nossa da gestão ter que fazer esse envolvimento”</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p:txBody>
      </p:sp>
      <p:pic>
        <p:nvPicPr>
          <p:cNvPr id="4" name="Picture 2" descr="Voz - ícones de pessoas grátis">
            <a:extLst>
              <a:ext uri="{FF2B5EF4-FFF2-40B4-BE49-F238E27FC236}">
                <a16:creationId xmlns:a16="http://schemas.microsoft.com/office/drawing/2014/main" id="{EA60A82A-16FF-4917-570B-6493ADBE326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85BC754-A662-6420-79A7-53901B5B9F5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43</a:t>
            </a:fld>
            <a:endParaRPr lang="en-ZA"/>
          </a:p>
        </p:txBody>
      </p:sp>
    </p:spTree>
    <p:extLst>
      <p:ext uri="{BB962C8B-B14F-4D97-AF65-F5344CB8AC3E}">
        <p14:creationId xmlns:p14="http://schemas.microsoft.com/office/powerpoint/2010/main" val="387819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Satisfação com o Intermediário</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0759" y="181503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Com a SulAmérica a gente está bem satisfeito, a gente tem um plano muito bom, acho que é por isso também que a gente não tem tanta reclamação. A corretora eu estou avaliando, na verdade, funcionou bem por cinco anos, eu acho que esse ano a gente teve um caso muito atípico,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as negociações ficaram mais difíceis com as operadoras e ela tem uma visão muito de curto prazo,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talvez eu precise de uma ação mais de longo prazo, eu não sei se ela vai conseguir me atender. Então, a gente está nesse momento repensando um pouco o que fazer. Eu preciso pensar porque eu tenho uma situação complicada, porque eu preciso oferecer um plano bom, porque eu tenho pouca oferta de hospitais, eu tenho um pessoal que usa muito o convênio. Eu não vou resolver no curto prazo. Então, eu preciso pensar ações que eu vou ter para que daqui a dois anos eu tenha um plano mais saudável, é isso que eu não consigo, eu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ainda não consegui da corretora essa resposta”.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(Médio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p:txBody>
      </p:sp>
      <p:pic>
        <p:nvPicPr>
          <p:cNvPr id="4" name="Picture 2" descr="Voz - ícones de pessoas grátis">
            <a:extLst>
              <a:ext uri="{FF2B5EF4-FFF2-40B4-BE49-F238E27FC236}">
                <a16:creationId xmlns:a16="http://schemas.microsoft.com/office/drawing/2014/main" id="{75BD52F7-0D64-3247-3FD5-88F7973118C6}"/>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BB1A040-0C0D-E13E-EBCA-7399A9A2468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44</a:t>
            </a:fld>
            <a:endParaRPr lang="en-ZA"/>
          </a:p>
        </p:txBody>
      </p:sp>
    </p:spTree>
    <p:extLst>
      <p:ext uri="{BB962C8B-B14F-4D97-AF65-F5344CB8AC3E}">
        <p14:creationId xmlns:p14="http://schemas.microsoft.com/office/powerpoint/2010/main" val="423122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ndicadores de Processos: 17 tipos para aumentar o desempenho | Blog SYDLE">
            <a:extLst>
              <a:ext uri="{FF2B5EF4-FFF2-40B4-BE49-F238E27FC236}">
                <a16:creationId xmlns:a16="http://schemas.microsoft.com/office/drawing/2014/main" id="{BE596D76-973C-0A0D-FAD5-1CF9A907E2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78"/>
          <a:stretch/>
        </p:blipFill>
        <p:spPr bwMode="auto">
          <a:xfrm>
            <a:off x="10393" y="0"/>
            <a:ext cx="12181607" cy="742810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5000"/>
              </a:lnSpc>
              <a:spcBef>
                <a:spcPts val="0"/>
              </a:spcBef>
              <a:spcAft>
                <a:spcPts val="0"/>
              </a:spcAft>
              <a:buClrTx/>
              <a:buSzTx/>
              <a:buFontTx/>
              <a:buNone/>
              <a:tabLst>
                <a:tab pos="457200" algn="l"/>
              </a:tabLst>
              <a:defRPr/>
            </a:pPr>
            <a:r>
              <a:rPr kumimoji="0" lang="pt-BR" sz="3200" b="1" i="0" u="none" strike="noStrike" kern="1200" cap="none" spc="0" normalizeH="0" baseline="0" noProof="0">
                <a:ln>
                  <a:noFill/>
                </a:ln>
                <a:solidFill>
                  <a:srgbClr val="000000"/>
                </a:solidFill>
                <a:effectLst/>
                <a:uLnTx/>
                <a:uFillTx/>
                <a:latin typeface="Bahnschrift Light" panose="020B0502040204020203" pitchFamily="34" charset="0"/>
                <a:ea typeface="Times New Roman" panose="02020603050405020304" pitchFamily="18" charset="0"/>
                <a:cs typeface="Aptos" panose="020B0004020202020204" pitchFamily="34" charset="0"/>
              </a:rPr>
              <a:t>Monitoramento de indicadores gerenciais</a:t>
            </a:r>
            <a:endParaRPr kumimoji="0" lang="pt-BR" sz="3200" b="1" i="0" u="none" strike="noStrike" kern="1200" cap="none" spc="0" normalizeH="0" baseline="0" noProof="0">
              <a:ln>
                <a:noFill/>
              </a:ln>
              <a:solidFill>
                <a:prstClr val="black"/>
              </a:solidFill>
              <a:effectLst/>
              <a:uLnTx/>
              <a:uFillTx/>
              <a:latin typeface="Bahnschrift Light" panose="020B0502040204020203" pitchFamily="34" charset="0"/>
              <a:ea typeface="Aptos" panose="020B0004020202020204" pitchFamily="34" charset="0"/>
              <a:cs typeface="Aptos" panose="020B0004020202020204" pitchFamily="34"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14191" y="0"/>
            <a:ext cx="12230292"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0" y="6056693"/>
            <a:ext cx="12192000" cy="137140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Número de Slide 5">
            <a:extLst>
              <a:ext uri="{FF2B5EF4-FFF2-40B4-BE49-F238E27FC236}">
                <a16:creationId xmlns:a16="http://schemas.microsoft.com/office/drawing/2014/main" id="{5C6524D3-E2ED-F1C6-31D6-BF7AC6B40C9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45</a:t>
            </a:fld>
            <a:endParaRPr lang="en-ZA">
              <a:solidFill>
                <a:schemeClr val="bg1"/>
              </a:solidFill>
            </a:endParaRPr>
          </a:p>
        </p:txBody>
      </p:sp>
    </p:spTree>
    <p:extLst>
      <p:ext uri="{BB962C8B-B14F-4D97-AF65-F5344CB8AC3E}">
        <p14:creationId xmlns:p14="http://schemas.microsoft.com/office/powerpoint/2010/main" val="648425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09374" y="115910"/>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Monitoramento da Sinistralidade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23787" y="1258730"/>
            <a:ext cx="10515600" cy="1235991"/>
          </a:xfrm>
          <a:custGeom>
            <a:avLst/>
            <a:gdLst>
              <a:gd name="connsiteX0" fmla="*/ 0 w 10515600"/>
              <a:gd name="connsiteY0" fmla="*/ 0 h 1235991"/>
              <a:gd name="connsiteX1" fmla="*/ 373888 w 10515600"/>
              <a:gd name="connsiteY1" fmla="*/ 0 h 1235991"/>
              <a:gd name="connsiteX2" fmla="*/ 958088 w 10515600"/>
              <a:gd name="connsiteY2" fmla="*/ 0 h 1235991"/>
              <a:gd name="connsiteX3" fmla="*/ 1542288 w 10515600"/>
              <a:gd name="connsiteY3" fmla="*/ 0 h 1235991"/>
              <a:gd name="connsiteX4" fmla="*/ 1811020 w 10515600"/>
              <a:gd name="connsiteY4" fmla="*/ 0 h 1235991"/>
              <a:gd name="connsiteX5" fmla="*/ 2395220 w 10515600"/>
              <a:gd name="connsiteY5" fmla="*/ 0 h 1235991"/>
              <a:gd name="connsiteX6" fmla="*/ 2769108 w 10515600"/>
              <a:gd name="connsiteY6" fmla="*/ 0 h 1235991"/>
              <a:gd name="connsiteX7" fmla="*/ 3142996 w 10515600"/>
              <a:gd name="connsiteY7" fmla="*/ 0 h 1235991"/>
              <a:gd name="connsiteX8" fmla="*/ 3727196 w 10515600"/>
              <a:gd name="connsiteY8" fmla="*/ 0 h 1235991"/>
              <a:gd name="connsiteX9" fmla="*/ 4311396 w 10515600"/>
              <a:gd name="connsiteY9" fmla="*/ 0 h 1235991"/>
              <a:gd name="connsiteX10" fmla="*/ 4895596 w 10515600"/>
              <a:gd name="connsiteY10" fmla="*/ 0 h 1235991"/>
              <a:gd name="connsiteX11" fmla="*/ 5164328 w 10515600"/>
              <a:gd name="connsiteY11" fmla="*/ 0 h 1235991"/>
              <a:gd name="connsiteX12" fmla="*/ 5433060 w 10515600"/>
              <a:gd name="connsiteY12" fmla="*/ 0 h 1235991"/>
              <a:gd name="connsiteX13" fmla="*/ 6017260 w 10515600"/>
              <a:gd name="connsiteY13" fmla="*/ 0 h 1235991"/>
              <a:gd name="connsiteX14" fmla="*/ 6496304 w 10515600"/>
              <a:gd name="connsiteY14" fmla="*/ 0 h 1235991"/>
              <a:gd name="connsiteX15" fmla="*/ 7185660 w 10515600"/>
              <a:gd name="connsiteY15" fmla="*/ 0 h 1235991"/>
              <a:gd name="connsiteX16" fmla="*/ 7559548 w 10515600"/>
              <a:gd name="connsiteY16" fmla="*/ 0 h 1235991"/>
              <a:gd name="connsiteX17" fmla="*/ 7828280 w 10515600"/>
              <a:gd name="connsiteY17" fmla="*/ 0 h 1235991"/>
              <a:gd name="connsiteX18" fmla="*/ 8202168 w 10515600"/>
              <a:gd name="connsiteY18" fmla="*/ 0 h 1235991"/>
              <a:gd name="connsiteX19" fmla="*/ 8681212 w 10515600"/>
              <a:gd name="connsiteY19" fmla="*/ 0 h 1235991"/>
              <a:gd name="connsiteX20" fmla="*/ 9055100 w 10515600"/>
              <a:gd name="connsiteY20" fmla="*/ 0 h 1235991"/>
              <a:gd name="connsiteX21" fmla="*/ 9323832 w 10515600"/>
              <a:gd name="connsiteY21" fmla="*/ 0 h 1235991"/>
              <a:gd name="connsiteX22" fmla="*/ 9592564 w 10515600"/>
              <a:gd name="connsiteY22" fmla="*/ 0 h 1235991"/>
              <a:gd name="connsiteX23" fmla="*/ 9861296 w 10515600"/>
              <a:gd name="connsiteY23" fmla="*/ 0 h 1235991"/>
              <a:gd name="connsiteX24" fmla="*/ 10515600 w 10515600"/>
              <a:gd name="connsiteY24" fmla="*/ 0 h 1235991"/>
              <a:gd name="connsiteX25" fmla="*/ 10515600 w 10515600"/>
              <a:gd name="connsiteY25" fmla="*/ 387277 h 1235991"/>
              <a:gd name="connsiteX26" fmla="*/ 10515600 w 10515600"/>
              <a:gd name="connsiteY26" fmla="*/ 823994 h 1235991"/>
              <a:gd name="connsiteX27" fmla="*/ 10515600 w 10515600"/>
              <a:gd name="connsiteY27" fmla="*/ 1235991 h 1235991"/>
              <a:gd name="connsiteX28" fmla="*/ 9931400 w 10515600"/>
              <a:gd name="connsiteY28" fmla="*/ 1235991 h 1235991"/>
              <a:gd name="connsiteX29" fmla="*/ 9662668 w 10515600"/>
              <a:gd name="connsiteY29" fmla="*/ 1235991 h 1235991"/>
              <a:gd name="connsiteX30" fmla="*/ 9183624 w 10515600"/>
              <a:gd name="connsiteY30" fmla="*/ 1235991 h 1235991"/>
              <a:gd name="connsiteX31" fmla="*/ 8914892 w 10515600"/>
              <a:gd name="connsiteY31" fmla="*/ 1235991 h 1235991"/>
              <a:gd name="connsiteX32" fmla="*/ 8120380 w 10515600"/>
              <a:gd name="connsiteY32" fmla="*/ 1235991 h 1235991"/>
              <a:gd name="connsiteX33" fmla="*/ 7641336 w 10515600"/>
              <a:gd name="connsiteY33" fmla="*/ 1235991 h 1235991"/>
              <a:gd name="connsiteX34" fmla="*/ 7267448 w 10515600"/>
              <a:gd name="connsiteY34" fmla="*/ 1235991 h 1235991"/>
              <a:gd name="connsiteX35" fmla="*/ 6788404 w 10515600"/>
              <a:gd name="connsiteY35" fmla="*/ 1235991 h 1235991"/>
              <a:gd name="connsiteX36" fmla="*/ 6099048 w 10515600"/>
              <a:gd name="connsiteY36" fmla="*/ 1235991 h 1235991"/>
              <a:gd name="connsiteX37" fmla="*/ 5620004 w 10515600"/>
              <a:gd name="connsiteY37" fmla="*/ 1235991 h 1235991"/>
              <a:gd name="connsiteX38" fmla="*/ 5246116 w 10515600"/>
              <a:gd name="connsiteY38" fmla="*/ 1235991 h 1235991"/>
              <a:gd name="connsiteX39" fmla="*/ 4661916 w 10515600"/>
              <a:gd name="connsiteY39" fmla="*/ 1235991 h 1235991"/>
              <a:gd name="connsiteX40" fmla="*/ 4393184 w 10515600"/>
              <a:gd name="connsiteY40" fmla="*/ 1235991 h 1235991"/>
              <a:gd name="connsiteX41" fmla="*/ 3914140 w 10515600"/>
              <a:gd name="connsiteY41" fmla="*/ 1235991 h 1235991"/>
              <a:gd name="connsiteX42" fmla="*/ 3119628 w 10515600"/>
              <a:gd name="connsiteY42" fmla="*/ 1235991 h 1235991"/>
              <a:gd name="connsiteX43" fmla="*/ 2325116 w 10515600"/>
              <a:gd name="connsiteY43" fmla="*/ 1235991 h 1235991"/>
              <a:gd name="connsiteX44" fmla="*/ 2056384 w 10515600"/>
              <a:gd name="connsiteY44" fmla="*/ 1235991 h 1235991"/>
              <a:gd name="connsiteX45" fmla="*/ 1472184 w 10515600"/>
              <a:gd name="connsiteY45" fmla="*/ 1235991 h 1235991"/>
              <a:gd name="connsiteX46" fmla="*/ 1203452 w 10515600"/>
              <a:gd name="connsiteY46" fmla="*/ 1235991 h 1235991"/>
              <a:gd name="connsiteX47" fmla="*/ 0 w 10515600"/>
              <a:gd name="connsiteY47" fmla="*/ 1235991 h 1235991"/>
              <a:gd name="connsiteX48" fmla="*/ 0 w 10515600"/>
              <a:gd name="connsiteY48" fmla="*/ 848714 h 1235991"/>
              <a:gd name="connsiteX49" fmla="*/ 0 w 10515600"/>
              <a:gd name="connsiteY49" fmla="*/ 436717 h 1235991"/>
              <a:gd name="connsiteX50" fmla="*/ 0 w 10515600"/>
              <a:gd name="connsiteY50" fmla="*/ 0 h 123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1235991" fill="none" extrusionOk="0">
                <a:moveTo>
                  <a:pt x="0" y="0"/>
                </a:moveTo>
                <a:cubicBezTo>
                  <a:pt x="164068" y="-19267"/>
                  <a:pt x="246432" y="23919"/>
                  <a:pt x="373888" y="0"/>
                </a:cubicBezTo>
                <a:cubicBezTo>
                  <a:pt x="501344" y="-23919"/>
                  <a:pt x="717925" y="41293"/>
                  <a:pt x="958088" y="0"/>
                </a:cubicBezTo>
                <a:cubicBezTo>
                  <a:pt x="1198251" y="-41293"/>
                  <a:pt x="1381964" y="66180"/>
                  <a:pt x="1542288" y="0"/>
                </a:cubicBezTo>
                <a:cubicBezTo>
                  <a:pt x="1702612" y="-66180"/>
                  <a:pt x="1682172" y="26933"/>
                  <a:pt x="1811020" y="0"/>
                </a:cubicBezTo>
                <a:cubicBezTo>
                  <a:pt x="1939868" y="-26933"/>
                  <a:pt x="2106784" y="3564"/>
                  <a:pt x="2395220" y="0"/>
                </a:cubicBezTo>
                <a:cubicBezTo>
                  <a:pt x="2683656" y="-3564"/>
                  <a:pt x="2630813" y="1482"/>
                  <a:pt x="2769108" y="0"/>
                </a:cubicBezTo>
                <a:cubicBezTo>
                  <a:pt x="2907403" y="-1482"/>
                  <a:pt x="2989297" y="18220"/>
                  <a:pt x="3142996" y="0"/>
                </a:cubicBezTo>
                <a:cubicBezTo>
                  <a:pt x="3296695" y="-18220"/>
                  <a:pt x="3498054" y="34196"/>
                  <a:pt x="3727196" y="0"/>
                </a:cubicBezTo>
                <a:cubicBezTo>
                  <a:pt x="3956338" y="-34196"/>
                  <a:pt x="4072093" y="49292"/>
                  <a:pt x="4311396" y="0"/>
                </a:cubicBezTo>
                <a:cubicBezTo>
                  <a:pt x="4550699" y="-49292"/>
                  <a:pt x="4773918" y="39555"/>
                  <a:pt x="4895596" y="0"/>
                </a:cubicBezTo>
                <a:cubicBezTo>
                  <a:pt x="5017274" y="-39555"/>
                  <a:pt x="5051442" y="23898"/>
                  <a:pt x="5164328" y="0"/>
                </a:cubicBezTo>
                <a:cubicBezTo>
                  <a:pt x="5277214" y="-23898"/>
                  <a:pt x="5305851" y="10662"/>
                  <a:pt x="5433060" y="0"/>
                </a:cubicBezTo>
                <a:cubicBezTo>
                  <a:pt x="5560269" y="-10662"/>
                  <a:pt x="5736322" y="17729"/>
                  <a:pt x="6017260" y="0"/>
                </a:cubicBezTo>
                <a:cubicBezTo>
                  <a:pt x="6298198" y="-17729"/>
                  <a:pt x="6297298" y="45002"/>
                  <a:pt x="6496304" y="0"/>
                </a:cubicBezTo>
                <a:cubicBezTo>
                  <a:pt x="6695310" y="-45002"/>
                  <a:pt x="6999717" y="16321"/>
                  <a:pt x="7185660" y="0"/>
                </a:cubicBezTo>
                <a:cubicBezTo>
                  <a:pt x="7371603" y="-16321"/>
                  <a:pt x="7467290" y="7621"/>
                  <a:pt x="7559548" y="0"/>
                </a:cubicBezTo>
                <a:cubicBezTo>
                  <a:pt x="7651806" y="-7621"/>
                  <a:pt x="7696496" y="31097"/>
                  <a:pt x="7828280" y="0"/>
                </a:cubicBezTo>
                <a:cubicBezTo>
                  <a:pt x="7960064" y="-31097"/>
                  <a:pt x="8051728" y="38612"/>
                  <a:pt x="8202168" y="0"/>
                </a:cubicBezTo>
                <a:cubicBezTo>
                  <a:pt x="8352608" y="-38612"/>
                  <a:pt x="8494202" y="6100"/>
                  <a:pt x="8681212" y="0"/>
                </a:cubicBezTo>
                <a:cubicBezTo>
                  <a:pt x="8868222" y="-6100"/>
                  <a:pt x="8976623" y="13607"/>
                  <a:pt x="9055100" y="0"/>
                </a:cubicBezTo>
                <a:cubicBezTo>
                  <a:pt x="9133577" y="-13607"/>
                  <a:pt x="9191689" y="20511"/>
                  <a:pt x="9323832" y="0"/>
                </a:cubicBezTo>
                <a:cubicBezTo>
                  <a:pt x="9455975" y="-20511"/>
                  <a:pt x="9502909" y="18181"/>
                  <a:pt x="9592564" y="0"/>
                </a:cubicBezTo>
                <a:cubicBezTo>
                  <a:pt x="9682219" y="-18181"/>
                  <a:pt x="9734122" y="10674"/>
                  <a:pt x="9861296" y="0"/>
                </a:cubicBezTo>
                <a:cubicBezTo>
                  <a:pt x="9988470" y="-10674"/>
                  <a:pt x="10277213" y="18367"/>
                  <a:pt x="10515600" y="0"/>
                </a:cubicBezTo>
                <a:cubicBezTo>
                  <a:pt x="10540955" y="86091"/>
                  <a:pt x="10499923" y="237121"/>
                  <a:pt x="10515600" y="387277"/>
                </a:cubicBezTo>
                <a:cubicBezTo>
                  <a:pt x="10531277" y="537433"/>
                  <a:pt x="10509572" y="656754"/>
                  <a:pt x="10515600" y="823994"/>
                </a:cubicBezTo>
                <a:cubicBezTo>
                  <a:pt x="10521628" y="991234"/>
                  <a:pt x="10514776" y="1051001"/>
                  <a:pt x="10515600" y="1235991"/>
                </a:cubicBezTo>
                <a:cubicBezTo>
                  <a:pt x="10331837" y="1293244"/>
                  <a:pt x="10191915" y="1167000"/>
                  <a:pt x="9931400" y="1235991"/>
                </a:cubicBezTo>
                <a:cubicBezTo>
                  <a:pt x="9670885" y="1304982"/>
                  <a:pt x="9752877" y="1231865"/>
                  <a:pt x="9662668" y="1235991"/>
                </a:cubicBezTo>
                <a:cubicBezTo>
                  <a:pt x="9572459" y="1240117"/>
                  <a:pt x="9365212" y="1220120"/>
                  <a:pt x="9183624" y="1235991"/>
                </a:cubicBezTo>
                <a:cubicBezTo>
                  <a:pt x="9002036" y="1251862"/>
                  <a:pt x="8986339" y="1204726"/>
                  <a:pt x="8914892" y="1235991"/>
                </a:cubicBezTo>
                <a:cubicBezTo>
                  <a:pt x="8843445" y="1267256"/>
                  <a:pt x="8324630" y="1185255"/>
                  <a:pt x="8120380" y="1235991"/>
                </a:cubicBezTo>
                <a:cubicBezTo>
                  <a:pt x="7916130" y="1286727"/>
                  <a:pt x="7857610" y="1213385"/>
                  <a:pt x="7641336" y="1235991"/>
                </a:cubicBezTo>
                <a:cubicBezTo>
                  <a:pt x="7425062" y="1258597"/>
                  <a:pt x="7402649" y="1229870"/>
                  <a:pt x="7267448" y="1235991"/>
                </a:cubicBezTo>
                <a:cubicBezTo>
                  <a:pt x="7132247" y="1242112"/>
                  <a:pt x="6992731" y="1228450"/>
                  <a:pt x="6788404" y="1235991"/>
                </a:cubicBezTo>
                <a:cubicBezTo>
                  <a:pt x="6584077" y="1243532"/>
                  <a:pt x="6431268" y="1182629"/>
                  <a:pt x="6099048" y="1235991"/>
                </a:cubicBezTo>
                <a:cubicBezTo>
                  <a:pt x="5766828" y="1289353"/>
                  <a:pt x="5734748" y="1234793"/>
                  <a:pt x="5620004" y="1235991"/>
                </a:cubicBezTo>
                <a:cubicBezTo>
                  <a:pt x="5505260" y="1237189"/>
                  <a:pt x="5415719" y="1205632"/>
                  <a:pt x="5246116" y="1235991"/>
                </a:cubicBezTo>
                <a:cubicBezTo>
                  <a:pt x="5076513" y="1266350"/>
                  <a:pt x="4828393" y="1235371"/>
                  <a:pt x="4661916" y="1235991"/>
                </a:cubicBezTo>
                <a:cubicBezTo>
                  <a:pt x="4495439" y="1236611"/>
                  <a:pt x="4498762" y="1224256"/>
                  <a:pt x="4393184" y="1235991"/>
                </a:cubicBezTo>
                <a:cubicBezTo>
                  <a:pt x="4287606" y="1247726"/>
                  <a:pt x="4133719" y="1199073"/>
                  <a:pt x="3914140" y="1235991"/>
                </a:cubicBezTo>
                <a:cubicBezTo>
                  <a:pt x="3694561" y="1272909"/>
                  <a:pt x="3465818" y="1161622"/>
                  <a:pt x="3119628" y="1235991"/>
                </a:cubicBezTo>
                <a:cubicBezTo>
                  <a:pt x="2773438" y="1310360"/>
                  <a:pt x="2706313" y="1179904"/>
                  <a:pt x="2325116" y="1235991"/>
                </a:cubicBezTo>
                <a:cubicBezTo>
                  <a:pt x="1943919" y="1292078"/>
                  <a:pt x="2179579" y="1213686"/>
                  <a:pt x="2056384" y="1235991"/>
                </a:cubicBezTo>
                <a:cubicBezTo>
                  <a:pt x="1933189" y="1258296"/>
                  <a:pt x="1753801" y="1208809"/>
                  <a:pt x="1472184" y="1235991"/>
                </a:cubicBezTo>
                <a:cubicBezTo>
                  <a:pt x="1190567" y="1263173"/>
                  <a:pt x="1287350" y="1217353"/>
                  <a:pt x="1203452" y="1235991"/>
                </a:cubicBezTo>
                <a:cubicBezTo>
                  <a:pt x="1119554" y="1254629"/>
                  <a:pt x="463500" y="1135936"/>
                  <a:pt x="0" y="1235991"/>
                </a:cubicBezTo>
                <a:cubicBezTo>
                  <a:pt x="-45045" y="1050812"/>
                  <a:pt x="11773" y="1023174"/>
                  <a:pt x="0" y="848714"/>
                </a:cubicBezTo>
                <a:cubicBezTo>
                  <a:pt x="-11773" y="674254"/>
                  <a:pt x="34704" y="553391"/>
                  <a:pt x="0" y="436717"/>
                </a:cubicBezTo>
                <a:cubicBezTo>
                  <a:pt x="-34704" y="320043"/>
                  <a:pt x="5498" y="209332"/>
                  <a:pt x="0" y="0"/>
                </a:cubicBezTo>
                <a:close/>
              </a:path>
              <a:path w="10515600" h="1235991" stroke="0" extrusionOk="0">
                <a:moveTo>
                  <a:pt x="0" y="0"/>
                </a:moveTo>
                <a:cubicBezTo>
                  <a:pt x="262618" y="-15778"/>
                  <a:pt x="408100" y="34530"/>
                  <a:pt x="584200" y="0"/>
                </a:cubicBezTo>
                <a:cubicBezTo>
                  <a:pt x="760300" y="-34530"/>
                  <a:pt x="903325" y="54085"/>
                  <a:pt x="1063244" y="0"/>
                </a:cubicBezTo>
                <a:cubicBezTo>
                  <a:pt x="1223163" y="-54085"/>
                  <a:pt x="1322763" y="28156"/>
                  <a:pt x="1437132" y="0"/>
                </a:cubicBezTo>
                <a:cubicBezTo>
                  <a:pt x="1551501" y="-28156"/>
                  <a:pt x="1773155" y="4725"/>
                  <a:pt x="1916176" y="0"/>
                </a:cubicBezTo>
                <a:cubicBezTo>
                  <a:pt x="2059197" y="-4725"/>
                  <a:pt x="2328301" y="40291"/>
                  <a:pt x="2605532" y="0"/>
                </a:cubicBezTo>
                <a:cubicBezTo>
                  <a:pt x="2882763" y="-40291"/>
                  <a:pt x="2934577" y="52303"/>
                  <a:pt x="3189732" y="0"/>
                </a:cubicBezTo>
                <a:cubicBezTo>
                  <a:pt x="3444887" y="-52303"/>
                  <a:pt x="3358972" y="29825"/>
                  <a:pt x="3458464" y="0"/>
                </a:cubicBezTo>
                <a:cubicBezTo>
                  <a:pt x="3557956" y="-29825"/>
                  <a:pt x="3959351" y="54825"/>
                  <a:pt x="4252976" y="0"/>
                </a:cubicBezTo>
                <a:cubicBezTo>
                  <a:pt x="4546601" y="-54825"/>
                  <a:pt x="4461702" y="38057"/>
                  <a:pt x="4626864" y="0"/>
                </a:cubicBezTo>
                <a:cubicBezTo>
                  <a:pt x="4792026" y="-38057"/>
                  <a:pt x="4850799" y="24045"/>
                  <a:pt x="5000752" y="0"/>
                </a:cubicBezTo>
                <a:cubicBezTo>
                  <a:pt x="5150705" y="-24045"/>
                  <a:pt x="5394000" y="41471"/>
                  <a:pt x="5690108" y="0"/>
                </a:cubicBezTo>
                <a:cubicBezTo>
                  <a:pt x="5986216" y="-41471"/>
                  <a:pt x="6026003" y="9914"/>
                  <a:pt x="6169152" y="0"/>
                </a:cubicBezTo>
                <a:cubicBezTo>
                  <a:pt x="6312301" y="-9914"/>
                  <a:pt x="6707813" y="43177"/>
                  <a:pt x="6963664" y="0"/>
                </a:cubicBezTo>
                <a:cubicBezTo>
                  <a:pt x="7219515" y="-43177"/>
                  <a:pt x="7563569" y="35141"/>
                  <a:pt x="7758176" y="0"/>
                </a:cubicBezTo>
                <a:cubicBezTo>
                  <a:pt x="7952783" y="-35141"/>
                  <a:pt x="8349719" y="34766"/>
                  <a:pt x="8552688" y="0"/>
                </a:cubicBezTo>
                <a:cubicBezTo>
                  <a:pt x="8755657" y="-34766"/>
                  <a:pt x="8878806" y="20849"/>
                  <a:pt x="9136888" y="0"/>
                </a:cubicBezTo>
                <a:cubicBezTo>
                  <a:pt x="9394970" y="-20849"/>
                  <a:pt x="9400522" y="42020"/>
                  <a:pt x="9510776" y="0"/>
                </a:cubicBezTo>
                <a:cubicBezTo>
                  <a:pt x="9621030" y="-42020"/>
                  <a:pt x="9826566" y="11260"/>
                  <a:pt x="9989820" y="0"/>
                </a:cubicBezTo>
                <a:cubicBezTo>
                  <a:pt x="10153074" y="-11260"/>
                  <a:pt x="10336350" y="5633"/>
                  <a:pt x="10515600" y="0"/>
                </a:cubicBezTo>
                <a:cubicBezTo>
                  <a:pt x="10548408" y="103767"/>
                  <a:pt x="10493900" y="246237"/>
                  <a:pt x="10515600" y="411997"/>
                </a:cubicBezTo>
                <a:cubicBezTo>
                  <a:pt x="10537300" y="577757"/>
                  <a:pt x="10483450" y="683267"/>
                  <a:pt x="10515600" y="811634"/>
                </a:cubicBezTo>
                <a:cubicBezTo>
                  <a:pt x="10547750" y="940001"/>
                  <a:pt x="10467495" y="1113385"/>
                  <a:pt x="10515600" y="1235991"/>
                </a:cubicBezTo>
                <a:cubicBezTo>
                  <a:pt x="10393330" y="1304761"/>
                  <a:pt x="10091873" y="1176599"/>
                  <a:pt x="9931400" y="1235991"/>
                </a:cubicBezTo>
                <a:cubicBezTo>
                  <a:pt x="9770927" y="1295383"/>
                  <a:pt x="9690676" y="1196019"/>
                  <a:pt x="9557512" y="1235991"/>
                </a:cubicBezTo>
                <a:cubicBezTo>
                  <a:pt x="9424348" y="1275963"/>
                  <a:pt x="9351557" y="1234502"/>
                  <a:pt x="9288780" y="1235991"/>
                </a:cubicBezTo>
                <a:cubicBezTo>
                  <a:pt x="9226003" y="1237480"/>
                  <a:pt x="8815313" y="1201807"/>
                  <a:pt x="8494268" y="1235991"/>
                </a:cubicBezTo>
                <a:cubicBezTo>
                  <a:pt x="8173223" y="1270175"/>
                  <a:pt x="8106477" y="1183571"/>
                  <a:pt x="7804912" y="1235991"/>
                </a:cubicBezTo>
                <a:cubicBezTo>
                  <a:pt x="7503347" y="1288411"/>
                  <a:pt x="7467006" y="1209815"/>
                  <a:pt x="7220712" y="1235991"/>
                </a:cubicBezTo>
                <a:cubicBezTo>
                  <a:pt x="6974418" y="1262167"/>
                  <a:pt x="6742919" y="1224290"/>
                  <a:pt x="6531356" y="1235991"/>
                </a:cubicBezTo>
                <a:cubicBezTo>
                  <a:pt x="6319793" y="1247692"/>
                  <a:pt x="6303096" y="1202879"/>
                  <a:pt x="6157468" y="1235991"/>
                </a:cubicBezTo>
                <a:cubicBezTo>
                  <a:pt x="6011840" y="1269103"/>
                  <a:pt x="5969097" y="1232713"/>
                  <a:pt x="5888736" y="1235991"/>
                </a:cubicBezTo>
                <a:cubicBezTo>
                  <a:pt x="5808375" y="1239269"/>
                  <a:pt x="5599248" y="1208713"/>
                  <a:pt x="5514848" y="1235991"/>
                </a:cubicBezTo>
                <a:cubicBezTo>
                  <a:pt x="5430448" y="1263269"/>
                  <a:pt x="5030301" y="1225052"/>
                  <a:pt x="4720336" y="1235991"/>
                </a:cubicBezTo>
                <a:cubicBezTo>
                  <a:pt x="4410371" y="1246930"/>
                  <a:pt x="4338720" y="1197507"/>
                  <a:pt x="4241292" y="1235991"/>
                </a:cubicBezTo>
                <a:cubicBezTo>
                  <a:pt x="4143864" y="1274475"/>
                  <a:pt x="4097525" y="1209134"/>
                  <a:pt x="3972560" y="1235991"/>
                </a:cubicBezTo>
                <a:cubicBezTo>
                  <a:pt x="3847595" y="1262848"/>
                  <a:pt x="3622177" y="1186204"/>
                  <a:pt x="3493516" y="1235991"/>
                </a:cubicBezTo>
                <a:cubicBezTo>
                  <a:pt x="3364855" y="1285778"/>
                  <a:pt x="3218246" y="1192318"/>
                  <a:pt x="3119628" y="1235991"/>
                </a:cubicBezTo>
                <a:cubicBezTo>
                  <a:pt x="3021010" y="1279664"/>
                  <a:pt x="2910404" y="1210065"/>
                  <a:pt x="2850896" y="1235991"/>
                </a:cubicBezTo>
                <a:cubicBezTo>
                  <a:pt x="2791388" y="1261917"/>
                  <a:pt x="2541429" y="1213743"/>
                  <a:pt x="2371852" y="1235991"/>
                </a:cubicBezTo>
                <a:cubicBezTo>
                  <a:pt x="2202275" y="1258239"/>
                  <a:pt x="1914281" y="1160925"/>
                  <a:pt x="1682496" y="1235991"/>
                </a:cubicBezTo>
                <a:cubicBezTo>
                  <a:pt x="1450711" y="1311057"/>
                  <a:pt x="1138376" y="1219185"/>
                  <a:pt x="887984" y="1235991"/>
                </a:cubicBezTo>
                <a:cubicBezTo>
                  <a:pt x="637592" y="1252797"/>
                  <a:pt x="344460" y="1190620"/>
                  <a:pt x="0" y="1235991"/>
                </a:cubicBezTo>
                <a:cubicBezTo>
                  <a:pt x="-6782" y="1030732"/>
                  <a:pt x="50593" y="1014502"/>
                  <a:pt x="0" y="799274"/>
                </a:cubicBezTo>
                <a:cubicBezTo>
                  <a:pt x="-50593" y="584046"/>
                  <a:pt x="1941" y="512259"/>
                  <a:pt x="0" y="362557"/>
                </a:cubicBezTo>
                <a:cubicBezTo>
                  <a:pt x="-1941" y="212855"/>
                  <a:pt x="34857" y="123698"/>
                  <a:pt x="0" y="0"/>
                </a:cubicBezTo>
                <a:close/>
              </a:path>
            </a:pathLst>
          </a:custGeom>
          <a:ln w="19050">
            <a:solidFill>
              <a:srgbClr val="203864"/>
            </a:solidFill>
            <a:extLst>
              <a:ext uri="{C807C97D-BFC1-408E-A445-0C87EB9F89A2}">
                <ask:lineSketchStyleProps xmlns:ask="http://schemas.microsoft.com/office/drawing/2018/sketchyshapes" sd="4077108454">
                  <ask:type>
                    <ask:lineSketchScribble/>
                  </ask:type>
                </ask:lineSketchStyleProps>
              </a:ext>
            </a:extLst>
          </a:ln>
        </p:spPr>
        <p:txBody>
          <a:bodyPr anchor="ctr">
            <a:normAutofit/>
          </a:bodyPr>
          <a:lstStyle/>
          <a:p>
            <a:pPr marL="0" indent="0" algn="ctr">
              <a:buNone/>
            </a:pPr>
            <a:r>
              <a:rPr lang="pt-BR" sz="1800">
                <a:latin typeface="Bahnschrift Light" panose="020B0502040204020203" pitchFamily="34" charset="0"/>
              </a:rPr>
              <a:t>Quase todas as empresas acompanham direta ou indiretamente a sinistralidade. </a:t>
            </a:r>
          </a:p>
          <a:p>
            <a:pPr marL="0" indent="0" algn="ctr">
              <a:buNone/>
            </a:pPr>
            <a:r>
              <a:rPr lang="pt-BR" sz="1800">
                <a:latin typeface="Bahnschrift Light" panose="020B0502040204020203" pitchFamily="34" charset="0"/>
              </a:rPr>
              <a:t>A correlação sinistralidade X custos é relevante nos planos com coparticipação.  Apenas uma grande empresa que não adota coparticipação não acompanha sinistralidade</a:t>
            </a:r>
          </a:p>
        </p:txBody>
      </p:sp>
      <p:sp>
        <p:nvSpPr>
          <p:cNvPr id="9" name="Retângulo 8">
            <a:extLst>
              <a:ext uri="{FF2B5EF4-FFF2-40B4-BE49-F238E27FC236}">
                <a16:creationId xmlns:a16="http://schemas.microsoft.com/office/drawing/2014/main" id="{5ABFBD55-181F-4E7D-1A58-69F6E68FEF26}"/>
              </a:ext>
            </a:extLst>
          </p:cNvPr>
          <p:cNvSpPr/>
          <p:nvPr/>
        </p:nvSpPr>
        <p:spPr>
          <a:xfrm>
            <a:off x="523787" y="3002966"/>
            <a:ext cx="5417227" cy="2902226"/>
          </a:xfrm>
          <a:prstGeom prst="rect">
            <a:avLst/>
          </a:prstGeom>
          <a:solidFill>
            <a:srgbClr val="EAEFF7"/>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solidFill>
                <a:latin typeface="Bahnschrift Light" panose="020B0502040204020203" pitchFamily="34" charset="0"/>
              </a:rPr>
              <a:t>Usam os dados de sinistralidade para:</a:t>
            </a:r>
          </a:p>
          <a:p>
            <a:endParaRPr lang="de-DE" sz="1600" b="1">
              <a:solidFill>
                <a:schemeClr val="tx1"/>
              </a:solidFill>
              <a:latin typeface="Bahnschrift Light" panose="020B0502040204020203" pitchFamily="34" charset="0"/>
            </a:endParaRP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Antecipar o impacto na negociação de preços, p</a:t>
            </a:r>
            <a:r>
              <a:rPr lang="de-DE" sz="1600">
                <a:solidFill>
                  <a:schemeClr val="tx1"/>
                </a:solidFill>
                <a:latin typeface="Bahnschrift Light" panose="020B0502040204020203" pitchFamily="34" charset="0"/>
              </a:rPr>
              <a:t>rever patamar de reajuste e estratégia de negociação</a:t>
            </a:r>
          </a:p>
          <a:p>
            <a:pPr marL="285750" indent="-285750">
              <a:buFont typeface="Wingdings" panose="05000000000000000000" pitchFamily="2" charset="2"/>
              <a:buChar char="§"/>
            </a:pPr>
            <a:r>
              <a:rPr lang="de-DE" sz="1600">
                <a:solidFill>
                  <a:schemeClr val="tx1"/>
                </a:solidFill>
                <a:latin typeface="Bahnschrift Light" panose="020B0502040204020203" pitchFamily="34" charset="0"/>
              </a:rPr>
              <a:t>Avaliar se as doenças são atípicas ou se poderão ser uma tendência mais rotineira</a:t>
            </a:r>
          </a:p>
          <a:p>
            <a:pPr marL="285750" indent="-285750">
              <a:buFont typeface="Wingdings" panose="05000000000000000000" pitchFamily="2" charset="2"/>
              <a:buChar char="§"/>
            </a:pPr>
            <a:r>
              <a:rPr lang="de-DE" sz="1600">
                <a:solidFill>
                  <a:schemeClr val="tx1"/>
                </a:solidFill>
                <a:latin typeface="Bahnschrift Light" panose="020B0502040204020203" pitchFamily="34" charset="0"/>
              </a:rPr>
              <a:t>Identificar situações de saúde que requeiram programas de informação ou prevenção entre colaboradores visando médio prazo</a:t>
            </a:r>
          </a:p>
          <a:p>
            <a:pPr marL="285750" indent="-285750">
              <a:buFont typeface="Wingdings" panose="05000000000000000000" pitchFamily="2" charset="2"/>
              <a:buChar char="§"/>
            </a:pPr>
            <a:r>
              <a:rPr lang="de-DE" sz="1600">
                <a:solidFill>
                  <a:schemeClr val="tx1"/>
                </a:solidFill>
                <a:latin typeface="Bahnschrift Light" panose="020B0502040204020203" pitchFamily="34" charset="0"/>
              </a:rPr>
              <a:t>Definir temas a priorizar em campanhas visando o bem estar e saúde global do colaborador</a:t>
            </a:r>
          </a:p>
        </p:txBody>
      </p:sp>
      <p:sp>
        <p:nvSpPr>
          <p:cNvPr id="10" name="Retângulo 9">
            <a:extLst>
              <a:ext uri="{FF2B5EF4-FFF2-40B4-BE49-F238E27FC236}">
                <a16:creationId xmlns:a16="http://schemas.microsoft.com/office/drawing/2014/main" id="{3125684E-63FE-91BC-2343-F863D289062E}"/>
              </a:ext>
            </a:extLst>
          </p:cNvPr>
          <p:cNvSpPr/>
          <p:nvPr/>
        </p:nvSpPr>
        <p:spPr>
          <a:xfrm>
            <a:off x="6344968" y="2677464"/>
            <a:ext cx="5049803" cy="3623945"/>
          </a:xfrm>
          <a:prstGeom prst="rect">
            <a:avLst/>
          </a:prstGeom>
          <a:solidFill>
            <a:srgbClr val="F2F2F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solidFill>
                <a:latin typeface="Bahnschrift Light" panose="020B0502040204020203" pitchFamily="34" charset="0"/>
              </a:rPr>
              <a:t>Fontes de acompanhamento</a:t>
            </a:r>
            <a:r>
              <a:rPr lang="de-DE" sz="1600">
                <a:solidFill>
                  <a:schemeClr val="tx1"/>
                </a:solidFill>
                <a:latin typeface="Bahnschrift Light" panose="020B0502040204020203" pitchFamily="34" charset="0"/>
              </a:rPr>
              <a:t>:</a:t>
            </a:r>
          </a:p>
          <a:p>
            <a:endParaRPr lang="de-DE" sz="1600">
              <a:solidFill>
                <a:schemeClr val="tx1"/>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solidFill>
                <a:latin typeface="Bahnschrift Light" panose="020B0502040204020203" pitchFamily="34" charset="0"/>
              </a:rPr>
              <a:t>Relatórios mensais ou periódicos das operadoras ou seguradoras, automaticamente ou por demanda</a:t>
            </a:r>
          </a:p>
          <a:p>
            <a:pPr marL="285750" indent="-285750">
              <a:buFont typeface="Wingdings" panose="05000000000000000000" pitchFamily="2" charset="2"/>
              <a:buChar char="§"/>
            </a:pPr>
            <a:endParaRPr lang="de-DE" sz="1600">
              <a:solidFill>
                <a:schemeClr val="tx1"/>
              </a:solidFill>
              <a:latin typeface="Bahnschrift Light" panose="020B0502040204020203" pitchFamily="34" charset="0"/>
            </a:endParaRP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Algumas operadoras fornecem dados mais completos com as incidências de uso, em formato de BI, outras fornecem relatórios em PDF ou planilhas em Excel</a:t>
            </a:r>
          </a:p>
          <a:p>
            <a:pPr marL="285750" indent="-285750">
              <a:buFont typeface="Wingdings" panose="05000000000000000000" pitchFamily="2" charset="2"/>
              <a:buChar char="§"/>
            </a:pPr>
            <a:endParaRPr lang="de-DE" sz="1600">
              <a:solidFill>
                <a:schemeClr val="tx1"/>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solidFill>
                <a:latin typeface="Bahnschrift Light" panose="020B0502040204020203" pitchFamily="34" charset="0"/>
              </a:rPr>
              <a:t>Pedidos de parcelamento de colaboradores que usam o plano de coparticipação em volume maior</a:t>
            </a:r>
          </a:p>
          <a:p>
            <a:pPr marL="285750" indent="-285750">
              <a:buFont typeface="Wingdings" panose="05000000000000000000" pitchFamily="2" charset="2"/>
              <a:buChar char="§"/>
            </a:pPr>
            <a:endParaRPr lang="de-DE" sz="1600">
              <a:solidFill>
                <a:schemeClr val="tx1"/>
              </a:solidFill>
              <a:latin typeface="Bahnschrift Light" panose="020B0502040204020203" pitchFamily="34" charset="0"/>
            </a:endParaRPr>
          </a:p>
        </p:txBody>
      </p:sp>
      <p:sp>
        <p:nvSpPr>
          <p:cNvPr id="15" name="Espaço Reservado para Conteúdo 3">
            <a:extLst>
              <a:ext uri="{FF2B5EF4-FFF2-40B4-BE49-F238E27FC236}">
                <a16:creationId xmlns:a16="http://schemas.microsoft.com/office/drawing/2014/main" id="{DAE6ABF2-2BF7-341B-9954-5D11F5C326E9}"/>
              </a:ext>
            </a:extLst>
          </p:cNvPr>
          <p:cNvSpPr txBox="1">
            <a:spLocks/>
          </p:cNvSpPr>
          <p:nvPr/>
        </p:nvSpPr>
        <p:spPr>
          <a:xfrm>
            <a:off x="838200" y="1624216"/>
            <a:ext cx="10515600" cy="9369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1600"/>
          </a:p>
        </p:txBody>
      </p:sp>
      <p:pic>
        <p:nvPicPr>
          <p:cNvPr id="6146" name="Picture 2" descr="O que é sinistralidade do plano de saúde e como reduzi-la na empresa? -  Blog do São Bernardo">
            <a:extLst>
              <a:ext uri="{FF2B5EF4-FFF2-40B4-BE49-F238E27FC236}">
                <a16:creationId xmlns:a16="http://schemas.microsoft.com/office/drawing/2014/main" id="{4B49D68E-D174-50B2-2906-E3C75EDDF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826" y="55332"/>
            <a:ext cx="2329174" cy="1526222"/>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22D68F2E-F841-8BB7-36CD-2CFD0903FA97}"/>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46</a:t>
            </a:fld>
            <a:endParaRPr lang="en-ZA"/>
          </a:p>
        </p:txBody>
      </p:sp>
    </p:spTree>
    <p:extLst>
      <p:ext uri="{BB962C8B-B14F-4D97-AF65-F5344CB8AC3E}">
        <p14:creationId xmlns:p14="http://schemas.microsoft.com/office/powerpoint/2010/main" val="28928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6615" y="103415"/>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Estratégias para reduzir a Sinistralidade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399665"/>
            <a:ext cx="10662260" cy="936978"/>
          </a:xfrm>
          <a:custGeom>
            <a:avLst/>
            <a:gdLst>
              <a:gd name="connsiteX0" fmla="*/ 0 w 10662260"/>
              <a:gd name="connsiteY0" fmla="*/ 0 h 936978"/>
              <a:gd name="connsiteX1" fmla="*/ 805593 w 10662260"/>
              <a:gd name="connsiteY1" fmla="*/ 0 h 936978"/>
              <a:gd name="connsiteX2" fmla="*/ 1291318 w 10662260"/>
              <a:gd name="connsiteY2" fmla="*/ 0 h 936978"/>
              <a:gd name="connsiteX3" fmla="*/ 1670421 w 10662260"/>
              <a:gd name="connsiteY3" fmla="*/ 0 h 936978"/>
              <a:gd name="connsiteX4" fmla="*/ 2369391 w 10662260"/>
              <a:gd name="connsiteY4" fmla="*/ 0 h 936978"/>
              <a:gd name="connsiteX5" fmla="*/ 2641871 w 10662260"/>
              <a:gd name="connsiteY5" fmla="*/ 0 h 936978"/>
              <a:gd name="connsiteX6" fmla="*/ 3447464 w 10662260"/>
              <a:gd name="connsiteY6" fmla="*/ 0 h 936978"/>
              <a:gd name="connsiteX7" fmla="*/ 3719944 w 10662260"/>
              <a:gd name="connsiteY7" fmla="*/ 0 h 936978"/>
              <a:gd name="connsiteX8" fmla="*/ 4525537 w 10662260"/>
              <a:gd name="connsiteY8" fmla="*/ 0 h 936978"/>
              <a:gd name="connsiteX9" fmla="*/ 5224507 w 10662260"/>
              <a:gd name="connsiteY9" fmla="*/ 0 h 936978"/>
              <a:gd name="connsiteX10" fmla="*/ 5923478 w 10662260"/>
              <a:gd name="connsiteY10" fmla="*/ 0 h 936978"/>
              <a:gd name="connsiteX11" fmla="*/ 6622448 w 10662260"/>
              <a:gd name="connsiteY11" fmla="*/ 0 h 936978"/>
              <a:gd name="connsiteX12" fmla="*/ 7321419 w 10662260"/>
              <a:gd name="connsiteY12" fmla="*/ 0 h 936978"/>
              <a:gd name="connsiteX13" fmla="*/ 8127012 w 10662260"/>
              <a:gd name="connsiteY13" fmla="*/ 0 h 936978"/>
              <a:gd name="connsiteX14" fmla="*/ 8399491 w 10662260"/>
              <a:gd name="connsiteY14" fmla="*/ 0 h 936978"/>
              <a:gd name="connsiteX15" fmla="*/ 8778594 w 10662260"/>
              <a:gd name="connsiteY15" fmla="*/ 0 h 936978"/>
              <a:gd name="connsiteX16" fmla="*/ 9477564 w 10662260"/>
              <a:gd name="connsiteY16" fmla="*/ 0 h 936978"/>
              <a:gd name="connsiteX17" fmla="*/ 9750044 w 10662260"/>
              <a:gd name="connsiteY17" fmla="*/ 0 h 936978"/>
              <a:gd name="connsiteX18" fmla="*/ 10129147 w 10662260"/>
              <a:gd name="connsiteY18" fmla="*/ 0 h 936978"/>
              <a:gd name="connsiteX19" fmla="*/ 10662260 w 10662260"/>
              <a:gd name="connsiteY19" fmla="*/ 0 h 936978"/>
              <a:gd name="connsiteX20" fmla="*/ 10662260 w 10662260"/>
              <a:gd name="connsiteY20" fmla="*/ 459119 h 936978"/>
              <a:gd name="connsiteX21" fmla="*/ 10662260 w 10662260"/>
              <a:gd name="connsiteY21" fmla="*/ 936978 h 936978"/>
              <a:gd name="connsiteX22" fmla="*/ 10283157 w 10662260"/>
              <a:gd name="connsiteY22" fmla="*/ 936978 h 936978"/>
              <a:gd name="connsiteX23" fmla="*/ 10010677 w 10662260"/>
              <a:gd name="connsiteY23" fmla="*/ 936978 h 936978"/>
              <a:gd name="connsiteX24" fmla="*/ 9738197 w 10662260"/>
              <a:gd name="connsiteY24" fmla="*/ 936978 h 936978"/>
              <a:gd name="connsiteX25" fmla="*/ 9359095 w 10662260"/>
              <a:gd name="connsiteY25" fmla="*/ 936978 h 936978"/>
              <a:gd name="connsiteX26" fmla="*/ 8660125 w 10662260"/>
              <a:gd name="connsiteY26" fmla="*/ 936978 h 936978"/>
              <a:gd name="connsiteX27" fmla="*/ 7854532 w 10662260"/>
              <a:gd name="connsiteY27" fmla="*/ 936978 h 936978"/>
              <a:gd name="connsiteX28" fmla="*/ 7048939 w 10662260"/>
              <a:gd name="connsiteY28" fmla="*/ 936978 h 936978"/>
              <a:gd name="connsiteX29" fmla="*/ 6776459 w 10662260"/>
              <a:gd name="connsiteY29" fmla="*/ 936978 h 936978"/>
              <a:gd name="connsiteX30" fmla="*/ 6503979 w 10662260"/>
              <a:gd name="connsiteY30" fmla="*/ 936978 h 936978"/>
              <a:gd name="connsiteX31" fmla="*/ 5805008 w 10662260"/>
              <a:gd name="connsiteY31" fmla="*/ 936978 h 936978"/>
              <a:gd name="connsiteX32" fmla="*/ 5106038 w 10662260"/>
              <a:gd name="connsiteY32" fmla="*/ 936978 h 936978"/>
              <a:gd name="connsiteX33" fmla="*/ 4300445 w 10662260"/>
              <a:gd name="connsiteY33" fmla="*/ 936978 h 936978"/>
              <a:gd name="connsiteX34" fmla="*/ 4027965 w 10662260"/>
              <a:gd name="connsiteY34" fmla="*/ 936978 h 936978"/>
              <a:gd name="connsiteX35" fmla="*/ 3328995 w 10662260"/>
              <a:gd name="connsiteY35" fmla="*/ 936978 h 936978"/>
              <a:gd name="connsiteX36" fmla="*/ 2630024 w 10662260"/>
              <a:gd name="connsiteY36" fmla="*/ 936978 h 936978"/>
              <a:gd name="connsiteX37" fmla="*/ 1824431 w 10662260"/>
              <a:gd name="connsiteY37" fmla="*/ 936978 h 936978"/>
              <a:gd name="connsiteX38" fmla="*/ 1338706 w 10662260"/>
              <a:gd name="connsiteY38" fmla="*/ 936978 h 936978"/>
              <a:gd name="connsiteX39" fmla="*/ 1066226 w 10662260"/>
              <a:gd name="connsiteY39" fmla="*/ 936978 h 936978"/>
              <a:gd name="connsiteX40" fmla="*/ 0 w 10662260"/>
              <a:gd name="connsiteY40" fmla="*/ 936978 h 936978"/>
              <a:gd name="connsiteX41" fmla="*/ 0 w 10662260"/>
              <a:gd name="connsiteY41" fmla="*/ 487229 h 936978"/>
              <a:gd name="connsiteX42" fmla="*/ 0 w 10662260"/>
              <a:gd name="connsiteY42" fmla="*/ 0 h 9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62260" h="936978" fill="none" extrusionOk="0">
                <a:moveTo>
                  <a:pt x="0" y="0"/>
                </a:moveTo>
                <a:cubicBezTo>
                  <a:pt x="372618" y="-72459"/>
                  <a:pt x="457132" y="89256"/>
                  <a:pt x="805593" y="0"/>
                </a:cubicBezTo>
                <a:cubicBezTo>
                  <a:pt x="1154054" y="-89256"/>
                  <a:pt x="1120478" y="42648"/>
                  <a:pt x="1291318" y="0"/>
                </a:cubicBezTo>
                <a:cubicBezTo>
                  <a:pt x="1462159" y="-42648"/>
                  <a:pt x="1527653" y="18846"/>
                  <a:pt x="1670421" y="0"/>
                </a:cubicBezTo>
                <a:cubicBezTo>
                  <a:pt x="1813189" y="-18846"/>
                  <a:pt x="2191678" y="36243"/>
                  <a:pt x="2369391" y="0"/>
                </a:cubicBezTo>
                <a:cubicBezTo>
                  <a:pt x="2547104" y="-36243"/>
                  <a:pt x="2545287" y="8892"/>
                  <a:pt x="2641871" y="0"/>
                </a:cubicBezTo>
                <a:cubicBezTo>
                  <a:pt x="2738455" y="-8892"/>
                  <a:pt x="3058024" y="12083"/>
                  <a:pt x="3447464" y="0"/>
                </a:cubicBezTo>
                <a:cubicBezTo>
                  <a:pt x="3836904" y="-12083"/>
                  <a:pt x="3607807" y="18971"/>
                  <a:pt x="3719944" y="0"/>
                </a:cubicBezTo>
                <a:cubicBezTo>
                  <a:pt x="3832081" y="-18971"/>
                  <a:pt x="4136772" y="55255"/>
                  <a:pt x="4525537" y="0"/>
                </a:cubicBezTo>
                <a:cubicBezTo>
                  <a:pt x="4914302" y="-55255"/>
                  <a:pt x="4986723" y="29691"/>
                  <a:pt x="5224507" y="0"/>
                </a:cubicBezTo>
                <a:cubicBezTo>
                  <a:pt x="5462291" y="-29691"/>
                  <a:pt x="5595630" y="61988"/>
                  <a:pt x="5923478" y="0"/>
                </a:cubicBezTo>
                <a:cubicBezTo>
                  <a:pt x="6251326" y="-61988"/>
                  <a:pt x="6416572" y="79911"/>
                  <a:pt x="6622448" y="0"/>
                </a:cubicBezTo>
                <a:cubicBezTo>
                  <a:pt x="6828324" y="-79911"/>
                  <a:pt x="7061905" y="14653"/>
                  <a:pt x="7321419" y="0"/>
                </a:cubicBezTo>
                <a:cubicBezTo>
                  <a:pt x="7580933" y="-14653"/>
                  <a:pt x="7925293" y="79536"/>
                  <a:pt x="8127012" y="0"/>
                </a:cubicBezTo>
                <a:cubicBezTo>
                  <a:pt x="8328731" y="-79536"/>
                  <a:pt x="8270774" y="27841"/>
                  <a:pt x="8399491" y="0"/>
                </a:cubicBezTo>
                <a:cubicBezTo>
                  <a:pt x="8528208" y="-27841"/>
                  <a:pt x="8632658" y="37165"/>
                  <a:pt x="8778594" y="0"/>
                </a:cubicBezTo>
                <a:cubicBezTo>
                  <a:pt x="8924530" y="-37165"/>
                  <a:pt x="9163515" y="61361"/>
                  <a:pt x="9477564" y="0"/>
                </a:cubicBezTo>
                <a:cubicBezTo>
                  <a:pt x="9791613" y="-61361"/>
                  <a:pt x="9671068" y="82"/>
                  <a:pt x="9750044" y="0"/>
                </a:cubicBezTo>
                <a:cubicBezTo>
                  <a:pt x="9829020" y="-82"/>
                  <a:pt x="10005511" y="3942"/>
                  <a:pt x="10129147" y="0"/>
                </a:cubicBezTo>
                <a:cubicBezTo>
                  <a:pt x="10252783" y="-3942"/>
                  <a:pt x="10506648" y="16228"/>
                  <a:pt x="10662260" y="0"/>
                </a:cubicBezTo>
                <a:cubicBezTo>
                  <a:pt x="10685155" y="108514"/>
                  <a:pt x="10607399" y="270034"/>
                  <a:pt x="10662260" y="459119"/>
                </a:cubicBezTo>
                <a:cubicBezTo>
                  <a:pt x="10717121" y="648204"/>
                  <a:pt x="10641494" y="738390"/>
                  <a:pt x="10662260" y="936978"/>
                </a:cubicBezTo>
                <a:cubicBezTo>
                  <a:pt x="10570603" y="948397"/>
                  <a:pt x="10376780" y="896048"/>
                  <a:pt x="10283157" y="936978"/>
                </a:cubicBezTo>
                <a:cubicBezTo>
                  <a:pt x="10189534" y="977908"/>
                  <a:pt x="10084757" y="927380"/>
                  <a:pt x="10010677" y="936978"/>
                </a:cubicBezTo>
                <a:cubicBezTo>
                  <a:pt x="9936597" y="946576"/>
                  <a:pt x="9820575" y="927354"/>
                  <a:pt x="9738197" y="936978"/>
                </a:cubicBezTo>
                <a:cubicBezTo>
                  <a:pt x="9655819" y="946602"/>
                  <a:pt x="9450114" y="913679"/>
                  <a:pt x="9359095" y="936978"/>
                </a:cubicBezTo>
                <a:cubicBezTo>
                  <a:pt x="9268076" y="960277"/>
                  <a:pt x="8999162" y="903466"/>
                  <a:pt x="8660125" y="936978"/>
                </a:cubicBezTo>
                <a:cubicBezTo>
                  <a:pt x="8321088" y="970490"/>
                  <a:pt x="8101939" y="933776"/>
                  <a:pt x="7854532" y="936978"/>
                </a:cubicBezTo>
                <a:cubicBezTo>
                  <a:pt x="7607125" y="940180"/>
                  <a:pt x="7233140" y="922914"/>
                  <a:pt x="7048939" y="936978"/>
                </a:cubicBezTo>
                <a:cubicBezTo>
                  <a:pt x="6864738" y="951042"/>
                  <a:pt x="6833068" y="912513"/>
                  <a:pt x="6776459" y="936978"/>
                </a:cubicBezTo>
                <a:cubicBezTo>
                  <a:pt x="6719850" y="961443"/>
                  <a:pt x="6596572" y="921202"/>
                  <a:pt x="6503979" y="936978"/>
                </a:cubicBezTo>
                <a:cubicBezTo>
                  <a:pt x="6411386" y="952754"/>
                  <a:pt x="6103783" y="899591"/>
                  <a:pt x="5805008" y="936978"/>
                </a:cubicBezTo>
                <a:cubicBezTo>
                  <a:pt x="5506233" y="974365"/>
                  <a:pt x="5301124" y="862658"/>
                  <a:pt x="5106038" y="936978"/>
                </a:cubicBezTo>
                <a:cubicBezTo>
                  <a:pt x="4910952" y="1011298"/>
                  <a:pt x="4593440" y="901550"/>
                  <a:pt x="4300445" y="936978"/>
                </a:cubicBezTo>
                <a:cubicBezTo>
                  <a:pt x="4007450" y="972406"/>
                  <a:pt x="4151995" y="936321"/>
                  <a:pt x="4027965" y="936978"/>
                </a:cubicBezTo>
                <a:cubicBezTo>
                  <a:pt x="3903935" y="937635"/>
                  <a:pt x="3643604" y="907360"/>
                  <a:pt x="3328995" y="936978"/>
                </a:cubicBezTo>
                <a:cubicBezTo>
                  <a:pt x="3014386" y="966596"/>
                  <a:pt x="2969641" y="880863"/>
                  <a:pt x="2630024" y="936978"/>
                </a:cubicBezTo>
                <a:cubicBezTo>
                  <a:pt x="2290407" y="993093"/>
                  <a:pt x="2135441" y="927079"/>
                  <a:pt x="1824431" y="936978"/>
                </a:cubicBezTo>
                <a:cubicBezTo>
                  <a:pt x="1513421" y="946877"/>
                  <a:pt x="1521253" y="880755"/>
                  <a:pt x="1338706" y="936978"/>
                </a:cubicBezTo>
                <a:cubicBezTo>
                  <a:pt x="1156160" y="993201"/>
                  <a:pt x="1166185" y="934013"/>
                  <a:pt x="1066226" y="936978"/>
                </a:cubicBezTo>
                <a:cubicBezTo>
                  <a:pt x="966267" y="939943"/>
                  <a:pt x="355710" y="923134"/>
                  <a:pt x="0" y="936978"/>
                </a:cubicBezTo>
                <a:cubicBezTo>
                  <a:pt x="-17428" y="838943"/>
                  <a:pt x="42558" y="681663"/>
                  <a:pt x="0" y="487229"/>
                </a:cubicBezTo>
                <a:cubicBezTo>
                  <a:pt x="-42558" y="292795"/>
                  <a:pt x="38227" y="115561"/>
                  <a:pt x="0" y="0"/>
                </a:cubicBezTo>
                <a:close/>
              </a:path>
              <a:path w="10662260" h="936978" stroke="0" extrusionOk="0">
                <a:moveTo>
                  <a:pt x="0" y="0"/>
                </a:moveTo>
                <a:cubicBezTo>
                  <a:pt x="102099" y="-9082"/>
                  <a:pt x="310835" y="34326"/>
                  <a:pt x="485725" y="0"/>
                </a:cubicBezTo>
                <a:cubicBezTo>
                  <a:pt x="660616" y="-34326"/>
                  <a:pt x="779913" y="38338"/>
                  <a:pt x="864828" y="0"/>
                </a:cubicBezTo>
                <a:cubicBezTo>
                  <a:pt x="949743" y="-38338"/>
                  <a:pt x="1300576" y="65115"/>
                  <a:pt x="1457176" y="0"/>
                </a:cubicBezTo>
                <a:cubicBezTo>
                  <a:pt x="1613776" y="-65115"/>
                  <a:pt x="1954783" y="38527"/>
                  <a:pt x="2262769" y="0"/>
                </a:cubicBezTo>
                <a:cubicBezTo>
                  <a:pt x="2570755" y="-38527"/>
                  <a:pt x="2523388" y="2796"/>
                  <a:pt x="2748494" y="0"/>
                </a:cubicBezTo>
                <a:cubicBezTo>
                  <a:pt x="2973600" y="-2796"/>
                  <a:pt x="3294321" y="22701"/>
                  <a:pt x="3554087" y="0"/>
                </a:cubicBezTo>
                <a:cubicBezTo>
                  <a:pt x="3813853" y="-22701"/>
                  <a:pt x="4093044" y="38210"/>
                  <a:pt x="4253057" y="0"/>
                </a:cubicBezTo>
                <a:cubicBezTo>
                  <a:pt x="4413070" y="-38210"/>
                  <a:pt x="4588985" y="17394"/>
                  <a:pt x="4738782" y="0"/>
                </a:cubicBezTo>
                <a:cubicBezTo>
                  <a:pt x="4888580" y="-17394"/>
                  <a:pt x="5048276" y="68468"/>
                  <a:pt x="5331130" y="0"/>
                </a:cubicBezTo>
                <a:cubicBezTo>
                  <a:pt x="5613984" y="-68468"/>
                  <a:pt x="5600563" y="53618"/>
                  <a:pt x="5816855" y="0"/>
                </a:cubicBezTo>
                <a:cubicBezTo>
                  <a:pt x="6033148" y="-53618"/>
                  <a:pt x="6348812" y="50654"/>
                  <a:pt x="6515826" y="0"/>
                </a:cubicBezTo>
                <a:cubicBezTo>
                  <a:pt x="6682840" y="-50654"/>
                  <a:pt x="6953718" y="5804"/>
                  <a:pt x="7214796" y="0"/>
                </a:cubicBezTo>
                <a:cubicBezTo>
                  <a:pt x="7475874" y="-5804"/>
                  <a:pt x="7684943" y="27659"/>
                  <a:pt x="8020389" y="0"/>
                </a:cubicBezTo>
                <a:cubicBezTo>
                  <a:pt x="8355835" y="-27659"/>
                  <a:pt x="8451902" y="31527"/>
                  <a:pt x="8719359" y="0"/>
                </a:cubicBezTo>
                <a:cubicBezTo>
                  <a:pt x="8986816" y="-31527"/>
                  <a:pt x="8895643" y="13563"/>
                  <a:pt x="8991839" y="0"/>
                </a:cubicBezTo>
                <a:cubicBezTo>
                  <a:pt x="9088035" y="-13563"/>
                  <a:pt x="9378858" y="3277"/>
                  <a:pt x="9477564" y="0"/>
                </a:cubicBezTo>
                <a:cubicBezTo>
                  <a:pt x="9576270" y="-3277"/>
                  <a:pt x="9794435" y="55072"/>
                  <a:pt x="9963290" y="0"/>
                </a:cubicBezTo>
                <a:cubicBezTo>
                  <a:pt x="10132145" y="-55072"/>
                  <a:pt x="10455708" y="24774"/>
                  <a:pt x="10662260" y="0"/>
                </a:cubicBezTo>
                <a:cubicBezTo>
                  <a:pt x="10688538" y="154065"/>
                  <a:pt x="10644639" y="289864"/>
                  <a:pt x="10662260" y="468489"/>
                </a:cubicBezTo>
                <a:cubicBezTo>
                  <a:pt x="10679881" y="647114"/>
                  <a:pt x="10650294" y="704767"/>
                  <a:pt x="10662260" y="936978"/>
                </a:cubicBezTo>
                <a:cubicBezTo>
                  <a:pt x="10580129" y="956411"/>
                  <a:pt x="10383555" y="923530"/>
                  <a:pt x="10283157" y="936978"/>
                </a:cubicBezTo>
                <a:cubicBezTo>
                  <a:pt x="10182759" y="950426"/>
                  <a:pt x="9744072" y="846730"/>
                  <a:pt x="9477564" y="936978"/>
                </a:cubicBezTo>
                <a:cubicBezTo>
                  <a:pt x="9211056" y="1027226"/>
                  <a:pt x="9002542" y="882943"/>
                  <a:pt x="8671971" y="936978"/>
                </a:cubicBezTo>
                <a:cubicBezTo>
                  <a:pt x="8341400" y="991013"/>
                  <a:pt x="8115975" y="899234"/>
                  <a:pt x="7973001" y="936978"/>
                </a:cubicBezTo>
                <a:cubicBezTo>
                  <a:pt x="7830027" y="974722"/>
                  <a:pt x="7769898" y="926131"/>
                  <a:pt x="7700521" y="936978"/>
                </a:cubicBezTo>
                <a:cubicBezTo>
                  <a:pt x="7631144" y="947825"/>
                  <a:pt x="7516812" y="917370"/>
                  <a:pt x="7428041" y="936978"/>
                </a:cubicBezTo>
                <a:cubicBezTo>
                  <a:pt x="7339270" y="956586"/>
                  <a:pt x="7215496" y="922344"/>
                  <a:pt x="7048939" y="936978"/>
                </a:cubicBezTo>
                <a:cubicBezTo>
                  <a:pt x="6882382" y="951612"/>
                  <a:pt x="6561903" y="932260"/>
                  <a:pt x="6349968" y="936978"/>
                </a:cubicBezTo>
                <a:cubicBezTo>
                  <a:pt x="6138033" y="941696"/>
                  <a:pt x="6157499" y="913891"/>
                  <a:pt x="6077488" y="936978"/>
                </a:cubicBezTo>
                <a:cubicBezTo>
                  <a:pt x="5997477" y="960065"/>
                  <a:pt x="5749667" y="882047"/>
                  <a:pt x="5485140" y="936978"/>
                </a:cubicBezTo>
                <a:cubicBezTo>
                  <a:pt x="5220613" y="991909"/>
                  <a:pt x="4858597" y="900908"/>
                  <a:pt x="4679547" y="936978"/>
                </a:cubicBezTo>
                <a:cubicBezTo>
                  <a:pt x="4500497" y="973048"/>
                  <a:pt x="4381617" y="912245"/>
                  <a:pt x="4300445" y="936978"/>
                </a:cubicBezTo>
                <a:cubicBezTo>
                  <a:pt x="4219273" y="961711"/>
                  <a:pt x="3956245" y="889440"/>
                  <a:pt x="3814720" y="936978"/>
                </a:cubicBezTo>
                <a:cubicBezTo>
                  <a:pt x="3673195" y="984516"/>
                  <a:pt x="3338764" y="857423"/>
                  <a:pt x="3115749" y="936978"/>
                </a:cubicBezTo>
                <a:cubicBezTo>
                  <a:pt x="2892734" y="1016533"/>
                  <a:pt x="2908359" y="932256"/>
                  <a:pt x="2843269" y="936978"/>
                </a:cubicBezTo>
                <a:cubicBezTo>
                  <a:pt x="2778179" y="941700"/>
                  <a:pt x="2470524" y="910079"/>
                  <a:pt x="2357544" y="936978"/>
                </a:cubicBezTo>
                <a:cubicBezTo>
                  <a:pt x="2244565" y="963877"/>
                  <a:pt x="1860175" y="898298"/>
                  <a:pt x="1658574" y="936978"/>
                </a:cubicBezTo>
                <a:cubicBezTo>
                  <a:pt x="1456973" y="975658"/>
                  <a:pt x="1153085" y="856947"/>
                  <a:pt x="959603" y="936978"/>
                </a:cubicBezTo>
                <a:cubicBezTo>
                  <a:pt x="766121" y="1017009"/>
                  <a:pt x="675292" y="895021"/>
                  <a:pt x="580501" y="936978"/>
                </a:cubicBezTo>
                <a:cubicBezTo>
                  <a:pt x="485710" y="978935"/>
                  <a:pt x="268757" y="882208"/>
                  <a:pt x="0" y="936978"/>
                </a:cubicBezTo>
                <a:cubicBezTo>
                  <a:pt x="-39658" y="842120"/>
                  <a:pt x="10821" y="692949"/>
                  <a:pt x="0" y="496598"/>
                </a:cubicBezTo>
                <a:cubicBezTo>
                  <a:pt x="-10821" y="300247"/>
                  <a:pt x="2609" y="128339"/>
                  <a:pt x="0" y="0"/>
                </a:cubicBezTo>
                <a:close/>
              </a:path>
            </a:pathLst>
          </a:custGeom>
          <a:ln w="19050">
            <a:solidFill>
              <a:srgbClr val="203864"/>
            </a:solidFill>
            <a:extLst>
              <a:ext uri="{C807C97D-BFC1-408E-A445-0C87EB9F89A2}">
                <ask:lineSketchStyleProps xmlns:ask="http://schemas.microsoft.com/office/drawing/2018/sketchyshapes" sd="173450566">
                  <ask:type>
                    <ask:lineSketchScribble/>
                  </ask:type>
                </ask:lineSketchStyleProps>
              </a:ext>
            </a:extLst>
          </a:ln>
        </p:spPr>
        <p:txBody>
          <a:bodyPr vert="horz" lIns="91440" tIns="45720" rIns="91440" bIns="45720" rtlCol="0" anchor="ctr">
            <a:normAutofit/>
          </a:bodyPr>
          <a:lstStyle/>
          <a:p>
            <a:pPr marL="0" indent="0" algn="ctr">
              <a:buNone/>
            </a:pPr>
            <a:r>
              <a:rPr lang="pt-BR" sz="1800"/>
              <a:t>Cada empresa adota seus mecanismos, em alguns casos mais abrangentes que a coparticipação. Nas grandes e em algumas médias empresas a efetividade das ações é medida </a:t>
            </a:r>
            <a:r>
              <a:rPr lang="pt-BR" sz="1800">
                <a:highlight>
                  <a:srgbClr val="FFFF00"/>
                </a:highlight>
              </a:rPr>
              <a:t>em pesquisas de clima</a:t>
            </a:r>
          </a:p>
        </p:txBody>
      </p:sp>
      <p:sp>
        <p:nvSpPr>
          <p:cNvPr id="9" name="Retângulo 8">
            <a:extLst>
              <a:ext uri="{FF2B5EF4-FFF2-40B4-BE49-F238E27FC236}">
                <a16:creationId xmlns:a16="http://schemas.microsoft.com/office/drawing/2014/main" id="{5ABFBD55-181F-4E7D-1A58-69F6E68FEF26}"/>
              </a:ext>
            </a:extLst>
          </p:cNvPr>
          <p:cNvSpPr/>
          <p:nvPr/>
        </p:nvSpPr>
        <p:spPr>
          <a:xfrm>
            <a:off x="826541" y="2550160"/>
            <a:ext cx="9905674" cy="3931920"/>
          </a:xfrm>
          <a:prstGeom prst="rect">
            <a:avLst/>
          </a:prstGeom>
          <a:solidFill>
            <a:srgbClr val="EAEF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b="1">
                <a:solidFill>
                  <a:schemeClr val="tx1">
                    <a:lumMod val="65000"/>
                    <a:lumOff val="35000"/>
                  </a:schemeClr>
                </a:solidFill>
                <a:latin typeface="Bahnschrift Light" panose="020B0502040204020203" pitchFamily="34" charset="0"/>
              </a:rPr>
              <a:t>Estratégias adotadas para reduzir a sinistralidade:</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Adotar a coparticipação</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Acompanhar o nível de utilização do plano</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Dialogar com colaboradores quando identificado uso excessivo do plano sem a necessidade, mas por desinformação. Educar para o uso</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Estimular o atendimento virtual, que tem custo menor para a operadora e não conta para o indice de sinistralidade de alguns planos</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Buscar alternativas no SUS para atendimentos sem custo para o colaborador ( psicólogos, p.ex)</a:t>
            </a:r>
          </a:p>
          <a:p>
            <a:pPr marL="285750" indent="-285750">
              <a:lnSpc>
                <a:spcPct val="150000"/>
              </a:lnSpc>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Promoção de ações de relaxamento, combate ao estresse ou </a:t>
            </a:r>
            <a:r>
              <a:rPr lang="de-DE" sz="1600" i="1">
                <a:solidFill>
                  <a:schemeClr val="tx1">
                    <a:lumMod val="65000"/>
                    <a:lumOff val="35000"/>
                  </a:schemeClr>
                </a:solidFill>
                <a:latin typeface="Bahnschrift Light" panose="020B0502040204020203" pitchFamily="34" charset="0"/>
              </a:rPr>
              <a:t>burn out</a:t>
            </a:r>
            <a:r>
              <a:rPr lang="de-DE" sz="1600">
                <a:solidFill>
                  <a:schemeClr val="tx1">
                    <a:lumMod val="65000"/>
                    <a:lumOff val="35000"/>
                  </a:schemeClr>
                </a:solidFill>
                <a:latin typeface="Bahnschrift Light" panose="020B0502040204020203" pitchFamily="34" charset="0"/>
              </a:rPr>
              <a:t>, programas de “felicidade“, para reduzir demandas de atendimento de doenças que têm origem emocional</a:t>
            </a:r>
          </a:p>
        </p:txBody>
      </p:sp>
      <p:sp>
        <p:nvSpPr>
          <p:cNvPr id="15" name="Espaço Reservado para Conteúdo 3">
            <a:extLst>
              <a:ext uri="{FF2B5EF4-FFF2-40B4-BE49-F238E27FC236}">
                <a16:creationId xmlns:a16="http://schemas.microsoft.com/office/drawing/2014/main" id="{DAE6ABF2-2BF7-341B-9954-5D11F5C326E9}"/>
              </a:ext>
            </a:extLst>
          </p:cNvPr>
          <p:cNvSpPr txBox="1">
            <a:spLocks/>
          </p:cNvSpPr>
          <p:nvPr/>
        </p:nvSpPr>
        <p:spPr>
          <a:xfrm>
            <a:off x="691540" y="2630116"/>
            <a:ext cx="10515600" cy="9369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1800"/>
          </a:p>
        </p:txBody>
      </p:sp>
      <p:pic>
        <p:nvPicPr>
          <p:cNvPr id="7170" name="Picture 2" descr="Redução - ícones de negócios e finanças grátis">
            <a:extLst>
              <a:ext uri="{FF2B5EF4-FFF2-40B4-BE49-F238E27FC236}">
                <a16:creationId xmlns:a16="http://schemas.microsoft.com/office/drawing/2014/main" id="{3A224B69-8E5A-92D1-C7E0-1F0762B65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022" y="2550160"/>
            <a:ext cx="1364778" cy="136477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99497B0-792A-0D80-4C63-99BD8DE7499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47</a:t>
            </a:fld>
            <a:endParaRPr lang="en-ZA"/>
          </a:p>
        </p:txBody>
      </p:sp>
    </p:spTree>
    <p:extLst>
      <p:ext uri="{BB962C8B-B14F-4D97-AF65-F5344CB8AC3E}">
        <p14:creationId xmlns:p14="http://schemas.microsoft.com/office/powerpoint/2010/main" val="16070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94421"/>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Monitoramento de custos do plano</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9" name="Retângulo 8">
            <a:extLst>
              <a:ext uri="{FF2B5EF4-FFF2-40B4-BE49-F238E27FC236}">
                <a16:creationId xmlns:a16="http://schemas.microsoft.com/office/drawing/2014/main" id="{5ABFBD55-181F-4E7D-1A58-69F6E68FEF26}"/>
              </a:ext>
            </a:extLst>
          </p:cNvPr>
          <p:cNvSpPr/>
          <p:nvPr/>
        </p:nvSpPr>
        <p:spPr>
          <a:xfrm>
            <a:off x="544880" y="2854050"/>
            <a:ext cx="5825440" cy="35365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a:solidFill>
                <a:schemeClr val="tx1">
                  <a:lumMod val="65000"/>
                  <a:lumOff val="35000"/>
                </a:schemeClr>
              </a:solidFill>
              <a:latin typeface="Bahnschrift Light" panose="020B0502040204020203" pitchFamily="34" charset="0"/>
            </a:endParaRPr>
          </a:p>
          <a:p>
            <a:r>
              <a:rPr lang="de-DE" sz="1600">
                <a:solidFill>
                  <a:schemeClr val="tx1">
                    <a:lumMod val="65000"/>
                    <a:lumOff val="35000"/>
                  </a:schemeClr>
                </a:solidFill>
                <a:latin typeface="Bahnschrift Light" panose="020B0502040204020203" pitchFamily="34" charset="0"/>
              </a:rPr>
              <a:t>Formas de controle adotadas:</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Através do faturamento, no pós pagamento, identificando desvios de padrão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Acompanhamento, via corretora, do faturamento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Orientando o colaborador a verificar se o que estão cobrando de procedimentos está correto, ele realizou.</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BI da corretora, que treinou o cliente para utilizar ( dois casos)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Indiretamente ao promover programas voltados para saúde e bem estar, assim numa visão preventiva dos fatos geradores de custos  </a:t>
            </a: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p:txBody>
      </p:sp>
      <p:sp>
        <p:nvSpPr>
          <p:cNvPr id="5" name="Retângulo 4">
            <a:extLst>
              <a:ext uri="{FF2B5EF4-FFF2-40B4-BE49-F238E27FC236}">
                <a16:creationId xmlns:a16="http://schemas.microsoft.com/office/drawing/2014/main" id="{F9CC0C6E-9765-D6CC-A980-1D5ED65DA080}"/>
              </a:ext>
            </a:extLst>
          </p:cNvPr>
          <p:cNvSpPr/>
          <p:nvPr/>
        </p:nvSpPr>
        <p:spPr>
          <a:xfrm>
            <a:off x="6695440" y="3042933"/>
            <a:ext cx="4714032" cy="3156425"/>
          </a:xfrm>
          <a:prstGeom prst="rect">
            <a:avLst/>
          </a:prstGeom>
          <a:solidFill>
            <a:srgbClr val="DEEBF7">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a:solidFill>
                <a:schemeClr val="tx1">
                  <a:lumMod val="65000"/>
                  <a:lumOff val="35000"/>
                </a:schemeClr>
              </a:solidFill>
              <a:latin typeface="Bahnschrift Light" panose="020B0502040204020203" pitchFamily="34" charset="0"/>
            </a:endParaRPr>
          </a:p>
          <a:p>
            <a:endParaRPr lang="de-DE" sz="1600">
              <a:solidFill>
                <a:schemeClr val="tx1">
                  <a:lumMod val="65000"/>
                  <a:lumOff val="35000"/>
                </a:schemeClr>
              </a:solidFill>
              <a:latin typeface="Bahnschrift Light" panose="020B0502040204020203" pitchFamily="34" charset="0"/>
            </a:endParaRPr>
          </a:p>
          <a:p>
            <a:r>
              <a:rPr lang="de-DE" sz="1600">
                <a:solidFill>
                  <a:schemeClr val="tx1">
                    <a:lumMod val="65000"/>
                    <a:lumOff val="35000"/>
                  </a:schemeClr>
                </a:solidFill>
                <a:latin typeface="Bahnschrift Light" panose="020B0502040204020203" pitchFamily="34" charset="0"/>
              </a:rPr>
              <a:t>Formas que poderão considerar para reduzir o custo:</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Introduzir um médico do trabalho para gerir os atestados, entender o absenteismo que gera custos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Modificar a cobertura de familiares ( limitar a 21 anos  idade dos filhos que poderão ter cobertura)</a:t>
            </a: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endParaRPr lang="de-DE" sz="1600">
              <a:solidFill>
                <a:schemeClr val="tx1">
                  <a:lumMod val="65000"/>
                  <a:lumOff val="35000"/>
                </a:schemeClr>
              </a:solidFill>
              <a:latin typeface="Bahnschrift Light" panose="020B0502040204020203"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399664"/>
            <a:ext cx="10515600" cy="1234205"/>
          </a:xfrm>
          <a:solidFill>
            <a:schemeClr val="bg1"/>
          </a:solidFill>
          <a:ln w="19050">
            <a:solidFill>
              <a:srgbClr val="203864"/>
            </a:solidFill>
            <a:extLst>
              <a:ext uri="{C807C97D-BFC1-408E-A445-0C87EB9F89A2}">
                <ask:lineSketchStyleProps xmlns:ask="http://schemas.microsoft.com/office/drawing/2018/sketchyshapes">
                  <ask:type>
                    <ask:lineSketchScribble/>
                  </ask:type>
                </ask:lineSketchStyleProps>
              </a:ext>
            </a:extLst>
          </a:ln>
        </p:spPr>
        <p:txBody>
          <a:bodyPr vert="horz" lIns="91440" tIns="45720" rIns="91440" bIns="45720" rtlCol="0" anchor="ctr">
            <a:normAutofit/>
          </a:bodyPr>
          <a:lstStyle/>
          <a:p>
            <a:pPr marL="0" indent="0" algn="ctr">
              <a:buNone/>
            </a:pPr>
            <a:r>
              <a:rPr lang="pt-BR" sz="1800"/>
              <a:t>É comum nas grandes e médias empresas o controle de custos decorrentes do consumo de procedimentos (sinistralidade). Mesmo entre as poucas empresas que não adotaram coparticipação este índice também tem relevância, pois é usado na negociação. Nas de pequeno porte o custo é muito importante, mas há menos controle sistemático de custos fora do faturamento dos planos.</a:t>
            </a:r>
          </a:p>
        </p:txBody>
      </p:sp>
      <p:pic>
        <p:nvPicPr>
          <p:cNvPr id="8194" name="Picture 2" descr="Custo - ícones de negócios e finanças grátis">
            <a:extLst>
              <a:ext uri="{FF2B5EF4-FFF2-40B4-BE49-F238E27FC236}">
                <a16:creationId xmlns:a16="http://schemas.microsoft.com/office/drawing/2014/main" id="{81E0FDFE-6BE1-F344-3AEE-C56E6A740520}"/>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34039" y="16308"/>
            <a:ext cx="1297987" cy="12979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ixo custo - ícones de tecnologia grátis">
            <a:extLst>
              <a:ext uri="{FF2B5EF4-FFF2-40B4-BE49-F238E27FC236}">
                <a16:creationId xmlns:a16="http://schemas.microsoft.com/office/drawing/2014/main" id="{517F4358-843B-BCB1-440D-7B72B14D30C1}"/>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3386" y="5168352"/>
            <a:ext cx="1031006" cy="1031006"/>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Número de Slide 5">
            <a:extLst>
              <a:ext uri="{FF2B5EF4-FFF2-40B4-BE49-F238E27FC236}">
                <a16:creationId xmlns:a16="http://schemas.microsoft.com/office/drawing/2014/main" id="{97E4621B-CF46-B542-8D22-FF2DC2C865E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48</a:t>
            </a:fld>
            <a:endParaRPr lang="en-ZA"/>
          </a:p>
        </p:txBody>
      </p:sp>
    </p:spTree>
    <p:extLst>
      <p:ext uri="{BB962C8B-B14F-4D97-AF65-F5344CB8AC3E}">
        <p14:creationId xmlns:p14="http://schemas.microsoft.com/office/powerpoint/2010/main" val="19332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758" y="104581"/>
            <a:ext cx="6110922"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Monitoramento de Necessidades de Saúde do Colaborador</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239349"/>
            <a:ext cx="6540268" cy="1870074"/>
          </a:xfrm>
          <a:custGeom>
            <a:avLst/>
            <a:gdLst>
              <a:gd name="connsiteX0" fmla="*/ 0 w 6540268"/>
              <a:gd name="connsiteY0" fmla="*/ 0 h 1870074"/>
              <a:gd name="connsiteX1" fmla="*/ 725375 w 6540268"/>
              <a:gd name="connsiteY1" fmla="*/ 0 h 1870074"/>
              <a:gd name="connsiteX2" fmla="*/ 1385348 w 6540268"/>
              <a:gd name="connsiteY2" fmla="*/ 0 h 1870074"/>
              <a:gd name="connsiteX3" fmla="*/ 1849112 w 6540268"/>
              <a:gd name="connsiteY3" fmla="*/ 0 h 1870074"/>
              <a:gd name="connsiteX4" fmla="*/ 2574487 w 6540268"/>
              <a:gd name="connsiteY4" fmla="*/ 0 h 1870074"/>
              <a:gd name="connsiteX5" fmla="*/ 3299862 w 6540268"/>
              <a:gd name="connsiteY5" fmla="*/ 0 h 1870074"/>
              <a:gd name="connsiteX6" fmla="*/ 3829030 w 6540268"/>
              <a:gd name="connsiteY6" fmla="*/ 0 h 1870074"/>
              <a:gd name="connsiteX7" fmla="*/ 4358197 w 6540268"/>
              <a:gd name="connsiteY7" fmla="*/ 0 h 1870074"/>
              <a:gd name="connsiteX8" fmla="*/ 5018169 w 6540268"/>
              <a:gd name="connsiteY8" fmla="*/ 0 h 1870074"/>
              <a:gd name="connsiteX9" fmla="*/ 5612739 w 6540268"/>
              <a:gd name="connsiteY9" fmla="*/ 0 h 1870074"/>
              <a:gd name="connsiteX10" fmla="*/ 6011101 w 6540268"/>
              <a:gd name="connsiteY10" fmla="*/ 0 h 1870074"/>
              <a:gd name="connsiteX11" fmla="*/ 6540268 w 6540268"/>
              <a:gd name="connsiteY11" fmla="*/ 0 h 1870074"/>
              <a:gd name="connsiteX12" fmla="*/ 6540268 w 6540268"/>
              <a:gd name="connsiteY12" fmla="*/ 486219 h 1870074"/>
              <a:gd name="connsiteX13" fmla="*/ 6540268 w 6540268"/>
              <a:gd name="connsiteY13" fmla="*/ 953738 h 1870074"/>
              <a:gd name="connsiteX14" fmla="*/ 6540268 w 6540268"/>
              <a:gd name="connsiteY14" fmla="*/ 1421256 h 1870074"/>
              <a:gd name="connsiteX15" fmla="*/ 6540268 w 6540268"/>
              <a:gd name="connsiteY15" fmla="*/ 1870074 h 1870074"/>
              <a:gd name="connsiteX16" fmla="*/ 6076504 w 6540268"/>
              <a:gd name="connsiteY16" fmla="*/ 1870074 h 1870074"/>
              <a:gd name="connsiteX17" fmla="*/ 5351128 w 6540268"/>
              <a:gd name="connsiteY17" fmla="*/ 1870074 h 1870074"/>
              <a:gd name="connsiteX18" fmla="*/ 4691156 w 6540268"/>
              <a:gd name="connsiteY18" fmla="*/ 1870074 h 1870074"/>
              <a:gd name="connsiteX19" fmla="*/ 4096586 w 6540268"/>
              <a:gd name="connsiteY19" fmla="*/ 1870074 h 1870074"/>
              <a:gd name="connsiteX20" fmla="*/ 3632822 w 6540268"/>
              <a:gd name="connsiteY20" fmla="*/ 1870074 h 1870074"/>
              <a:gd name="connsiteX21" fmla="*/ 3103654 w 6540268"/>
              <a:gd name="connsiteY21" fmla="*/ 1870074 h 1870074"/>
              <a:gd name="connsiteX22" fmla="*/ 2509085 w 6540268"/>
              <a:gd name="connsiteY22" fmla="*/ 1870074 h 1870074"/>
              <a:gd name="connsiteX23" fmla="*/ 1783709 w 6540268"/>
              <a:gd name="connsiteY23" fmla="*/ 1870074 h 1870074"/>
              <a:gd name="connsiteX24" fmla="*/ 1058334 w 6540268"/>
              <a:gd name="connsiteY24" fmla="*/ 1870074 h 1870074"/>
              <a:gd name="connsiteX25" fmla="*/ 0 w 6540268"/>
              <a:gd name="connsiteY25" fmla="*/ 1870074 h 1870074"/>
              <a:gd name="connsiteX26" fmla="*/ 0 w 6540268"/>
              <a:gd name="connsiteY26" fmla="*/ 1421256 h 1870074"/>
              <a:gd name="connsiteX27" fmla="*/ 0 w 6540268"/>
              <a:gd name="connsiteY27" fmla="*/ 972438 h 1870074"/>
              <a:gd name="connsiteX28" fmla="*/ 0 w 6540268"/>
              <a:gd name="connsiteY28" fmla="*/ 467519 h 1870074"/>
              <a:gd name="connsiteX29" fmla="*/ 0 w 6540268"/>
              <a:gd name="connsiteY29" fmla="*/ 0 h 187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40268" h="1870074" fill="none" extrusionOk="0">
                <a:moveTo>
                  <a:pt x="0" y="0"/>
                </a:moveTo>
                <a:cubicBezTo>
                  <a:pt x="182774" y="-63695"/>
                  <a:pt x="384722" y="36508"/>
                  <a:pt x="725375" y="0"/>
                </a:cubicBezTo>
                <a:cubicBezTo>
                  <a:pt x="1066028" y="-36508"/>
                  <a:pt x="1097149" y="28932"/>
                  <a:pt x="1385348" y="0"/>
                </a:cubicBezTo>
                <a:cubicBezTo>
                  <a:pt x="1673547" y="-28932"/>
                  <a:pt x="1669478" y="884"/>
                  <a:pt x="1849112" y="0"/>
                </a:cubicBezTo>
                <a:cubicBezTo>
                  <a:pt x="2028746" y="-884"/>
                  <a:pt x="2350652" y="45495"/>
                  <a:pt x="2574487" y="0"/>
                </a:cubicBezTo>
                <a:cubicBezTo>
                  <a:pt x="2798323" y="-45495"/>
                  <a:pt x="2950324" y="79930"/>
                  <a:pt x="3299862" y="0"/>
                </a:cubicBezTo>
                <a:cubicBezTo>
                  <a:pt x="3649401" y="-79930"/>
                  <a:pt x="3651319" y="29567"/>
                  <a:pt x="3829030" y="0"/>
                </a:cubicBezTo>
                <a:cubicBezTo>
                  <a:pt x="4006741" y="-29567"/>
                  <a:pt x="4140494" y="56559"/>
                  <a:pt x="4358197" y="0"/>
                </a:cubicBezTo>
                <a:cubicBezTo>
                  <a:pt x="4575900" y="-56559"/>
                  <a:pt x="4846923" y="51404"/>
                  <a:pt x="5018169" y="0"/>
                </a:cubicBezTo>
                <a:cubicBezTo>
                  <a:pt x="5189415" y="-51404"/>
                  <a:pt x="5415977" y="49298"/>
                  <a:pt x="5612739" y="0"/>
                </a:cubicBezTo>
                <a:cubicBezTo>
                  <a:pt x="5809501" y="-49298"/>
                  <a:pt x="5823488" y="39745"/>
                  <a:pt x="6011101" y="0"/>
                </a:cubicBezTo>
                <a:cubicBezTo>
                  <a:pt x="6198714" y="-39745"/>
                  <a:pt x="6425581" y="18164"/>
                  <a:pt x="6540268" y="0"/>
                </a:cubicBezTo>
                <a:cubicBezTo>
                  <a:pt x="6597682" y="182931"/>
                  <a:pt x="6492603" y="371442"/>
                  <a:pt x="6540268" y="486219"/>
                </a:cubicBezTo>
                <a:cubicBezTo>
                  <a:pt x="6587933" y="600996"/>
                  <a:pt x="6532447" y="746395"/>
                  <a:pt x="6540268" y="953738"/>
                </a:cubicBezTo>
                <a:cubicBezTo>
                  <a:pt x="6548089" y="1161081"/>
                  <a:pt x="6493365" y="1211422"/>
                  <a:pt x="6540268" y="1421256"/>
                </a:cubicBezTo>
                <a:cubicBezTo>
                  <a:pt x="6587171" y="1631090"/>
                  <a:pt x="6518547" y="1711779"/>
                  <a:pt x="6540268" y="1870074"/>
                </a:cubicBezTo>
                <a:cubicBezTo>
                  <a:pt x="6445674" y="1908061"/>
                  <a:pt x="6200737" y="1844360"/>
                  <a:pt x="6076504" y="1870074"/>
                </a:cubicBezTo>
                <a:cubicBezTo>
                  <a:pt x="5952271" y="1895788"/>
                  <a:pt x="5626771" y="1819813"/>
                  <a:pt x="5351128" y="1870074"/>
                </a:cubicBezTo>
                <a:cubicBezTo>
                  <a:pt x="5075485" y="1920335"/>
                  <a:pt x="5012452" y="1805084"/>
                  <a:pt x="4691156" y="1870074"/>
                </a:cubicBezTo>
                <a:cubicBezTo>
                  <a:pt x="4369860" y="1935064"/>
                  <a:pt x="4248100" y="1849593"/>
                  <a:pt x="4096586" y="1870074"/>
                </a:cubicBezTo>
                <a:cubicBezTo>
                  <a:pt x="3945072" y="1890555"/>
                  <a:pt x="3786745" y="1825101"/>
                  <a:pt x="3632822" y="1870074"/>
                </a:cubicBezTo>
                <a:cubicBezTo>
                  <a:pt x="3478899" y="1915047"/>
                  <a:pt x="3223112" y="1813223"/>
                  <a:pt x="3103654" y="1870074"/>
                </a:cubicBezTo>
                <a:cubicBezTo>
                  <a:pt x="2984196" y="1926925"/>
                  <a:pt x="2699336" y="1835970"/>
                  <a:pt x="2509085" y="1870074"/>
                </a:cubicBezTo>
                <a:cubicBezTo>
                  <a:pt x="2318834" y="1904178"/>
                  <a:pt x="2063387" y="1821195"/>
                  <a:pt x="1783709" y="1870074"/>
                </a:cubicBezTo>
                <a:cubicBezTo>
                  <a:pt x="1504031" y="1918953"/>
                  <a:pt x="1270504" y="1801816"/>
                  <a:pt x="1058334" y="1870074"/>
                </a:cubicBezTo>
                <a:cubicBezTo>
                  <a:pt x="846164" y="1938332"/>
                  <a:pt x="314395" y="1849520"/>
                  <a:pt x="0" y="1870074"/>
                </a:cubicBezTo>
                <a:cubicBezTo>
                  <a:pt x="-13618" y="1715781"/>
                  <a:pt x="693" y="1638206"/>
                  <a:pt x="0" y="1421256"/>
                </a:cubicBezTo>
                <a:cubicBezTo>
                  <a:pt x="-693" y="1204306"/>
                  <a:pt x="745" y="1192799"/>
                  <a:pt x="0" y="972438"/>
                </a:cubicBezTo>
                <a:cubicBezTo>
                  <a:pt x="-745" y="752077"/>
                  <a:pt x="60563" y="689514"/>
                  <a:pt x="0" y="467519"/>
                </a:cubicBezTo>
                <a:cubicBezTo>
                  <a:pt x="-60563" y="245524"/>
                  <a:pt x="16972" y="158643"/>
                  <a:pt x="0" y="0"/>
                </a:cubicBezTo>
                <a:close/>
              </a:path>
              <a:path w="6540268" h="1870074" stroke="0" extrusionOk="0">
                <a:moveTo>
                  <a:pt x="0" y="0"/>
                </a:moveTo>
                <a:cubicBezTo>
                  <a:pt x="245373" y="-64288"/>
                  <a:pt x="474888" y="27702"/>
                  <a:pt x="594570" y="0"/>
                </a:cubicBezTo>
                <a:cubicBezTo>
                  <a:pt x="714252" y="-27702"/>
                  <a:pt x="1134276" y="25683"/>
                  <a:pt x="1319945" y="0"/>
                </a:cubicBezTo>
                <a:cubicBezTo>
                  <a:pt x="1505614" y="-25683"/>
                  <a:pt x="1626519" y="24163"/>
                  <a:pt x="1849112" y="0"/>
                </a:cubicBezTo>
                <a:cubicBezTo>
                  <a:pt x="2071705" y="-24163"/>
                  <a:pt x="2246897" y="26368"/>
                  <a:pt x="2443682" y="0"/>
                </a:cubicBezTo>
                <a:cubicBezTo>
                  <a:pt x="2640467" y="-26368"/>
                  <a:pt x="2743350" y="54843"/>
                  <a:pt x="2972849" y="0"/>
                </a:cubicBezTo>
                <a:cubicBezTo>
                  <a:pt x="3202348" y="-54843"/>
                  <a:pt x="3233964" y="20079"/>
                  <a:pt x="3436614" y="0"/>
                </a:cubicBezTo>
                <a:cubicBezTo>
                  <a:pt x="3639264" y="-20079"/>
                  <a:pt x="3957788" y="64188"/>
                  <a:pt x="4161989" y="0"/>
                </a:cubicBezTo>
                <a:cubicBezTo>
                  <a:pt x="4366190" y="-64188"/>
                  <a:pt x="4653795" y="34831"/>
                  <a:pt x="4821961" y="0"/>
                </a:cubicBezTo>
                <a:cubicBezTo>
                  <a:pt x="4990127" y="-34831"/>
                  <a:pt x="5272551" y="28241"/>
                  <a:pt x="5481934" y="0"/>
                </a:cubicBezTo>
                <a:cubicBezTo>
                  <a:pt x="5691317" y="-28241"/>
                  <a:pt x="6079907" y="114602"/>
                  <a:pt x="6540268" y="0"/>
                </a:cubicBezTo>
                <a:cubicBezTo>
                  <a:pt x="6567931" y="174711"/>
                  <a:pt x="6525788" y="230695"/>
                  <a:pt x="6540268" y="411416"/>
                </a:cubicBezTo>
                <a:cubicBezTo>
                  <a:pt x="6554748" y="592137"/>
                  <a:pt x="6482297" y="743516"/>
                  <a:pt x="6540268" y="897636"/>
                </a:cubicBezTo>
                <a:cubicBezTo>
                  <a:pt x="6598239" y="1051756"/>
                  <a:pt x="6507691" y="1187247"/>
                  <a:pt x="6540268" y="1383855"/>
                </a:cubicBezTo>
                <a:cubicBezTo>
                  <a:pt x="6572845" y="1580463"/>
                  <a:pt x="6507580" y="1683429"/>
                  <a:pt x="6540268" y="1870074"/>
                </a:cubicBezTo>
                <a:cubicBezTo>
                  <a:pt x="6307628" y="1876206"/>
                  <a:pt x="5980263" y="1799471"/>
                  <a:pt x="5814893" y="1870074"/>
                </a:cubicBezTo>
                <a:cubicBezTo>
                  <a:pt x="5649524" y="1940677"/>
                  <a:pt x="5410095" y="1836385"/>
                  <a:pt x="5089518" y="1870074"/>
                </a:cubicBezTo>
                <a:cubicBezTo>
                  <a:pt x="4768942" y="1903763"/>
                  <a:pt x="4708866" y="1869004"/>
                  <a:pt x="4494948" y="1870074"/>
                </a:cubicBezTo>
                <a:cubicBezTo>
                  <a:pt x="4281030" y="1871144"/>
                  <a:pt x="4097987" y="1789199"/>
                  <a:pt x="3769573" y="1870074"/>
                </a:cubicBezTo>
                <a:cubicBezTo>
                  <a:pt x="3441159" y="1950949"/>
                  <a:pt x="3322785" y="1808415"/>
                  <a:pt x="3044197" y="1870074"/>
                </a:cubicBezTo>
                <a:cubicBezTo>
                  <a:pt x="2765609" y="1931733"/>
                  <a:pt x="2782311" y="1851003"/>
                  <a:pt x="2580433" y="1870074"/>
                </a:cubicBezTo>
                <a:cubicBezTo>
                  <a:pt x="2378555" y="1889145"/>
                  <a:pt x="2182508" y="1850200"/>
                  <a:pt x="1855058" y="1870074"/>
                </a:cubicBezTo>
                <a:cubicBezTo>
                  <a:pt x="1527609" y="1889948"/>
                  <a:pt x="1442593" y="1842761"/>
                  <a:pt x="1195085" y="1870074"/>
                </a:cubicBezTo>
                <a:cubicBezTo>
                  <a:pt x="947577" y="1897387"/>
                  <a:pt x="860744" y="1818858"/>
                  <a:pt x="535113" y="1870074"/>
                </a:cubicBezTo>
                <a:cubicBezTo>
                  <a:pt x="209482" y="1921290"/>
                  <a:pt x="119686" y="1856085"/>
                  <a:pt x="0" y="1870074"/>
                </a:cubicBezTo>
                <a:cubicBezTo>
                  <a:pt x="-48815" y="1658681"/>
                  <a:pt x="11845" y="1496747"/>
                  <a:pt x="0" y="1383855"/>
                </a:cubicBezTo>
                <a:cubicBezTo>
                  <a:pt x="-11845" y="1270963"/>
                  <a:pt x="35291" y="1136892"/>
                  <a:pt x="0" y="935037"/>
                </a:cubicBezTo>
                <a:cubicBezTo>
                  <a:pt x="-35291" y="733182"/>
                  <a:pt x="28415" y="650812"/>
                  <a:pt x="0" y="504920"/>
                </a:cubicBezTo>
                <a:cubicBezTo>
                  <a:pt x="-28415" y="359028"/>
                  <a:pt x="31775" y="245506"/>
                  <a:pt x="0" y="0"/>
                </a:cubicBezTo>
                <a:close/>
              </a:path>
            </a:pathLst>
          </a:custGeom>
          <a:ln w="19050">
            <a:solidFill>
              <a:srgbClr val="203864"/>
            </a:solidFill>
            <a:extLst>
              <a:ext uri="{C807C97D-BFC1-408E-A445-0C87EB9F89A2}">
                <ask:lineSketchStyleProps xmlns:ask="http://schemas.microsoft.com/office/drawing/2018/sketchyshapes" sd="2493426763">
                  <ask:type>
                    <ask:lineSketchScribble/>
                  </ask:type>
                </ask:lineSketchStyleProps>
              </a:ext>
            </a:extLst>
          </a:ln>
        </p:spPr>
        <p:txBody>
          <a:bodyPr vert="horz" lIns="91440" tIns="45720" rIns="91440" bIns="45720" rtlCol="0" anchor="ctr">
            <a:noAutofit/>
          </a:bodyPr>
          <a:lstStyle/>
          <a:p>
            <a:pPr marL="0" indent="0" algn="ctr">
              <a:buNone/>
            </a:pPr>
            <a:r>
              <a:rPr lang="pt-BR" sz="1800"/>
              <a:t>Grandes e médias empresas monitoram formal ou informalmente as necessidades de saúde dos colaboradores. As empresas multinacionais são as mais ativas neste monitoramento e revelam visão mais estratégica, para projetar ações preventivas. As de menor porte acompanham mais informalmente, geralmente sem realizar um monitoramento estruturado</a:t>
            </a:r>
          </a:p>
        </p:txBody>
      </p:sp>
      <p:sp>
        <p:nvSpPr>
          <p:cNvPr id="9" name="Retângulo 8">
            <a:extLst>
              <a:ext uri="{FF2B5EF4-FFF2-40B4-BE49-F238E27FC236}">
                <a16:creationId xmlns:a16="http://schemas.microsoft.com/office/drawing/2014/main" id="{5ABFBD55-181F-4E7D-1A58-69F6E68FEF26}"/>
              </a:ext>
            </a:extLst>
          </p:cNvPr>
          <p:cNvSpPr/>
          <p:nvPr/>
        </p:nvSpPr>
        <p:spPr>
          <a:xfrm>
            <a:off x="544881" y="3393440"/>
            <a:ext cx="6617919" cy="3148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Formas de monitoramento: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Dados de uso dos planos de saúde que sinalizam incidências que devem gerar ações corretivas ou preventivas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Atendimentos de médicos do trabalho, que geram sinalizações de tendências entre colaboradores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Diálogos com as lideranças, que trazem informações sobre ocorrências potencialmente geradoras de ação preventiva ou adições de benefícios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Compilação de atestados médicos apresentados pós atendimento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Intercâmbio com outras empresas para entender o contexto mais amplo  da região e dos dos colaboradores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Programa Viva Mais do SESI</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Levantamento via consultoria do perfil de saúde dos colaboradores ( pontual)</a:t>
            </a:r>
          </a:p>
        </p:txBody>
      </p:sp>
      <p:pic>
        <p:nvPicPr>
          <p:cNvPr id="9218" name="Picture 2" descr="IoT na medicina: o que é e quais são os benefícios? - Versatilis">
            <a:extLst>
              <a:ext uri="{FF2B5EF4-FFF2-40B4-BE49-F238E27FC236}">
                <a16:creationId xmlns:a16="http://schemas.microsoft.com/office/drawing/2014/main" id="{096803BE-0D38-3D27-8D45-C9F178D419F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7492" r="27828"/>
          <a:stretch/>
        </p:blipFill>
        <p:spPr bwMode="auto">
          <a:xfrm>
            <a:off x="7085148" y="0"/>
            <a:ext cx="5106852"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47756CF6-326C-153D-F25E-C6B51863531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49</a:t>
            </a:fld>
            <a:endParaRPr lang="en-ZA"/>
          </a:p>
        </p:txBody>
      </p:sp>
    </p:spTree>
    <p:extLst>
      <p:ext uri="{BB962C8B-B14F-4D97-AF65-F5344CB8AC3E}">
        <p14:creationId xmlns:p14="http://schemas.microsoft.com/office/powerpoint/2010/main" val="327322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6145BF-A9E4-42BF-AC69-E78AD3DC1D72}"/>
              </a:ext>
            </a:extLst>
          </p:cNvPr>
          <p:cNvSpPr/>
          <p:nvPr/>
        </p:nvSpPr>
        <p:spPr>
          <a:xfrm rot="5400000">
            <a:off x="5716250" y="-5419977"/>
            <a:ext cx="749508" cy="1218200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BC150957-347C-4E2A-A575-688331541ED5}"/>
              </a:ext>
            </a:extLst>
          </p:cNvPr>
          <p:cNvCxnSpPr>
            <a:cxnSpLocks/>
            <a:endCxn id="4" idx="0"/>
          </p:cNvCxnSpPr>
          <p:nvPr/>
        </p:nvCxnSpPr>
        <p:spPr>
          <a:xfrm>
            <a:off x="3719945" y="671027"/>
            <a:ext cx="84620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0D5B26F-5B0A-4EE1-9FC5-5C6257299575}"/>
              </a:ext>
            </a:extLst>
          </p:cNvPr>
          <p:cNvCxnSpPr>
            <a:cxnSpLocks/>
            <a:endCxn id="4" idx="2"/>
          </p:cNvCxnSpPr>
          <p:nvPr/>
        </p:nvCxnSpPr>
        <p:spPr>
          <a:xfrm flipH="1">
            <a:off x="0" y="660420"/>
            <a:ext cx="869430" cy="10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28D3F01D-3F32-439A-9F77-B1A3D3713DBA}"/>
              </a:ext>
            </a:extLst>
          </p:cNvPr>
          <p:cNvSpPr txBox="1"/>
          <p:nvPr/>
        </p:nvSpPr>
        <p:spPr>
          <a:xfrm>
            <a:off x="916901" y="417738"/>
            <a:ext cx="9741105" cy="646331"/>
          </a:xfrm>
          <a:prstGeom prst="rect">
            <a:avLst/>
          </a:prstGeom>
          <a:noFill/>
        </p:spPr>
        <p:txBody>
          <a:bodyPr wrap="square" rtlCol="0">
            <a:spAutoFit/>
          </a:bodyPr>
          <a:lstStyle/>
          <a:p>
            <a:pPr>
              <a:lnSpc>
                <a:spcPts val="4000"/>
              </a:lnSpc>
            </a:pPr>
            <a:r>
              <a:rPr lang="pt-BR" sz="5000">
                <a:solidFill>
                  <a:schemeClr val="bg1"/>
                </a:solidFill>
                <a:latin typeface="+mj-lt"/>
              </a:rPr>
              <a:t>Amostra</a:t>
            </a:r>
          </a:p>
        </p:txBody>
      </p:sp>
      <p:sp>
        <p:nvSpPr>
          <p:cNvPr id="7" name="CaixaDeTexto 6">
            <a:extLst>
              <a:ext uri="{FF2B5EF4-FFF2-40B4-BE49-F238E27FC236}">
                <a16:creationId xmlns:a16="http://schemas.microsoft.com/office/drawing/2014/main" id="{3A0B2002-D99B-6C1D-2ACD-5FECE5C5E32B}"/>
              </a:ext>
            </a:extLst>
          </p:cNvPr>
          <p:cNvSpPr txBox="1"/>
          <p:nvPr/>
        </p:nvSpPr>
        <p:spPr>
          <a:xfrm>
            <a:off x="747934" y="1409928"/>
            <a:ext cx="10344135" cy="338554"/>
          </a:xfrm>
          <a:prstGeom prst="rect">
            <a:avLst/>
          </a:prstGeom>
          <a:noFill/>
        </p:spPr>
        <p:txBody>
          <a:bodyPr wrap="square">
            <a:spAutoFit/>
          </a:bodyPr>
          <a:lstStyle/>
          <a:p>
            <a:pPr marL="285750" indent="-285750" algn="just">
              <a:buFont typeface="Wingdings" panose="05000000000000000000" pitchFamily="2" charset="2"/>
              <a:buChar char="§"/>
            </a:pPr>
            <a:endParaRPr lang="pt-BR" sz="1600">
              <a:effectLst/>
              <a:latin typeface="Bahnschrift Light" panose="020B0502040204020203" pitchFamily="34" charset="0"/>
              <a:ea typeface="Verdana" panose="020B0604030504040204" pitchFamily="34" charset="0"/>
            </a:endParaRPr>
          </a:p>
        </p:txBody>
      </p:sp>
      <p:graphicFrame>
        <p:nvGraphicFramePr>
          <p:cNvPr id="6" name="Tabela 5">
            <a:extLst>
              <a:ext uri="{FF2B5EF4-FFF2-40B4-BE49-F238E27FC236}">
                <a16:creationId xmlns:a16="http://schemas.microsoft.com/office/drawing/2014/main" id="{4C9D5CA1-A95E-416D-91DC-E4B9D1D34641}"/>
              </a:ext>
            </a:extLst>
          </p:cNvPr>
          <p:cNvGraphicFramePr>
            <a:graphicFrameLocks noGrp="1"/>
          </p:cNvGraphicFramePr>
          <p:nvPr>
            <p:extLst>
              <p:ext uri="{D42A27DB-BD31-4B8C-83A1-F6EECF244321}">
                <p14:modId xmlns:p14="http://schemas.microsoft.com/office/powerpoint/2010/main" val="3181704392"/>
              </p:ext>
            </p:extLst>
          </p:nvPr>
        </p:nvGraphicFramePr>
        <p:xfrm>
          <a:off x="875071" y="1898993"/>
          <a:ext cx="10532259" cy="4383020"/>
        </p:xfrm>
        <a:graphic>
          <a:graphicData uri="http://schemas.openxmlformats.org/drawingml/2006/table">
            <a:tbl>
              <a:tblPr firstRow="1" bandRow="1">
                <a:tableStyleId>{5C22544A-7EE6-4342-B048-85BDC9FD1C3A}</a:tableStyleId>
              </a:tblPr>
              <a:tblGrid>
                <a:gridCol w="4088628">
                  <a:extLst>
                    <a:ext uri="{9D8B030D-6E8A-4147-A177-3AD203B41FA5}">
                      <a16:colId xmlns:a16="http://schemas.microsoft.com/office/drawing/2014/main" val="3818205014"/>
                    </a:ext>
                  </a:extLst>
                </a:gridCol>
                <a:gridCol w="839011">
                  <a:extLst>
                    <a:ext uri="{9D8B030D-6E8A-4147-A177-3AD203B41FA5}">
                      <a16:colId xmlns:a16="http://schemas.microsoft.com/office/drawing/2014/main" val="2152533283"/>
                    </a:ext>
                  </a:extLst>
                </a:gridCol>
                <a:gridCol w="2333466">
                  <a:extLst>
                    <a:ext uri="{9D8B030D-6E8A-4147-A177-3AD203B41FA5}">
                      <a16:colId xmlns:a16="http://schemas.microsoft.com/office/drawing/2014/main" val="1349065133"/>
                    </a:ext>
                  </a:extLst>
                </a:gridCol>
                <a:gridCol w="1194860">
                  <a:extLst>
                    <a:ext uri="{9D8B030D-6E8A-4147-A177-3AD203B41FA5}">
                      <a16:colId xmlns:a16="http://schemas.microsoft.com/office/drawing/2014/main" val="602868937"/>
                    </a:ext>
                  </a:extLst>
                </a:gridCol>
                <a:gridCol w="2076294">
                  <a:extLst>
                    <a:ext uri="{9D8B030D-6E8A-4147-A177-3AD203B41FA5}">
                      <a16:colId xmlns:a16="http://schemas.microsoft.com/office/drawing/2014/main" val="1846067875"/>
                    </a:ext>
                  </a:extLst>
                </a:gridCol>
              </a:tblGrid>
              <a:tr h="458913">
                <a:tc>
                  <a:txBody>
                    <a:bodyPr/>
                    <a:lstStyle/>
                    <a:p>
                      <a:pPr algn="l" fontAlgn="ctr"/>
                      <a:r>
                        <a:rPr lang="pt-BR" sz="1500" b="1" i="0" u="none" strike="noStrike">
                          <a:solidFill>
                            <a:schemeClr val="tx1"/>
                          </a:solidFill>
                          <a:effectLst/>
                          <a:latin typeface="Bahnschrift Light" panose="020B0502040204020203" pitchFamily="34" charset="0"/>
                        </a:rPr>
                        <a:t>Empresa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UF</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Ramo de Atividade</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Utiliza corretora?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Cargo</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713059446"/>
                  </a:ext>
                </a:extLst>
              </a:tr>
              <a:tr h="391820">
                <a:tc>
                  <a:txBody>
                    <a:bodyPr/>
                    <a:lstStyle/>
                    <a:p>
                      <a:pPr algn="l" fontAlgn="b"/>
                      <a:r>
                        <a:rPr lang="pt-BR" sz="1400" b="0" i="0" u="none" strike="noStrike">
                          <a:solidFill>
                            <a:schemeClr val="tx1"/>
                          </a:solidFill>
                          <a:effectLst/>
                          <a:latin typeface="Bahnschrift Light" panose="020B0502040204020203" pitchFamily="34" charset="0"/>
                        </a:rPr>
                        <a:t>Viapol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Industria Química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Analista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187209208"/>
                  </a:ext>
                </a:extLst>
              </a:tr>
              <a:tr h="391820">
                <a:tc>
                  <a:txBody>
                    <a:bodyPr/>
                    <a:lstStyle/>
                    <a:p>
                      <a:pPr algn="l" fontAlgn="b"/>
                      <a:r>
                        <a:rPr lang="pt-BR" sz="1400" b="0" i="0" u="none" strike="noStrike">
                          <a:solidFill>
                            <a:schemeClr val="tx1"/>
                          </a:solidFill>
                          <a:effectLst/>
                          <a:latin typeface="Bahnschrift Light" panose="020B0502040204020203" pitchFamily="34" charset="0"/>
                        </a:rPr>
                        <a:t>Rip Serviços Industrias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Serviços Industriais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Supervisor </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38755052"/>
                  </a:ext>
                </a:extLst>
              </a:tr>
              <a:tr h="391820">
                <a:tc>
                  <a:txBody>
                    <a:bodyPr/>
                    <a:lstStyle/>
                    <a:p>
                      <a:pPr algn="l" fontAlgn="b"/>
                      <a:r>
                        <a:rPr lang="pt-BR" sz="1400" b="0" i="0" u="none" strike="noStrike">
                          <a:solidFill>
                            <a:schemeClr val="tx1"/>
                          </a:solidFill>
                          <a:effectLst/>
                          <a:latin typeface="Bahnschrift Light" panose="020B0502040204020203" pitchFamily="34" charset="0"/>
                        </a:rPr>
                        <a:t>B Grob do Brasil</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Fab. Máq. e Equipam.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 Jurídico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019722035"/>
                  </a:ext>
                </a:extLst>
              </a:tr>
              <a:tr h="391820">
                <a:tc>
                  <a:txBody>
                    <a:bodyPr/>
                    <a:lstStyle/>
                    <a:p>
                      <a:pPr algn="l" fontAlgn="b"/>
                      <a:r>
                        <a:rPr lang="pt-BR" sz="1400" b="0" i="0" u="none" strike="noStrike">
                          <a:solidFill>
                            <a:schemeClr val="tx1"/>
                          </a:solidFill>
                          <a:effectLst/>
                          <a:latin typeface="Bahnschrift Light" panose="020B0502040204020203" pitchFamily="34" charset="0"/>
                        </a:rPr>
                        <a:t>Thyssenkrupp Metalúrgica Campo Limpo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err="1">
                          <a:solidFill>
                            <a:schemeClr val="tx1"/>
                          </a:solidFill>
                          <a:effectLst/>
                          <a:latin typeface="Bahnschrift Light" panose="020B0502040204020203" pitchFamily="34" charset="0"/>
                        </a:rPr>
                        <a:t>Metalurgica</a:t>
                      </a:r>
                      <a:r>
                        <a:rPr lang="pt-BR" sz="1400" b="0" i="0" u="none" strike="noStrike">
                          <a:solidFill>
                            <a:schemeClr val="tx1"/>
                          </a:solidFill>
                          <a:effectLst/>
                          <a:latin typeface="Bahnschrift Light" panose="020B0502040204020203" pitchFamily="34" charset="0"/>
                        </a:rPr>
                        <a:t> e auto peças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Relações Trabalhistas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761141069"/>
                  </a:ext>
                </a:extLst>
              </a:tr>
              <a:tr h="391820">
                <a:tc>
                  <a:txBody>
                    <a:bodyPr/>
                    <a:lstStyle/>
                    <a:p>
                      <a:pPr algn="l" fontAlgn="b"/>
                      <a:r>
                        <a:rPr lang="pt-BR" sz="1400" b="0" i="0" u="none" strike="noStrike">
                          <a:solidFill>
                            <a:schemeClr val="tx1"/>
                          </a:solidFill>
                          <a:effectLst/>
                          <a:latin typeface="Bahnschrift Light" panose="020B0502040204020203" pitchFamily="34" charset="0"/>
                        </a:rPr>
                        <a:t>Venturoso Valentini &amp; Cia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Metalúrgica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Analista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17308058"/>
                  </a:ext>
                </a:extLst>
              </a:tr>
              <a:tr h="391820">
                <a:tc>
                  <a:txBody>
                    <a:bodyPr/>
                    <a:lstStyle/>
                    <a:p>
                      <a:pPr algn="l" fontAlgn="b"/>
                      <a:r>
                        <a:rPr lang="pt-BR" sz="1400" b="0" i="0" u="none" strike="noStrike">
                          <a:solidFill>
                            <a:schemeClr val="tx1"/>
                          </a:solidFill>
                          <a:effectLst/>
                          <a:latin typeface="Bahnschrift Light" panose="020B0502040204020203" pitchFamily="34" charset="0"/>
                        </a:rPr>
                        <a:t>Whirlpool</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SC</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Eletrodomésticos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Médico Consultor</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267808269"/>
                  </a:ext>
                </a:extLst>
              </a:tr>
              <a:tr h="391820">
                <a:tc>
                  <a:txBody>
                    <a:bodyPr/>
                    <a:lstStyle/>
                    <a:p>
                      <a:pPr algn="l" fontAlgn="b"/>
                      <a:r>
                        <a:rPr lang="pt-BR" sz="1400" b="0" i="0" u="none" strike="noStrike">
                          <a:solidFill>
                            <a:schemeClr val="tx1"/>
                          </a:solidFill>
                          <a:effectLst/>
                          <a:latin typeface="Bahnschrift Light" panose="020B0502040204020203" pitchFamily="34" charset="0"/>
                        </a:rPr>
                        <a:t>ACLF Empreendimentos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PE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Construção Civil</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Coordenador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65973414"/>
                  </a:ext>
                </a:extLst>
              </a:tr>
              <a:tr h="391820">
                <a:tc>
                  <a:txBody>
                    <a:bodyPr/>
                    <a:lstStyle/>
                    <a:p>
                      <a:pPr algn="l" fontAlgn="b"/>
                      <a:r>
                        <a:rPr lang="pt-BR" sz="1400" b="0" i="0" u="none" strike="noStrike">
                          <a:solidFill>
                            <a:schemeClr val="tx1"/>
                          </a:solidFill>
                          <a:effectLst/>
                          <a:latin typeface="Bahnschrift Light" panose="020B0502040204020203" pitchFamily="34" charset="0"/>
                        </a:rPr>
                        <a:t>Panattos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MG</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Alimentos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 Administrativo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821975226"/>
                  </a:ext>
                </a:extLst>
              </a:tr>
              <a:tr h="391820">
                <a:tc>
                  <a:txBody>
                    <a:bodyPr/>
                    <a:lstStyle/>
                    <a:p>
                      <a:pPr algn="l" fontAlgn="b"/>
                      <a:r>
                        <a:rPr lang="pt-BR" sz="1400" b="0" i="0" u="none" strike="noStrike">
                          <a:solidFill>
                            <a:schemeClr val="tx1"/>
                          </a:solidFill>
                          <a:effectLst/>
                          <a:latin typeface="Bahnschrift Light" panose="020B0502040204020203" pitchFamily="34" charset="0"/>
                        </a:rPr>
                        <a:t>J. Câmara &amp; Irmãos SA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Imprensa e Comunicação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Analista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338889837"/>
                  </a:ext>
                </a:extLst>
              </a:tr>
              <a:tr h="391820">
                <a:tc>
                  <a:txBody>
                    <a:bodyPr/>
                    <a:lstStyle/>
                    <a:p>
                      <a:pPr algn="l" fontAlgn="b"/>
                      <a:r>
                        <a:rPr lang="pt-BR" sz="1400" b="0" i="0" u="none" strike="noStrike">
                          <a:solidFill>
                            <a:schemeClr val="tx1"/>
                          </a:solidFill>
                          <a:effectLst/>
                          <a:latin typeface="Bahnschrift Light" panose="020B0502040204020203" pitchFamily="34" charset="0"/>
                        </a:rPr>
                        <a:t>Gráfico Empreendimentos</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BA</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Construção Civil</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Coordenador de RH</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129410244"/>
                  </a:ext>
                </a:extLst>
              </a:tr>
            </a:tbl>
          </a:graphicData>
        </a:graphic>
      </p:graphicFrame>
      <p:sp>
        <p:nvSpPr>
          <p:cNvPr id="3" name="Retângulo: Cantos Arredondados 2">
            <a:extLst>
              <a:ext uri="{FF2B5EF4-FFF2-40B4-BE49-F238E27FC236}">
                <a16:creationId xmlns:a16="http://schemas.microsoft.com/office/drawing/2014/main" id="{73C29B31-A578-D9EE-8368-7F5112476C64}"/>
              </a:ext>
            </a:extLst>
          </p:cNvPr>
          <p:cNvSpPr/>
          <p:nvPr/>
        </p:nvSpPr>
        <p:spPr>
          <a:xfrm>
            <a:off x="747934" y="1287186"/>
            <a:ext cx="2078182" cy="449618"/>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b="1">
                <a:ln w="0"/>
                <a:solidFill>
                  <a:schemeClr val="bg1"/>
                </a:solidFill>
                <a:effectLst>
                  <a:outerShdw blurRad="38100" dist="19050" dir="2700000" algn="tl" rotWithShape="0">
                    <a:schemeClr val="dk1">
                      <a:alpha val="40000"/>
                    </a:schemeClr>
                  </a:outerShdw>
                </a:effectLst>
              </a:rPr>
              <a:t>PORTE GRANDE</a:t>
            </a:r>
          </a:p>
        </p:txBody>
      </p:sp>
      <p:sp>
        <p:nvSpPr>
          <p:cNvPr id="2" name="Espaço Reservado para Número de Slide 5">
            <a:extLst>
              <a:ext uri="{FF2B5EF4-FFF2-40B4-BE49-F238E27FC236}">
                <a16:creationId xmlns:a16="http://schemas.microsoft.com/office/drawing/2014/main" id="{62B26052-23CF-FD58-9DCF-E2C829FDBBA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a:t>
            </a:fld>
            <a:endParaRPr lang="en-ZA"/>
          </a:p>
        </p:txBody>
      </p:sp>
    </p:spTree>
    <p:extLst>
      <p:ext uri="{BB962C8B-B14F-4D97-AF65-F5344CB8AC3E}">
        <p14:creationId xmlns:p14="http://schemas.microsoft.com/office/powerpoint/2010/main" val="2332473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04582"/>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Monitoramento de dados gerais da população e tendências de saúde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399665"/>
            <a:ext cx="10515600" cy="936978"/>
          </a:xfrm>
          <a:ln w="19050">
            <a:solidFill>
              <a:srgbClr val="203864"/>
            </a:solidFill>
            <a:extLst>
              <a:ext uri="{C807C97D-BFC1-408E-A445-0C87EB9F89A2}">
                <ask:lineSketchStyleProps xmlns:ask="http://schemas.microsoft.com/office/drawing/2018/sketchyshapes">
                  <ask:type>
                    <ask:lineSketchScribble/>
                  </ask:type>
                </ask:lineSketchStyleProps>
              </a:ext>
            </a:extLst>
          </a:ln>
        </p:spPr>
        <p:txBody>
          <a:bodyPr vert="horz" lIns="91440" tIns="45720" rIns="91440" bIns="45720" rtlCol="0" anchor="ctr">
            <a:normAutofit/>
          </a:bodyPr>
          <a:lstStyle/>
          <a:p>
            <a:pPr marL="0" indent="0" algn="ctr">
              <a:buNone/>
            </a:pPr>
            <a:r>
              <a:rPr lang="pt-BR" sz="1800"/>
              <a:t>Uma minoria das empresas monitora diretamente dados da população local, mas estão atentas a ocorrências do ambiente externo que requeiram campanhas de prevenção como dengue, gripe, câncer de mama ou de próstata. Esta prática não é comum nas empresas de pequeno porte.</a:t>
            </a:r>
          </a:p>
        </p:txBody>
      </p:sp>
      <p:sp>
        <p:nvSpPr>
          <p:cNvPr id="9" name="Retângulo 8">
            <a:extLst>
              <a:ext uri="{FF2B5EF4-FFF2-40B4-BE49-F238E27FC236}">
                <a16:creationId xmlns:a16="http://schemas.microsoft.com/office/drawing/2014/main" id="{5ABFBD55-181F-4E7D-1A58-69F6E68FEF26}"/>
              </a:ext>
            </a:extLst>
          </p:cNvPr>
          <p:cNvSpPr/>
          <p:nvPr/>
        </p:nvSpPr>
        <p:spPr>
          <a:xfrm>
            <a:off x="300038" y="2984834"/>
            <a:ext cx="4354296" cy="3073048"/>
          </a:xfrm>
          <a:prstGeom prst="rect">
            <a:avLst/>
          </a:prstGeom>
          <a:solidFill>
            <a:srgbClr val="EAEF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Formas de monitoramento:</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Acompanhamento de notícias da mídia local</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Intercâmbio com profissionais de RH de outras empresas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Algumas corretoras fornecem estes dados pontualmente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Seguradoras fornecem dados de tendências, pontualmente, diretamente ou através das corretoras</a:t>
            </a:r>
          </a:p>
        </p:txBody>
      </p:sp>
      <p:pic>
        <p:nvPicPr>
          <p:cNvPr id="10242" name="Picture 2" descr="Stoodi | Conceito de população: aprenda tudo SOBRE O TEMA AGORA | Stoodi">
            <a:extLst>
              <a:ext uri="{FF2B5EF4-FFF2-40B4-BE49-F238E27FC236}">
                <a16:creationId xmlns:a16="http://schemas.microsoft.com/office/drawing/2014/main" id="{27642D92-226D-64C8-F051-AEF4AFFA30EE}"/>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0164" t="19881"/>
          <a:stretch/>
        </p:blipFill>
        <p:spPr bwMode="auto">
          <a:xfrm>
            <a:off x="4907899" y="3095334"/>
            <a:ext cx="7284101" cy="285204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3CE0885-7582-D83C-2961-A8C6FA75F0F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50</a:t>
            </a:fld>
            <a:endParaRPr lang="en-ZA"/>
          </a:p>
        </p:txBody>
      </p:sp>
    </p:spTree>
    <p:extLst>
      <p:ext uri="{BB962C8B-B14F-4D97-AF65-F5344CB8AC3E}">
        <p14:creationId xmlns:p14="http://schemas.microsoft.com/office/powerpoint/2010/main" val="2726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723132"/>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pt-BR" sz="1600" i="1">
                <a:solidFill>
                  <a:schemeClr val="tx1">
                    <a:lumMod val="50000"/>
                    <a:lumOff val="50000"/>
                  </a:schemeClr>
                </a:solidFill>
                <a:latin typeface="Bahnschrift Light" panose="020B0502040204020203" pitchFamily="34" charset="0"/>
              </a:rPr>
              <a:t>“T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emos um médico do trabalho e uma engenheira de segurança do trabalho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onde fazem todo esse monitoramento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acompanhamento, que é a equipe de saúde e segurança do trabalho, que é do SESI.</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contrato  com o SESI, todos os exames admissionais, periódicos, demissionais são feitos via SESI e a gente tem o médico do trabalho, que fica aqui conosco na SESI e sempre ele está trazendo campanhas. No final de junho a gente fez a campanha de odontológico e nutricional e aí ele sempre está trazendo essas campanhas do SESI para apoio aos funcionários. O programa é o Viva Mais”.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“Quando essas pessoas procuram o ambulatório e o médico me traz uma demanda específica, a gente intervém, por exemplo, em 2021 a gente criou aqui um espaço, espaço saúde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cuidar da saúde mental</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tenho aqui um psicólogo no atendimento presencial,  tenho um psiquiatra e um assistente social e uma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nutricionista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eu tenho esse tratamento aqui específico junto com o meu ambulatório porque a gente, em 2021, enxergou que essa demanda estava aumentando significativamente. A</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gente tem internalizado esse serviço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quando tem esse tipo de demanda, as pessoas procuram no ambulatório, a gente tenta ajudar no que pode, no sentido de facilitar, o próprio médico do trabalho orienta no sentido de, olha, vai por esse caminho, você está meio perdido, não sabe o que fazer, ele orienta, mesmo que seja esposa, dependente, filhos.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não tenho tratamento estatístico disso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tenho serviço, mas a gente não trata isso como um indicador que seja relevante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F6D4C2E4-5AF0-826E-4291-78090480CF4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3385B955-55D6-3A62-4FEE-B9853621C8B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51</a:t>
            </a:fld>
            <a:endParaRPr lang="en-ZA"/>
          </a:p>
        </p:txBody>
      </p:sp>
    </p:spTree>
    <p:extLst>
      <p:ext uri="{BB962C8B-B14F-4D97-AF65-F5344CB8AC3E}">
        <p14:creationId xmlns:p14="http://schemas.microsoft.com/office/powerpoint/2010/main" val="3362109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0759" y="2128090"/>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sinistralidade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os maiores utilizadores, os maiores custos, se é de uma maneira continuada ou não, se essa pessoa saiu da empresa, eu tenho essa informação, então eu uso isso como forma de negociar, se a pessoa veio a falecer, infelizmente, também eu tenho. Então, eu tenho bastante argumentações para negociar com a operadora”</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custo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faço um acompanhamento de todos os valores, todas as notas que entram, eu tenho uma planilha de controle, Excel mesmo, onde eu faço todos os lançamentos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mensalidade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eu sempre comparo o mês anterior com o mês atual, por que que aumentou,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houve mais utilização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as notas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 coparticipação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vieram maiores, vieram menores, foi o quê. E esse acompanhamento da sinistralidade, quem são os colaboradores que mais deram despesas para o plano, a gente busca ali o CID para saber se é algum problema que vai se prolongar ou se é algo rotineiro, ou se apenas foi alguma situação atípica que onerou, é esse acompanhamento mesmo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None/>
              <a:tabLst>
                <a:tab pos="228600" algn="l"/>
              </a:tabLst>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126B8205-701E-B53D-41F5-53A6EB5B9766}"/>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467AF15-CE6D-E6D3-FF43-901CE7ED002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52</a:t>
            </a:fld>
            <a:endParaRPr lang="en-ZA"/>
          </a:p>
        </p:txBody>
      </p:sp>
    </p:spTree>
    <p:extLst>
      <p:ext uri="{BB962C8B-B14F-4D97-AF65-F5344CB8AC3E}">
        <p14:creationId xmlns:p14="http://schemas.microsoft.com/office/powerpoint/2010/main" val="3147973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0759" y="2180045"/>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pt-BR" sz="1600" i="1">
                <a:solidFill>
                  <a:schemeClr val="tx1">
                    <a:lumMod val="50000"/>
                    <a:lumOff val="50000"/>
                  </a:schemeClr>
                </a:solidFill>
                <a:latin typeface="Bahnschrift Light" panose="020B0502040204020203" pitchFamily="34"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Nós fizemos isso há muito tempo e estamos com o projeto de realizar um novo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levantamento de perfil de saúde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nosso aqui, sim, está nos</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planos. Vamos fazer através dessa consultoria, ela tem um aplicativo específico e aí os titulares vão entrar lá e vão responder as perguntas específicas, se tem algum tipo de doença, problema, para a gente ter essa estratificação para a gente poder ser mais assertivos nas campanhas de prevenção, preventivas, da minha população”</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tabLst>
                <a:tab pos="228600" algn="l"/>
              </a:tabLst>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Isso eu faço um acompanhamento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pelas mídias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por exemplo, nós estamos com um surto de dengue na região, então a gente faz, o doutor especifica alguns avisos que a gente coloca na TV corporativa ou nos quadros de aviso, dando orientação de quais são os sintomas, como proceder, como prevenir, isso a gente faz. Também já tivemos ocasiões aqui de ter uma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incidência grande de terçol, de conjuntivite,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então a gente vai atuando, vai agindo dessa maneira para a gente poder, de alguma maneira, para minimizar os impactos aqui. Da questão de absenteísmo e tudo mais”.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9FBBB72E-0D6C-CD43-0957-87A870F22D13}"/>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4C232A4-54FE-F861-7D17-A0BB9982D85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53</a:t>
            </a:fld>
            <a:endParaRPr lang="en-ZA"/>
          </a:p>
        </p:txBody>
      </p:sp>
    </p:spTree>
    <p:extLst>
      <p:ext uri="{BB962C8B-B14F-4D97-AF65-F5344CB8AC3E}">
        <p14:creationId xmlns:p14="http://schemas.microsoft.com/office/powerpoint/2010/main" val="199573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11737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“Através desses indicadores (de sinistralidade), a gente identificou que a gente estava tendo muito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absenteísmo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 uma questão odontológica e hoje a gente oferece também um plano odontológico, que é o MetLife, e ele é nacional para os funcionários.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Esse acompanhamento é quando está próximo à fase de renovação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aí eles fazem o estudo de mercado para ver como é que o mercado está se comportando, qual é a previsibilidade de aumento e principalmente essa outra parte operacional mesmo. Eles mandam para a gente o relatório anual.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Eles não mandam a sinistralidade para a gente, não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Eles falam que se a sinistralidade está alta ou não, eles vão acompanhando, se a sinistralidade estiver dentro da média, ok, mas se por acaso tiver algum pico, aí eles avisam.</a:t>
            </a:r>
            <a:r>
              <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último que apresentou, eles disseram que a gente ficou abaixo da média de mercado...“</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“Temos comitês de saúde trimestral para entender essas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tendências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verificando,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que está sendo pago e o que está sendo utilizado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essa sinistralidade, por exemplo, nos primeiros meses é praticamente zero, colocando uma média, ele sai ainda, ainda não é muito fidedigno, para essa pandemia que está iniciando, mas a gente acompanha essas tendências pela utilização.</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corretora tem um sistema de BI que nos ajuda a botar tudo isso, num sistema e para a gente ter uma visualização mais rápida e on time, real do que está sendo contabilizado, do que está sendo faturado pela operadora. Então, a partir dali, esse BI, a gente tem essas reuniões, eu tenho acesso a esse BI todos os dias, então, acesso e consigo monitorar pelo BI da corretora, mas também a gente faz esses comitês trimestrais para discussão mais aprofundada de tendências e ações que poderiam ser feitas”.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1ADFFA5C-0B6D-75C1-9311-81A0AA48696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97A6B8A5-4DAB-E119-C170-A5F119392C78}"/>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54</a:t>
            </a:fld>
            <a:endParaRPr lang="en-ZA"/>
          </a:p>
        </p:txBody>
      </p:sp>
    </p:spTree>
    <p:extLst>
      <p:ext uri="{BB962C8B-B14F-4D97-AF65-F5344CB8AC3E}">
        <p14:creationId xmlns:p14="http://schemas.microsoft.com/office/powerpoint/2010/main" val="1864469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192141"/>
            <a:ext cx="10824705" cy="5415891"/>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“Sempre quando a pessoa faz exame médico adicional e periódico, existe uma f</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icha clínica que vem pra gente, especificando tudo que o colaborador sentiu nos últimos seis meses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alguma doença que o médico identificou. Tipo, eu tenho várias pessoas com ansiedade severa aqui, que a gente jamais imaginou. Nessa ficha clínica que vem pra gente, a gente consegue analisar e dar um apoio psicológico para essa pessoa. A gente tem um psicólogo aqui na empresa que trabalha realmente voltada só para essa parte de saúde mental”.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corretora faz todo o mapeamento de utilização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quando o CID é liberado. A gente já conseguiu mapear quando as pessoas estavam indo muito na parte de P.S., então veio aqui o médico da corretora, fez um exame em todo mundo, aquele exame simples, que normalmente fazem e nós conseguimos identificar diabéticos e hipertensos aqui no dia que a gente fez aqui esse evento. E quando tem muita utilização por um certo CID. Igual nós tivemos aqui muita dengue, estava um surto de dengue aqui, nós tivemos uma ação também em cima disso. Então, a corretora, como eles têm um médico lá, ele consegue ter acesso aos CID (Código internacional de doença), eu não tenho, quando alguma coisa em massa passando de duas a três, eu não me recordo, ele já começa a fazer uma atuação em cima disso</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relatório da sinistralidade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gente recebe somente no momento da negociação do plano de saúde, do valor, do reajuste. Mas sempre que necessário, se eu preciso dessa informação, eu consigo diretamente com o Ciclo Saúde”.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A8F8129F-715E-B117-3A7F-2E572E51EA04}"/>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15E7ECC-31B2-28D0-E2C7-2629107B61A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55</a:t>
            </a:fld>
            <a:endParaRPr lang="en-ZA"/>
          </a:p>
        </p:txBody>
      </p:sp>
    </p:spTree>
    <p:extLst>
      <p:ext uri="{BB962C8B-B14F-4D97-AF65-F5344CB8AC3E}">
        <p14:creationId xmlns:p14="http://schemas.microsoft.com/office/powerpoint/2010/main" val="595048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065422"/>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b="1"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D</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ados da saúde da população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Isso é acompanhado. Esse tem um comitê de saúde e aí tem gente nossa, corretora e a própria Bradesco, que a gente tem encontros a cada três meses. Para fazer esses levantamentos. E aí, qual as tendências que estão da nossa população, tem esse acompanhamento”.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“Primeiro nós temos o plano orçamentário, a gente já coloca ali tudo que vai gastar no ano de plano, só que a coparticipação, nós fazemos uma média, porque a gente não consegue prever o que é feito da coparticipação. Então, a questão de gasto, o que é gasto da coparticipação,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não faz acompanhamento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Depois, a gente lança, a gente faz uma média. O que nós verificamos mesmo é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utilização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tecnicamente,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essa coparticipação, nada sai do caixa da empresa. É tudo do trabalhador, ele paga 100%.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que a empresa paga é o plano, que é 100%. O trabalhador não paga nada. Então, acaba que a gente não tem esse controle, porque antes da cobrança vir para mim,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trabalhador tem acesso no aplicativo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ele consegue ver se aquilo que está cobrando foi o que ele usou mesmo. Já aconteceu deles falarem, não me lembro se era Amil ou Bradesco, que estão me cobrando tal coisa que eu não fiz e aí,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o empregado ou a operadora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 gente não pode ter nenhum tipo de contato, porque chega para mim e eu pago. Então, a gente não precisa fazer esse controle, porque não sai do nosso caixa”.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584F3997-4B03-C950-E8E0-D3A64A8B63A4}"/>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09D8791-8860-601F-3DE7-A328533FF4B4}"/>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56</a:t>
            </a:fld>
            <a:endParaRPr lang="en-ZA"/>
          </a:p>
        </p:txBody>
      </p:sp>
    </p:spTree>
    <p:extLst>
      <p:ext uri="{BB962C8B-B14F-4D97-AF65-F5344CB8AC3E}">
        <p14:creationId xmlns:p14="http://schemas.microsoft.com/office/powerpoint/2010/main" val="2506232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273242"/>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Nós fazemos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monitoramento de custos</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eu apresento todo mês, é um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indicador do custo do plano</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vidas que entraram, vidas que saíram, quanto que está custando hoje, mas muito mais para acompanhamento, porque nem podemos fazer nenhuma cobrança do colaborador. Então o que a gente faz, por exemplo, é se a gente vê que, que vem nesses relatórios também da Alper, e as pessoas estão usando muito o pronto-socorro, a gente orientar, de fazer as consultas eletivas, de trabalhar a prevenção, porque o pronto-socorro geralmente ele chega para uma situação atípica, mas às vezes é porque a pessoa ainda não descobriu o que ela realmente tem, e às vezes ela vai lá e trata o sintoma,, sei lá, estou com muita dor, vou para o pronto-socorro, chega no pronto-socorro, o que ele faz com a gente? Droga a gente, a gente não sente mais nada, e depois eu não dou continuidade. Então é trabalhar muito essa questão da prevenção, e a orientação do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monitoramento de custos adequado do pronto-atendimento </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nesse sentido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temos monitoramento não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Existem mais informais, mas um setor específico para isso, não.</a:t>
            </a:r>
            <a:r>
              <a:rPr lang="pt-BR" sz="1600"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 sou uma pessoa muito dentro do meu negócio, eu e minha sócia, a gente convive bastante com eles, então, a informalidade que eu falo é nesse sentido, às vezes o trabalhador faz algumas queixas e tudo assim e aí a gente questiona. Já foi ao médico? Fez isso, fez isso? Ou eles vêm até a gente para comunicar. “Estava sentindo isso, foi ao médico, o médico orientou que tem que fazer a cirurgia ou tem que fazer alguma outra coisa.” Mas não é um monitoramento que a gente faça esse monitoramento. É nesse sentido que eu falo de informalidade”.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693C5137-28FE-3A04-1FAD-C5AA2A3BD80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164011A0-0B91-79F7-2F98-5447C2D0C99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57</a:t>
            </a:fld>
            <a:endParaRPr lang="en-ZA"/>
          </a:p>
        </p:txBody>
      </p:sp>
    </p:spTree>
    <p:extLst>
      <p:ext uri="{BB962C8B-B14F-4D97-AF65-F5344CB8AC3E}">
        <p14:creationId xmlns:p14="http://schemas.microsoft.com/office/powerpoint/2010/main" val="536648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Indicadores monitorados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285240"/>
            <a:ext cx="10824705" cy="42875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dados da população, eu não acompanho isso. Somente, assim, noticiários. O que sai aqui no jornal. Síndrome gripal, síndrome de virose, essas coisas, sim. Mas não que eu acompanhe por alguma coisa específica.</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Noticiários, redes sociais, que tem uma página ali na cidade e o próprio jornal da cidade”.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0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Sim, dados da população, eu participo de três grupos de gestão de RH na cidade. Que são gestoras de RH de várias empresas. E a gente faz direto esses insights. Ah, eu trabalho com operadora tal, eu tenho tal problema. Então, dentro desse grupo mesmo, e também dentro da FIESP. Aqui em Jundiaí é a FIESP. Nós somos associados à FIESP. E eles nos apoiam também com essas pesquisas de satisfação entre os moradores da cidade”.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0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Não acompanho sinistralidade, quando eles vieram trazer o 5.7% de reajuste eu queria a composição disso e eles me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deram um dado de sinistralidade que eu não consegui checar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sei sim que na composição existe um momento ali que a sinistralidade pesa para fazer o reajuste ou pra entender a faixa etária, a quantidade de uso. Na verdade, a sinistralidade que compõe todos esses quesitos aí, mas hoje eu não tenho isso aqui acompanhado ainda”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 (Pequeno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D418BDEF-F220-4E41-6547-B0051DFA909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215C333-6256-FBED-632F-7B8C90B123D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58</a:t>
            </a:fld>
            <a:endParaRPr lang="en-ZA"/>
          </a:p>
        </p:txBody>
      </p:sp>
    </p:spTree>
    <p:extLst>
      <p:ext uri="{BB962C8B-B14F-4D97-AF65-F5344CB8AC3E}">
        <p14:creationId xmlns:p14="http://schemas.microsoft.com/office/powerpoint/2010/main" val="2060192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Como cuidar da saúde de seus funcionários durante a pandemia? - Pacto">
            <a:extLst>
              <a:ext uri="{FF2B5EF4-FFF2-40B4-BE49-F238E27FC236}">
                <a16:creationId xmlns:a16="http://schemas.microsoft.com/office/drawing/2014/main" id="{484963EE-1572-38E8-7CDA-2061E47D0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7" r="5314"/>
          <a:stretch/>
        </p:blipFill>
        <p:spPr bwMode="auto">
          <a:xfrm>
            <a:off x="0" y="6223"/>
            <a:ext cx="12192000" cy="742810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ctr" defTabSz="914400" rtl="0" eaLnBrk="1" fontAlgn="auto" latinLnBrk="0" hangingPunct="1">
              <a:lnSpc>
                <a:spcPct val="105000"/>
              </a:lnSpc>
              <a:spcBef>
                <a:spcPts val="0"/>
              </a:spcBef>
              <a:spcAft>
                <a:spcPts val="0"/>
              </a:spcAft>
              <a:buClrTx/>
              <a:buSzTx/>
              <a:buFontTx/>
              <a:buNone/>
              <a:tabLst>
                <a:tab pos="457200" algn="l"/>
              </a:tabLst>
              <a:defRPr/>
            </a:pPr>
            <a:r>
              <a:rPr kumimoji="0" lang="pt-BR" sz="3200" b="1" i="0" u="none" strike="noStrike" kern="1200" cap="none" spc="0" normalizeH="0" baseline="0" noProof="0">
                <a:ln>
                  <a:noFill/>
                </a:ln>
                <a:solidFill>
                  <a:srgbClr val="000000"/>
                </a:solidFill>
                <a:effectLst/>
                <a:uLnTx/>
                <a:uFillTx/>
                <a:latin typeface="Bahnschrift Light" panose="020B0502040204020203" pitchFamily="34" charset="0"/>
                <a:ea typeface="Times New Roman" panose="02020603050405020304" pitchFamily="18" charset="0"/>
                <a:cs typeface="Aptos" panose="020B0004020202020204" pitchFamily="34" charset="0"/>
              </a:rPr>
              <a:t>Gestão de cuidados dentro da empresa</a:t>
            </a:r>
            <a:endParaRPr kumimoji="0" lang="pt-BR" sz="3200" b="1" i="0" u="none" strike="noStrike" kern="1200" cap="none" spc="0" normalizeH="0" baseline="0" noProof="0">
              <a:ln>
                <a:noFill/>
              </a:ln>
              <a:solidFill>
                <a:prstClr val="black"/>
              </a:solidFill>
              <a:effectLst/>
              <a:uLnTx/>
              <a:uFillTx/>
              <a:latin typeface="Bahnschrift Light" panose="020B0502040204020203" pitchFamily="34" charset="0"/>
              <a:ea typeface="Aptos" panose="020B0004020202020204" pitchFamily="34" charset="0"/>
              <a:cs typeface="Aptos" panose="020B0004020202020204" pitchFamily="34"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33446" y="-19668"/>
            <a:ext cx="12230292"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38293" y="6056693"/>
            <a:ext cx="12230293" cy="137140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6D50924D-6EEF-5645-B7E6-0D86A4EB205F}"/>
              </a:ext>
            </a:extLst>
          </p:cNvPr>
          <p:cNvSpPr txBox="1"/>
          <p:nvPr/>
        </p:nvSpPr>
        <p:spPr>
          <a:xfrm>
            <a:off x="117945" y="165239"/>
            <a:ext cx="3219615" cy="707886"/>
          </a:xfrm>
          <a:prstGeom prst="rect">
            <a:avLst/>
          </a:prstGeom>
          <a:solidFill>
            <a:srgbClr val="F2F2F2">
              <a:alpha val="40000"/>
            </a:srgbClr>
          </a:solidFill>
        </p:spPr>
        <p:txBody>
          <a:bodyPr wrap="square" rtlCol="0">
            <a:spAutoFit/>
          </a:bodyPr>
          <a:lstStyle/>
          <a:p>
            <a:pPr algn="ctr"/>
            <a:r>
              <a:rPr lang="pt-BR" sz="2000" b="1">
                <a:solidFill>
                  <a:srgbClr val="002060"/>
                </a:solidFill>
                <a:latin typeface="Bradley Hand ITC" panose="03070402050302030203" pitchFamily="66" charset="0"/>
              </a:rPr>
              <a:t>“Tratar da saúde para não ter que cuidar da doença!”</a:t>
            </a:r>
          </a:p>
        </p:txBody>
      </p:sp>
      <p:sp>
        <p:nvSpPr>
          <p:cNvPr id="4" name="Espaço Reservado para Número de Slide 5">
            <a:extLst>
              <a:ext uri="{FF2B5EF4-FFF2-40B4-BE49-F238E27FC236}">
                <a16:creationId xmlns:a16="http://schemas.microsoft.com/office/drawing/2014/main" id="{750924FD-5BA1-4FEE-0B7C-8833BA12677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59</a:t>
            </a:fld>
            <a:endParaRPr lang="en-ZA">
              <a:solidFill>
                <a:schemeClr val="bg1"/>
              </a:solidFill>
            </a:endParaRPr>
          </a:p>
        </p:txBody>
      </p:sp>
    </p:spTree>
    <p:extLst>
      <p:ext uri="{BB962C8B-B14F-4D97-AF65-F5344CB8AC3E}">
        <p14:creationId xmlns:p14="http://schemas.microsoft.com/office/powerpoint/2010/main" val="161952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6145BF-A9E4-42BF-AC69-E78AD3DC1D72}"/>
              </a:ext>
            </a:extLst>
          </p:cNvPr>
          <p:cNvSpPr/>
          <p:nvPr/>
        </p:nvSpPr>
        <p:spPr>
          <a:xfrm rot="5400000">
            <a:off x="5716250" y="-5419977"/>
            <a:ext cx="749508" cy="1218200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BC150957-347C-4E2A-A575-688331541ED5}"/>
              </a:ext>
            </a:extLst>
          </p:cNvPr>
          <p:cNvCxnSpPr>
            <a:cxnSpLocks/>
            <a:endCxn id="4" idx="0"/>
          </p:cNvCxnSpPr>
          <p:nvPr/>
        </p:nvCxnSpPr>
        <p:spPr>
          <a:xfrm>
            <a:off x="3719945" y="671027"/>
            <a:ext cx="84620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0D5B26F-5B0A-4EE1-9FC5-5C6257299575}"/>
              </a:ext>
            </a:extLst>
          </p:cNvPr>
          <p:cNvCxnSpPr>
            <a:cxnSpLocks/>
            <a:endCxn id="4" idx="2"/>
          </p:cNvCxnSpPr>
          <p:nvPr/>
        </p:nvCxnSpPr>
        <p:spPr>
          <a:xfrm flipH="1">
            <a:off x="0" y="660420"/>
            <a:ext cx="869430" cy="10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28D3F01D-3F32-439A-9F77-B1A3D3713DBA}"/>
              </a:ext>
            </a:extLst>
          </p:cNvPr>
          <p:cNvSpPr txBox="1"/>
          <p:nvPr/>
        </p:nvSpPr>
        <p:spPr>
          <a:xfrm>
            <a:off x="916901" y="417738"/>
            <a:ext cx="9741105" cy="646331"/>
          </a:xfrm>
          <a:prstGeom prst="rect">
            <a:avLst/>
          </a:prstGeom>
          <a:noFill/>
        </p:spPr>
        <p:txBody>
          <a:bodyPr wrap="square" rtlCol="0">
            <a:spAutoFit/>
          </a:bodyPr>
          <a:lstStyle/>
          <a:p>
            <a:pPr>
              <a:lnSpc>
                <a:spcPts val="4000"/>
              </a:lnSpc>
            </a:pPr>
            <a:r>
              <a:rPr lang="pt-BR" sz="5000">
                <a:solidFill>
                  <a:schemeClr val="bg1"/>
                </a:solidFill>
                <a:latin typeface="+mj-lt"/>
              </a:rPr>
              <a:t>Amostra</a:t>
            </a:r>
          </a:p>
        </p:txBody>
      </p:sp>
      <p:sp>
        <p:nvSpPr>
          <p:cNvPr id="7" name="CaixaDeTexto 6">
            <a:extLst>
              <a:ext uri="{FF2B5EF4-FFF2-40B4-BE49-F238E27FC236}">
                <a16:creationId xmlns:a16="http://schemas.microsoft.com/office/drawing/2014/main" id="{3A0B2002-D99B-6C1D-2ACD-5FECE5C5E32B}"/>
              </a:ext>
            </a:extLst>
          </p:cNvPr>
          <p:cNvSpPr txBox="1"/>
          <p:nvPr/>
        </p:nvSpPr>
        <p:spPr>
          <a:xfrm>
            <a:off x="747934" y="1409928"/>
            <a:ext cx="10344135" cy="338554"/>
          </a:xfrm>
          <a:prstGeom prst="rect">
            <a:avLst/>
          </a:prstGeom>
          <a:noFill/>
        </p:spPr>
        <p:txBody>
          <a:bodyPr wrap="square">
            <a:spAutoFit/>
          </a:bodyPr>
          <a:lstStyle/>
          <a:p>
            <a:pPr marL="285750" indent="-285750" algn="just">
              <a:buFont typeface="Wingdings" panose="05000000000000000000" pitchFamily="2" charset="2"/>
              <a:buChar char="§"/>
            </a:pPr>
            <a:endParaRPr lang="pt-BR" sz="1600">
              <a:effectLst/>
              <a:latin typeface="Bahnschrift Light" panose="020B0502040204020203" pitchFamily="34" charset="0"/>
              <a:ea typeface="Verdana" panose="020B0604030504040204" pitchFamily="34" charset="0"/>
            </a:endParaRPr>
          </a:p>
        </p:txBody>
      </p:sp>
      <p:graphicFrame>
        <p:nvGraphicFramePr>
          <p:cNvPr id="6" name="Tabela 5">
            <a:extLst>
              <a:ext uri="{FF2B5EF4-FFF2-40B4-BE49-F238E27FC236}">
                <a16:creationId xmlns:a16="http://schemas.microsoft.com/office/drawing/2014/main" id="{4C9D5CA1-A95E-416D-91DC-E4B9D1D34641}"/>
              </a:ext>
            </a:extLst>
          </p:cNvPr>
          <p:cNvGraphicFramePr>
            <a:graphicFrameLocks noGrp="1"/>
          </p:cNvGraphicFramePr>
          <p:nvPr>
            <p:extLst>
              <p:ext uri="{D42A27DB-BD31-4B8C-83A1-F6EECF244321}">
                <p14:modId xmlns:p14="http://schemas.microsoft.com/office/powerpoint/2010/main" val="3002523902"/>
              </p:ext>
            </p:extLst>
          </p:nvPr>
        </p:nvGraphicFramePr>
        <p:xfrm>
          <a:off x="852054" y="1898994"/>
          <a:ext cx="10524103" cy="4173220"/>
        </p:xfrm>
        <a:graphic>
          <a:graphicData uri="http://schemas.openxmlformats.org/drawingml/2006/table">
            <a:tbl>
              <a:tblPr firstRow="1" bandRow="1">
                <a:tableStyleId>{5C22544A-7EE6-4342-B048-85BDC9FD1C3A}</a:tableStyleId>
              </a:tblPr>
              <a:tblGrid>
                <a:gridCol w="4080472">
                  <a:extLst>
                    <a:ext uri="{9D8B030D-6E8A-4147-A177-3AD203B41FA5}">
                      <a16:colId xmlns:a16="http://schemas.microsoft.com/office/drawing/2014/main" val="3818205014"/>
                    </a:ext>
                  </a:extLst>
                </a:gridCol>
                <a:gridCol w="839011">
                  <a:extLst>
                    <a:ext uri="{9D8B030D-6E8A-4147-A177-3AD203B41FA5}">
                      <a16:colId xmlns:a16="http://schemas.microsoft.com/office/drawing/2014/main" val="2152533283"/>
                    </a:ext>
                  </a:extLst>
                </a:gridCol>
                <a:gridCol w="2333466">
                  <a:extLst>
                    <a:ext uri="{9D8B030D-6E8A-4147-A177-3AD203B41FA5}">
                      <a16:colId xmlns:a16="http://schemas.microsoft.com/office/drawing/2014/main" val="1349065133"/>
                    </a:ext>
                  </a:extLst>
                </a:gridCol>
                <a:gridCol w="1142906">
                  <a:extLst>
                    <a:ext uri="{9D8B030D-6E8A-4147-A177-3AD203B41FA5}">
                      <a16:colId xmlns:a16="http://schemas.microsoft.com/office/drawing/2014/main" val="602868937"/>
                    </a:ext>
                  </a:extLst>
                </a:gridCol>
                <a:gridCol w="2128248">
                  <a:extLst>
                    <a:ext uri="{9D8B030D-6E8A-4147-A177-3AD203B41FA5}">
                      <a16:colId xmlns:a16="http://schemas.microsoft.com/office/drawing/2014/main" val="1846067875"/>
                    </a:ext>
                  </a:extLst>
                </a:gridCol>
              </a:tblGrid>
              <a:tr h="370840">
                <a:tc>
                  <a:txBody>
                    <a:bodyPr/>
                    <a:lstStyle/>
                    <a:p>
                      <a:pPr algn="l" fontAlgn="ctr"/>
                      <a:r>
                        <a:rPr lang="pt-BR" sz="1500" b="1" i="0" u="none" strike="noStrike">
                          <a:solidFill>
                            <a:schemeClr val="tx1"/>
                          </a:solidFill>
                          <a:effectLst/>
                          <a:latin typeface="Bahnschrift Light" panose="020B0502040204020203" pitchFamily="34" charset="0"/>
                        </a:rPr>
                        <a:t>Empresa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UF</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Ramo de Atividade</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Utiliza corretora?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Cargo</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713059446"/>
                  </a:ext>
                </a:extLst>
              </a:tr>
              <a:tr h="370840">
                <a:tc>
                  <a:txBody>
                    <a:bodyPr/>
                    <a:lstStyle/>
                    <a:p>
                      <a:pPr algn="l" fontAlgn="b"/>
                      <a:r>
                        <a:rPr lang="pt-BR" sz="1400" b="0" i="0" u="none" strike="noStrike">
                          <a:solidFill>
                            <a:schemeClr val="tx1"/>
                          </a:solidFill>
                          <a:effectLst/>
                          <a:latin typeface="Bahnschrift Light" panose="020B0502040204020203" pitchFamily="34" charset="0"/>
                        </a:rPr>
                        <a:t>Mitsui Prime Advanced</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Industria Química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187209208"/>
                  </a:ext>
                </a:extLst>
              </a:tr>
              <a:tr h="370840">
                <a:tc>
                  <a:txBody>
                    <a:bodyPr/>
                    <a:lstStyle/>
                    <a:p>
                      <a:pPr algn="l" fontAlgn="b"/>
                      <a:r>
                        <a:rPr lang="pt-BR" sz="1400" b="0" i="0" u="none" strike="noStrike">
                          <a:solidFill>
                            <a:schemeClr val="tx1"/>
                          </a:solidFill>
                          <a:effectLst/>
                          <a:latin typeface="Bahnschrift Light" panose="020B0502040204020203" pitchFamily="34" charset="0"/>
                        </a:rPr>
                        <a:t>PetroCoque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Química e Petroquímica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Coordenador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38755052"/>
                  </a:ext>
                </a:extLst>
              </a:tr>
              <a:tr h="370840">
                <a:tc>
                  <a:txBody>
                    <a:bodyPr/>
                    <a:lstStyle/>
                    <a:p>
                      <a:pPr algn="l" fontAlgn="b"/>
                      <a:r>
                        <a:rPr lang="pt-BR" sz="1400" b="0" i="0" u="none" strike="noStrike">
                          <a:solidFill>
                            <a:schemeClr val="tx1"/>
                          </a:solidFill>
                          <a:effectLst/>
                          <a:latin typeface="Bahnschrift Light" panose="020B0502040204020203" pitchFamily="34" charset="0"/>
                        </a:rPr>
                        <a:t>São Rafael</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Refrigeração Industrial</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Gestor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019722035"/>
                  </a:ext>
                </a:extLst>
              </a:tr>
              <a:tr h="370840">
                <a:tc>
                  <a:txBody>
                    <a:bodyPr/>
                    <a:lstStyle/>
                    <a:p>
                      <a:pPr algn="l" fontAlgn="b"/>
                      <a:r>
                        <a:rPr lang="pt-BR" sz="1400" b="0" i="0" u="none" strike="noStrike">
                          <a:solidFill>
                            <a:schemeClr val="tx1"/>
                          </a:solidFill>
                          <a:effectLst/>
                          <a:latin typeface="Bahnschrift Light" panose="020B0502040204020203" pitchFamily="34" charset="0"/>
                        </a:rPr>
                        <a:t>Kidy Birigui Calçados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Industria de Calçados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Sup. Saúde Seg. Trabalho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761141069"/>
                  </a:ext>
                </a:extLst>
              </a:tr>
              <a:tr h="370840">
                <a:tc>
                  <a:txBody>
                    <a:bodyPr/>
                    <a:lstStyle/>
                    <a:p>
                      <a:pPr algn="l" fontAlgn="b"/>
                      <a:r>
                        <a:rPr lang="pt-BR" sz="1400" b="0" i="0" u="none" strike="noStrike">
                          <a:solidFill>
                            <a:schemeClr val="tx1"/>
                          </a:solidFill>
                          <a:effectLst/>
                          <a:latin typeface="Bahnschrift Light" panose="020B0502040204020203" pitchFamily="34" charset="0"/>
                        </a:rPr>
                        <a:t>Prominas Brasil Equipamentos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 Equip. Metalúrgicos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17308058"/>
                  </a:ext>
                </a:extLst>
              </a:tr>
              <a:tr h="370840">
                <a:tc>
                  <a:txBody>
                    <a:bodyPr/>
                    <a:lstStyle/>
                    <a:p>
                      <a:pPr algn="l" fontAlgn="b"/>
                      <a:r>
                        <a:rPr lang="pt-BR" sz="1400" b="0" i="0" u="none" strike="noStrike">
                          <a:solidFill>
                            <a:schemeClr val="tx1"/>
                          </a:solidFill>
                          <a:effectLst/>
                          <a:latin typeface="Bahnschrift Light" panose="020B0502040204020203" pitchFamily="34" charset="0"/>
                        </a:rPr>
                        <a:t>Wedvision</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SC</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Metal Mecânico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Analista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267808269"/>
                  </a:ext>
                </a:extLst>
              </a:tr>
              <a:tr h="370840">
                <a:tc>
                  <a:txBody>
                    <a:bodyPr/>
                    <a:lstStyle/>
                    <a:p>
                      <a:pPr algn="l" fontAlgn="b"/>
                      <a:r>
                        <a:rPr lang="pt-BR" sz="1400" b="0" i="0" u="none" strike="noStrike">
                          <a:solidFill>
                            <a:schemeClr val="tx1"/>
                          </a:solidFill>
                          <a:effectLst/>
                          <a:latin typeface="Bahnschrift Light" panose="020B0502040204020203" pitchFamily="34" charset="0"/>
                        </a:rPr>
                        <a:t>Altadia Group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SC</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Indústria Química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Téc. Enf. Trabalho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65973414"/>
                  </a:ext>
                </a:extLst>
              </a:tr>
              <a:tr h="370840">
                <a:tc>
                  <a:txBody>
                    <a:bodyPr/>
                    <a:lstStyle/>
                    <a:p>
                      <a:pPr algn="l" fontAlgn="b"/>
                      <a:r>
                        <a:rPr lang="pt-BR" sz="1400" b="0" i="0" u="none" strike="noStrike">
                          <a:solidFill>
                            <a:schemeClr val="tx1"/>
                          </a:solidFill>
                          <a:effectLst/>
                          <a:latin typeface="Bahnschrift Light" panose="020B0502040204020203" pitchFamily="34" charset="0"/>
                        </a:rPr>
                        <a:t>SAS Plastic</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RS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Industria de plásticos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Analista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821975226"/>
                  </a:ext>
                </a:extLst>
              </a:tr>
              <a:tr h="370840">
                <a:tc>
                  <a:txBody>
                    <a:bodyPr/>
                    <a:lstStyle/>
                    <a:p>
                      <a:pPr algn="l" fontAlgn="b"/>
                      <a:r>
                        <a:rPr lang="pt-BR" sz="1400" b="0" i="0" u="none" strike="noStrike">
                          <a:solidFill>
                            <a:schemeClr val="tx1"/>
                          </a:solidFill>
                          <a:effectLst/>
                          <a:latin typeface="Bahnschrift Light" panose="020B0502040204020203" pitchFamily="34" charset="0"/>
                        </a:rPr>
                        <a:t>Cigel Industrial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CE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Indústria de Cosméticos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Sup. Adm. de Pessoas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338889837"/>
                  </a:ext>
                </a:extLst>
              </a:tr>
              <a:tr h="370840">
                <a:tc>
                  <a:txBody>
                    <a:bodyPr/>
                    <a:lstStyle/>
                    <a:p>
                      <a:pPr algn="l" fontAlgn="b"/>
                      <a:r>
                        <a:rPr lang="pt-BR" sz="1400" b="0" i="0" u="none" strike="noStrike">
                          <a:solidFill>
                            <a:schemeClr val="tx1"/>
                          </a:solidFill>
                          <a:effectLst/>
                          <a:latin typeface="Bahnschrift Light" panose="020B0502040204020203" pitchFamily="34" charset="0"/>
                        </a:rPr>
                        <a:t>COPAG</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AM</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Gráfica</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Gente e Gestão</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129410244"/>
                  </a:ext>
                </a:extLst>
              </a:tr>
            </a:tbl>
          </a:graphicData>
        </a:graphic>
      </p:graphicFrame>
      <p:sp>
        <p:nvSpPr>
          <p:cNvPr id="3" name="Retângulo: Cantos Arredondados 2">
            <a:extLst>
              <a:ext uri="{FF2B5EF4-FFF2-40B4-BE49-F238E27FC236}">
                <a16:creationId xmlns:a16="http://schemas.microsoft.com/office/drawing/2014/main" id="{73C29B31-A578-D9EE-8368-7F5112476C64}"/>
              </a:ext>
            </a:extLst>
          </p:cNvPr>
          <p:cNvSpPr/>
          <p:nvPr/>
        </p:nvSpPr>
        <p:spPr>
          <a:xfrm>
            <a:off x="747934" y="1287186"/>
            <a:ext cx="2078182" cy="449618"/>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b="1">
                <a:ln w="0"/>
                <a:solidFill>
                  <a:schemeClr val="bg1"/>
                </a:solidFill>
                <a:effectLst>
                  <a:outerShdw blurRad="38100" dist="19050" dir="2700000" algn="tl" rotWithShape="0">
                    <a:schemeClr val="dk1">
                      <a:alpha val="40000"/>
                    </a:schemeClr>
                  </a:outerShdw>
                </a:effectLst>
              </a:rPr>
              <a:t>PORTE MÉDIO</a:t>
            </a:r>
          </a:p>
        </p:txBody>
      </p:sp>
      <p:sp>
        <p:nvSpPr>
          <p:cNvPr id="2" name="Espaço Reservado para Número de Slide 5">
            <a:extLst>
              <a:ext uri="{FF2B5EF4-FFF2-40B4-BE49-F238E27FC236}">
                <a16:creationId xmlns:a16="http://schemas.microsoft.com/office/drawing/2014/main" id="{EF9B17BF-0D4B-057D-4535-DD077E1883D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a:t>
            </a:fld>
            <a:endParaRPr lang="en-ZA"/>
          </a:p>
        </p:txBody>
      </p:sp>
    </p:spTree>
    <p:extLst>
      <p:ext uri="{BB962C8B-B14F-4D97-AF65-F5344CB8AC3E}">
        <p14:creationId xmlns:p14="http://schemas.microsoft.com/office/powerpoint/2010/main" val="1892800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09872"/>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Oferta de outros serviços voltados à Promoção da Saúde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80" y="1102882"/>
            <a:ext cx="11332381" cy="843299"/>
          </a:xfrm>
          <a:ln w="19050">
            <a:solidFill>
              <a:srgbClr val="203864"/>
            </a:solidFill>
            <a:extLst>
              <a:ext uri="{C807C97D-BFC1-408E-A445-0C87EB9F89A2}">
                <ask:lineSketchStyleProps xmlns:ask="http://schemas.microsoft.com/office/drawing/2018/sketchyshapes">
                  <ask:type>
                    <ask:lineSketchScribble/>
                  </ask:type>
                </ask:lineSketchStyleProps>
              </a:ext>
            </a:extLst>
          </a:ln>
        </p:spPr>
        <p:txBody>
          <a:bodyPr vert="horz" lIns="91440" tIns="45720" rIns="91440" bIns="45720" rtlCol="0" anchor="ctr">
            <a:normAutofit/>
          </a:bodyPr>
          <a:lstStyle/>
          <a:p>
            <a:pPr marL="0" indent="0" algn="ctr">
              <a:buNone/>
            </a:pPr>
            <a:r>
              <a:rPr lang="pt-BR" sz="1800"/>
              <a:t>Cada empresa oferece um perfil próprio de serviços para promover saúde física e mental. Algumas de grande ou de médio porte têm amplo leque de prioridades, principalmente as multinacionais. As de menor porte tendem a ter um ou dois serviços além do plano de saúde. </a:t>
            </a:r>
          </a:p>
        </p:txBody>
      </p:sp>
      <p:sp>
        <p:nvSpPr>
          <p:cNvPr id="9" name="Retângulo 8">
            <a:extLst>
              <a:ext uri="{FF2B5EF4-FFF2-40B4-BE49-F238E27FC236}">
                <a16:creationId xmlns:a16="http://schemas.microsoft.com/office/drawing/2014/main" id="{5ABFBD55-181F-4E7D-1A58-69F6E68FEF26}"/>
              </a:ext>
            </a:extLst>
          </p:cNvPr>
          <p:cNvSpPr/>
          <p:nvPr/>
        </p:nvSpPr>
        <p:spPr>
          <a:xfrm>
            <a:off x="544880" y="2199452"/>
            <a:ext cx="7013388" cy="4420010"/>
          </a:xfrm>
          <a:prstGeom prst="rect">
            <a:avLst/>
          </a:prstGeom>
          <a:solidFill>
            <a:srgbClr val="EAEFF7"/>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600" b="1">
              <a:solidFill>
                <a:schemeClr val="tx1">
                  <a:lumMod val="65000"/>
                  <a:lumOff val="35000"/>
                </a:schemeClr>
              </a:solidFill>
              <a:latin typeface="Bahnschrift Light" panose="020B0502040204020203" pitchFamily="34" charset="0"/>
            </a:endParaRPr>
          </a:p>
          <a:p>
            <a:r>
              <a:rPr lang="de-DE" sz="1600" b="1">
                <a:solidFill>
                  <a:schemeClr val="tx1">
                    <a:lumMod val="65000"/>
                    <a:lumOff val="35000"/>
                  </a:schemeClr>
                </a:solidFill>
                <a:latin typeface="Bahnschrift Light" panose="020B0502040204020203" pitchFamily="34" charset="0"/>
              </a:rPr>
              <a:t>O que oferecem:</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Campanhas de vacinação contra a gripe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Programas de redução do tabagismo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Ginástica Laboral (parceria com o SESI)</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Incentivo à atividade física com descontos em </a:t>
            </a:r>
          </a:p>
          <a:p>
            <a:r>
              <a:rPr lang="de-DE" sz="1600">
                <a:solidFill>
                  <a:schemeClr val="tx1">
                    <a:lumMod val="65000"/>
                    <a:lumOff val="35000"/>
                  </a:schemeClr>
                </a:solidFill>
                <a:latin typeface="Bahnschrift Light" panose="020B0502040204020203" pitchFamily="34" charset="0"/>
              </a:rPr>
              <a:t>     academias, ioga, pilates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Oferta de pratos fitness no refeitório interno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Acompanhamento de gestantes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Campanha de odontologia ( via SESI) ou plano odontológico)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Oficinas terapêuticas ( da UNIMED)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Ergonomia</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Conscientização sobre vícios de jogos online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Revezamento de atividades para evitar perda auditiva</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Semana da Saúde bianual</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Programa 0800 ( colaborador liga e tem acompanhamento psicológico)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Programa de Saúde e Bem estar ( Be well) - abrange muitos aspectos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Descontos em farmácias</a:t>
            </a:r>
          </a:p>
        </p:txBody>
      </p:sp>
      <p:sp>
        <p:nvSpPr>
          <p:cNvPr id="11" name="Retângulo 10">
            <a:extLst>
              <a:ext uri="{FF2B5EF4-FFF2-40B4-BE49-F238E27FC236}">
                <a16:creationId xmlns:a16="http://schemas.microsoft.com/office/drawing/2014/main" id="{8728B256-1543-5FD7-A63A-41E280D0D684}"/>
              </a:ext>
            </a:extLst>
          </p:cNvPr>
          <p:cNvSpPr/>
          <p:nvPr/>
        </p:nvSpPr>
        <p:spPr>
          <a:xfrm>
            <a:off x="7826623" y="2199452"/>
            <a:ext cx="3908177" cy="4420010"/>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600" b="1">
                <a:solidFill>
                  <a:schemeClr val="tx1"/>
                </a:solidFill>
                <a:latin typeface="Bahnschrift Light" panose="020B0502040204020203" pitchFamily="34" charset="0"/>
              </a:rPr>
              <a:t> O que define estas linhas de oferta?</a:t>
            </a:r>
          </a:p>
          <a:p>
            <a:endParaRPr lang="pt-BR" sz="1600">
              <a:solidFill>
                <a:schemeClr val="tx1"/>
              </a:solidFill>
              <a:latin typeface="Bahnschrift Light" panose="020B0502040204020203" pitchFamily="34" charset="0"/>
            </a:endParaRP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Indicadores de crescimento em determinado tipo de doença</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Comportamento de uso - atestados</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Orientação de médicos do trabalho e da equipe de SST</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Área de SST ter monitorado um processo que requer ação</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Inspeções</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Caixa de reclamação e sugestão dos colaboradores </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Pesquisas de clima</a:t>
            </a:r>
          </a:p>
          <a:p>
            <a:pPr marL="285750" indent="-285750">
              <a:buFont typeface="Wingdings" panose="05000000000000000000" pitchFamily="2" charset="2"/>
              <a:buChar char="§"/>
            </a:pPr>
            <a:r>
              <a:rPr lang="pt-BR" sz="1600">
                <a:solidFill>
                  <a:schemeClr val="tx1"/>
                </a:solidFill>
                <a:latin typeface="Bahnschrift Light" panose="020B0502040204020203" pitchFamily="34" charset="0"/>
              </a:rPr>
              <a:t>Colegiado de gestores dentro da empresa, com base em dados de sinistralidade e atestados</a:t>
            </a:r>
            <a:endParaRPr lang="de-DE" sz="1600">
              <a:solidFill>
                <a:schemeClr val="tx1"/>
              </a:solidFill>
              <a:latin typeface="Bahnschrift Light" panose="020B0502040204020203" pitchFamily="34" charset="0"/>
            </a:endParaRPr>
          </a:p>
        </p:txBody>
      </p:sp>
      <p:pic>
        <p:nvPicPr>
          <p:cNvPr id="11266" name="Picture 2" descr="Saúde - ícones de bem estar grátis">
            <a:extLst>
              <a:ext uri="{FF2B5EF4-FFF2-40B4-BE49-F238E27FC236}">
                <a16:creationId xmlns:a16="http://schemas.microsoft.com/office/drawing/2014/main" id="{03FFF143-B3D3-1317-3A69-59648485A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290" y="2290575"/>
            <a:ext cx="2037080" cy="203708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9F618E26-2101-F2E5-8ADD-A740F2E3AE4F}"/>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60</a:t>
            </a:fld>
            <a:endParaRPr lang="en-ZA"/>
          </a:p>
        </p:txBody>
      </p:sp>
    </p:spTree>
    <p:extLst>
      <p:ext uri="{BB962C8B-B14F-4D97-AF65-F5344CB8AC3E}">
        <p14:creationId xmlns:p14="http://schemas.microsoft.com/office/powerpoint/2010/main" val="39324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Outros Serviços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4496" y="1745155"/>
            <a:ext cx="10824705" cy="4650985"/>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nós temos profissionais que eventualmente vem para ministrar palestra na área de saúde, temos alguns outros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programas de ergonomia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programas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vacinação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temos quadros de avisos, pano de fundo e tela de computador com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conscientização sobre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estamos trabalhando num agora sobre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vício online em jogos de azar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temos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ginastica laboral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empresa, temos um programa de revezamento de atividades para que o colaborador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fique com perda auditiva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as nossas equipes, tanto gerenciais como saúde e segurança do trabalho estão sempre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atentos aos indicadores que nós temos, afastamento, o tipo de afastamentos, quantidade de atestados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tudo isso por setores, pra trabalhar especificamente naqueles setores ou tipo de atividade sempre pra melhorar as condições do dia-a-dia e no geral a gente procura dizer, não adianta você ter uma atividade na empresa se fora da empresa você comete excesso. Então a gente está sempre atento ao nosso trabalhador”</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473942AF-D64F-E582-7A9D-396B1575CF2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58D898B-1128-4018-E6EB-0126E9E6E515}"/>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61</a:t>
            </a:fld>
            <a:endParaRPr lang="en-ZA"/>
          </a:p>
        </p:txBody>
      </p:sp>
    </p:spTree>
    <p:extLst>
      <p:ext uri="{BB962C8B-B14F-4D97-AF65-F5344CB8AC3E}">
        <p14:creationId xmlns:p14="http://schemas.microsoft.com/office/powerpoint/2010/main" val="1793790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Outros serviços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1786" y="2124160"/>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tem um programa dentro da empresa que se chama Be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Well</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é um programa geral de bem-estar para o funcionário. Estar nas melhores empresas para trabalhar, fazer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retenção de talentos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diminuir absenteísmo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qualidade de vida em geral,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em várias camadas. Essa é a ideia principal. O plano de saúde é um dos benefícios que a empresa tem. É super importante, com certeza o mais oneroso, mas os outros também têm muito importância, significado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incentivo à atividade física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acesso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à saúde mental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dos funcionários, programas que são individualizados, mas que a empresa contrata à parte do próprio plano de saúde. Então,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berçário, auxílio de farmácia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enfim, existem outros aí que a empresa custeia dar esse suporte ao funcionário. Então, está dentro de um contexto geral desse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 de bem-estar da empresa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aí, esses dados, realmente, a ideia, como controle, é diminuir o turnover, a necessidade de inovação de funcionários, retenção de talentos, melhorar a percepção do próprio funcionário sobre a empresa que ele trabalha e, com certeza, com prevenção a longo prazo de diminuição de sinistralidade”.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p>
        </p:txBody>
      </p:sp>
      <p:pic>
        <p:nvPicPr>
          <p:cNvPr id="4" name="Picture 2" descr="Voz - ícones de pessoas grátis">
            <a:extLst>
              <a:ext uri="{FF2B5EF4-FFF2-40B4-BE49-F238E27FC236}">
                <a16:creationId xmlns:a16="http://schemas.microsoft.com/office/drawing/2014/main" id="{E531B1A0-564A-64C2-9EC4-D30C2222359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2F5B0FE2-C530-FEAC-8F9B-DA3845E360E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62</a:t>
            </a:fld>
            <a:endParaRPr lang="en-ZA"/>
          </a:p>
        </p:txBody>
      </p:sp>
    </p:spTree>
    <p:extLst>
      <p:ext uri="{BB962C8B-B14F-4D97-AF65-F5344CB8AC3E}">
        <p14:creationId xmlns:p14="http://schemas.microsoft.com/office/powerpoint/2010/main" val="765550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Outros serviços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109360"/>
            <a:ext cx="10824705" cy="370955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Alper, além de ser uma seguradora, tem grupos médicos, de enfermagem, de assistência social, nutrição.</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Eles têm o aplicativo e dentro desse aplicativo tem vários serviços. Um deles é 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Melhor Maternidade, que  se estende  para as colaboradoras grávidas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as esposas dos colaboradores. Elas podem adentrar esse programa e têm um atendimento no horário que precisarem de alguém de plantão para dar alguma orientação.</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Principalmente as mães de primeira viagem têm muitas dúvidas e após o parto, durante o período de licença, de seis meses, eles dão essa assistência de orientação da telemedicina. Eles  dão essa orientação, eles têm encontros, têm vários conteúdos que são enviados para essa mãe e no finalzinho do programa ela ganha uma premiação por ter participado, coisas para ela e para o bebê.</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Além disso, a gente tem atendimentos de nutricionista através do aplicativo, que você pode marcar consulta. Esse programa veio para desafogar o pronto-socorro. Esse médico pode encaminhar para o pronto-atendimento ou pode fazer a prescrição, fazer a avaliação do colaborador.</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Além disso, em todas as datas que a gente trabalha muito, nós temos um cronograma bem grande relacionado à saúde. A gente trabalha o janeiro branco, o setembro amarelo, o novembro azul, o outubro rosa. Então, todas essas partes que envolvem saúde do colaborador,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existe a parceria de material, disponibilidade de palestras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Então, é uma parceria que nós temos com eles”.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p>
        </p:txBody>
      </p:sp>
      <p:pic>
        <p:nvPicPr>
          <p:cNvPr id="4" name="Picture 2" descr="Voz - ícones de pessoas grátis">
            <a:extLst>
              <a:ext uri="{FF2B5EF4-FFF2-40B4-BE49-F238E27FC236}">
                <a16:creationId xmlns:a16="http://schemas.microsoft.com/office/drawing/2014/main" id="{B40B26F9-6DD0-181E-C4C3-98EF46B9144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D5CFA2A2-4F75-2D07-11FC-257A950A1F88}"/>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63</a:t>
            </a:fld>
            <a:endParaRPr lang="en-ZA"/>
          </a:p>
        </p:txBody>
      </p:sp>
    </p:spTree>
    <p:extLst>
      <p:ext uri="{BB962C8B-B14F-4D97-AF65-F5344CB8AC3E}">
        <p14:creationId xmlns:p14="http://schemas.microsoft.com/office/powerpoint/2010/main" val="2202637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Outros serviços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978681"/>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tem alguns programas de sensibilização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alguns problemas mais comuns,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tipo obesidade, fumo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mas não é uma coisa que seja um plano.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São ações pontuais, informativas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 sensibilidade. Não tem uma abrangência, uma frequência, mas uma questão de oportunidades mesmo. E de algum assunto que esteja mais saúde mental, a gente tem alguma coisa, mais nesse sentido de alerta mesmo”</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“Unimed, eles têm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oficinas terapêuticas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da Unimed. E eles estão propondo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oficinas para a ansiedade, para a obesidade, para atividade física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Eles fizeram já algumas oficinas, então o pessoal vai. Eu, inclusive, fui numa. E é muito bom o trabalho deles nesse sentido, que a ideia do presidente é trabalhar a prevenção. Ele pensou bonito essa parte de fazer oficinas e tal, e exportar isso para dentro das empresas onde eles têm plano. Então isso foi bacana, porque uma vez que você encontra um ansioso numa oficina dessa e começa a tratar ele, ele vai ser um custo a menos de internação no futuro</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(Médio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5BE00A7A-6970-5F3B-9D86-E52BE04C2F9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91116575-F7F3-B03D-68A7-059694111A0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64</a:t>
            </a:fld>
            <a:endParaRPr lang="en-ZA"/>
          </a:p>
        </p:txBody>
      </p:sp>
    </p:spTree>
    <p:extLst>
      <p:ext uri="{BB962C8B-B14F-4D97-AF65-F5344CB8AC3E}">
        <p14:creationId xmlns:p14="http://schemas.microsoft.com/office/powerpoint/2010/main" val="3586673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Outros serviços</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180203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Nós temos aqui o básico da legislação, semana interna de prevenção de acidentes, a elaboração do PCMSO e dentro do PCMSO, que é o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Programa de Controle Médico e Saúde Ocupacional</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o médico determina alguns tratamentos que a gente cumpre eles durante o ano ali de vigência do documento. Então, tabagismo, IST, algumas coisas assim muito pontuais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da legislação</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A grande novidade, a grande mal da humanidade, que são questões psicológicas, atendimento psicológico, alguma coisa,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a gente não tem nada</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mas está ali na minha lista de melhorias nesse sentido”.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gente fornece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convênios com espaços específicos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cidade 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promovem a saúde e bem-estar, academias, centros de terapia, algumas lojas de produtos naturais para a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Primeiro, porque a gente quer ver as pessoas bem e trabalhando bem também. E segundo, porque as pessoas gostam bastante desse incentivo. Às vezes, quando a empresa não incentiva, as pessoas não vão atrás por conta. Então, acaba sendo um incentivo, realmente, para as pessoas procurarem uma maneira mais saudável de viver a vida”.</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p:txBody>
      </p:sp>
      <p:pic>
        <p:nvPicPr>
          <p:cNvPr id="4" name="Picture 2" descr="Voz - ícones de pessoas grátis">
            <a:extLst>
              <a:ext uri="{FF2B5EF4-FFF2-40B4-BE49-F238E27FC236}">
                <a16:creationId xmlns:a16="http://schemas.microsoft.com/office/drawing/2014/main" id="{0AFB029E-47CE-369C-AD3D-B0154FE50154}"/>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9C7DAED-B0D2-FE17-CE43-59E38CAA34BF}"/>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65</a:t>
            </a:fld>
            <a:endParaRPr lang="en-ZA"/>
          </a:p>
        </p:txBody>
      </p:sp>
    </p:spTree>
    <p:extLst>
      <p:ext uri="{BB962C8B-B14F-4D97-AF65-F5344CB8AC3E}">
        <p14:creationId xmlns:p14="http://schemas.microsoft.com/office/powerpoint/2010/main" val="3066858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3360" y="98200"/>
            <a:ext cx="1051560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Linhas de cuidado priorizadas pela empresa e aderência do Plano de saúde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831240" y="1191800"/>
            <a:ext cx="3427680" cy="1188000"/>
          </a:xfrm>
          <a:custGeom>
            <a:avLst/>
            <a:gdLst>
              <a:gd name="connsiteX0" fmla="*/ 0 w 3427680"/>
              <a:gd name="connsiteY0" fmla="*/ 0 h 1188000"/>
              <a:gd name="connsiteX1" fmla="*/ 468450 w 3427680"/>
              <a:gd name="connsiteY1" fmla="*/ 0 h 1188000"/>
              <a:gd name="connsiteX2" fmla="*/ 1108283 w 3427680"/>
              <a:gd name="connsiteY2" fmla="*/ 0 h 1188000"/>
              <a:gd name="connsiteX3" fmla="*/ 1679563 w 3427680"/>
              <a:gd name="connsiteY3" fmla="*/ 0 h 1188000"/>
              <a:gd name="connsiteX4" fmla="*/ 2148013 w 3427680"/>
              <a:gd name="connsiteY4" fmla="*/ 0 h 1188000"/>
              <a:gd name="connsiteX5" fmla="*/ 2753570 w 3427680"/>
              <a:gd name="connsiteY5" fmla="*/ 0 h 1188000"/>
              <a:gd name="connsiteX6" fmla="*/ 3427680 w 3427680"/>
              <a:gd name="connsiteY6" fmla="*/ 0 h 1188000"/>
              <a:gd name="connsiteX7" fmla="*/ 3427680 w 3427680"/>
              <a:gd name="connsiteY7" fmla="*/ 582120 h 1188000"/>
              <a:gd name="connsiteX8" fmla="*/ 3427680 w 3427680"/>
              <a:gd name="connsiteY8" fmla="*/ 1188000 h 1188000"/>
              <a:gd name="connsiteX9" fmla="*/ 2822123 w 3427680"/>
              <a:gd name="connsiteY9" fmla="*/ 1188000 h 1188000"/>
              <a:gd name="connsiteX10" fmla="*/ 2250843 w 3427680"/>
              <a:gd name="connsiteY10" fmla="*/ 1188000 h 1188000"/>
              <a:gd name="connsiteX11" fmla="*/ 1782394 w 3427680"/>
              <a:gd name="connsiteY11" fmla="*/ 1188000 h 1188000"/>
              <a:gd name="connsiteX12" fmla="*/ 1313944 w 3427680"/>
              <a:gd name="connsiteY12" fmla="*/ 1188000 h 1188000"/>
              <a:gd name="connsiteX13" fmla="*/ 674110 w 3427680"/>
              <a:gd name="connsiteY13" fmla="*/ 1188000 h 1188000"/>
              <a:gd name="connsiteX14" fmla="*/ 0 w 3427680"/>
              <a:gd name="connsiteY14" fmla="*/ 1188000 h 1188000"/>
              <a:gd name="connsiteX15" fmla="*/ 0 w 3427680"/>
              <a:gd name="connsiteY15" fmla="*/ 617760 h 1188000"/>
              <a:gd name="connsiteX16" fmla="*/ 0 w 3427680"/>
              <a:gd name="connsiteY1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7680" h="1188000" fill="none" extrusionOk="0">
                <a:moveTo>
                  <a:pt x="0" y="0"/>
                </a:moveTo>
                <a:cubicBezTo>
                  <a:pt x="192771" y="-14223"/>
                  <a:pt x="236904" y="53840"/>
                  <a:pt x="468450" y="0"/>
                </a:cubicBezTo>
                <a:cubicBezTo>
                  <a:pt x="699996" y="-53840"/>
                  <a:pt x="828937" y="56595"/>
                  <a:pt x="1108283" y="0"/>
                </a:cubicBezTo>
                <a:cubicBezTo>
                  <a:pt x="1387629" y="-56595"/>
                  <a:pt x="1549010" y="15434"/>
                  <a:pt x="1679563" y="0"/>
                </a:cubicBezTo>
                <a:cubicBezTo>
                  <a:pt x="1810116" y="-15434"/>
                  <a:pt x="1922747" y="10012"/>
                  <a:pt x="2148013" y="0"/>
                </a:cubicBezTo>
                <a:cubicBezTo>
                  <a:pt x="2373279" y="-10012"/>
                  <a:pt x="2560281" y="15634"/>
                  <a:pt x="2753570" y="0"/>
                </a:cubicBezTo>
                <a:cubicBezTo>
                  <a:pt x="2946859" y="-15634"/>
                  <a:pt x="3174661" y="25367"/>
                  <a:pt x="3427680" y="0"/>
                </a:cubicBezTo>
                <a:cubicBezTo>
                  <a:pt x="3482309" y="190656"/>
                  <a:pt x="3406804" y="336985"/>
                  <a:pt x="3427680" y="582120"/>
                </a:cubicBezTo>
                <a:cubicBezTo>
                  <a:pt x="3448556" y="827255"/>
                  <a:pt x="3426568" y="970318"/>
                  <a:pt x="3427680" y="1188000"/>
                </a:cubicBezTo>
                <a:cubicBezTo>
                  <a:pt x="3303850" y="1211606"/>
                  <a:pt x="3029548" y="1148401"/>
                  <a:pt x="2822123" y="1188000"/>
                </a:cubicBezTo>
                <a:cubicBezTo>
                  <a:pt x="2614698" y="1227599"/>
                  <a:pt x="2415091" y="1170507"/>
                  <a:pt x="2250843" y="1188000"/>
                </a:cubicBezTo>
                <a:cubicBezTo>
                  <a:pt x="2086595" y="1205493"/>
                  <a:pt x="2007358" y="1171233"/>
                  <a:pt x="1782394" y="1188000"/>
                </a:cubicBezTo>
                <a:cubicBezTo>
                  <a:pt x="1557430" y="1204767"/>
                  <a:pt x="1488821" y="1155436"/>
                  <a:pt x="1313944" y="1188000"/>
                </a:cubicBezTo>
                <a:cubicBezTo>
                  <a:pt x="1139067" y="1220564"/>
                  <a:pt x="991414" y="1166698"/>
                  <a:pt x="674110" y="1188000"/>
                </a:cubicBezTo>
                <a:cubicBezTo>
                  <a:pt x="356806" y="1209302"/>
                  <a:pt x="283647" y="1175735"/>
                  <a:pt x="0" y="1188000"/>
                </a:cubicBezTo>
                <a:cubicBezTo>
                  <a:pt x="-60832" y="1042954"/>
                  <a:pt x="4348" y="749903"/>
                  <a:pt x="0" y="617760"/>
                </a:cubicBezTo>
                <a:cubicBezTo>
                  <a:pt x="-4348" y="485617"/>
                  <a:pt x="22515" y="226822"/>
                  <a:pt x="0" y="0"/>
                </a:cubicBezTo>
                <a:close/>
              </a:path>
              <a:path w="3427680" h="1188000" stroke="0" extrusionOk="0">
                <a:moveTo>
                  <a:pt x="0" y="0"/>
                </a:moveTo>
                <a:cubicBezTo>
                  <a:pt x="252354" y="-44463"/>
                  <a:pt x="342018" y="44689"/>
                  <a:pt x="571280" y="0"/>
                </a:cubicBezTo>
                <a:cubicBezTo>
                  <a:pt x="800542" y="-44689"/>
                  <a:pt x="877573" y="12205"/>
                  <a:pt x="1039730" y="0"/>
                </a:cubicBezTo>
                <a:cubicBezTo>
                  <a:pt x="1201887" y="-12205"/>
                  <a:pt x="1452247" y="47719"/>
                  <a:pt x="1611010" y="0"/>
                </a:cubicBezTo>
                <a:cubicBezTo>
                  <a:pt x="1769773" y="-47719"/>
                  <a:pt x="1947324" y="17279"/>
                  <a:pt x="2113736" y="0"/>
                </a:cubicBezTo>
                <a:cubicBezTo>
                  <a:pt x="2280148" y="-17279"/>
                  <a:pt x="2466935" y="57720"/>
                  <a:pt x="2685016" y="0"/>
                </a:cubicBezTo>
                <a:cubicBezTo>
                  <a:pt x="2903097" y="-57720"/>
                  <a:pt x="3100866" y="84659"/>
                  <a:pt x="3427680" y="0"/>
                </a:cubicBezTo>
                <a:cubicBezTo>
                  <a:pt x="3492139" y="125108"/>
                  <a:pt x="3372565" y="307326"/>
                  <a:pt x="3427680" y="594000"/>
                </a:cubicBezTo>
                <a:cubicBezTo>
                  <a:pt x="3482795" y="880674"/>
                  <a:pt x="3405630" y="978718"/>
                  <a:pt x="3427680" y="1188000"/>
                </a:cubicBezTo>
                <a:cubicBezTo>
                  <a:pt x="3117604" y="1245485"/>
                  <a:pt x="2919851" y="1145425"/>
                  <a:pt x="2787846" y="1188000"/>
                </a:cubicBezTo>
                <a:cubicBezTo>
                  <a:pt x="2655841" y="1230575"/>
                  <a:pt x="2500151" y="1147770"/>
                  <a:pt x="2250843" y="1188000"/>
                </a:cubicBezTo>
                <a:cubicBezTo>
                  <a:pt x="2001535" y="1228230"/>
                  <a:pt x="1847608" y="1184106"/>
                  <a:pt x="1713840" y="1188000"/>
                </a:cubicBezTo>
                <a:cubicBezTo>
                  <a:pt x="1580072" y="1191894"/>
                  <a:pt x="1396851" y="1166716"/>
                  <a:pt x="1245390" y="1188000"/>
                </a:cubicBezTo>
                <a:cubicBezTo>
                  <a:pt x="1093929" y="1209284"/>
                  <a:pt x="862833" y="1176463"/>
                  <a:pt x="708387" y="1188000"/>
                </a:cubicBezTo>
                <a:cubicBezTo>
                  <a:pt x="553941" y="1199537"/>
                  <a:pt x="338198" y="1124458"/>
                  <a:pt x="0" y="1188000"/>
                </a:cubicBezTo>
                <a:cubicBezTo>
                  <a:pt x="-5486" y="1055218"/>
                  <a:pt x="18890" y="812188"/>
                  <a:pt x="0" y="629640"/>
                </a:cubicBezTo>
                <a:cubicBezTo>
                  <a:pt x="-18890" y="447092"/>
                  <a:pt x="49070" y="165025"/>
                  <a:pt x="0" y="0"/>
                </a:cubicBezTo>
                <a:close/>
              </a:path>
            </a:pathLst>
          </a:custGeom>
          <a:ln w="19050">
            <a:solidFill>
              <a:srgbClr val="203864"/>
            </a:solidFill>
            <a:extLst>
              <a:ext uri="{C807C97D-BFC1-408E-A445-0C87EB9F89A2}">
                <ask:lineSketchStyleProps xmlns:ask="http://schemas.microsoft.com/office/drawing/2018/sketchyshapes" sd="2241321503">
                  <ask:type>
                    <ask:lineSketchScribble/>
                  </ask:type>
                </ask:lineSketchStyleProps>
              </a:ext>
            </a:extLst>
          </a:ln>
        </p:spPr>
        <p:txBody>
          <a:bodyPr vert="horz" lIns="91440" tIns="45720" rIns="91440" bIns="45720" rtlCol="0" anchor="ctr">
            <a:normAutofit/>
          </a:bodyPr>
          <a:lstStyle/>
          <a:p>
            <a:pPr marL="0" indent="0" algn="ctr">
              <a:buNone/>
            </a:pPr>
            <a:r>
              <a:rPr lang="pt-BR" sz="1800"/>
              <a:t>As linhas de cuidado adotadas traduzem-se nos programas descritos no slide 56</a:t>
            </a:r>
          </a:p>
        </p:txBody>
      </p:sp>
      <p:sp>
        <p:nvSpPr>
          <p:cNvPr id="9" name="Retângulo 8">
            <a:extLst>
              <a:ext uri="{FF2B5EF4-FFF2-40B4-BE49-F238E27FC236}">
                <a16:creationId xmlns:a16="http://schemas.microsoft.com/office/drawing/2014/main" id="{5ABFBD55-181F-4E7D-1A58-69F6E68FEF26}"/>
              </a:ext>
            </a:extLst>
          </p:cNvPr>
          <p:cNvSpPr/>
          <p:nvPr/>
        </p:nvSpPr>
        <p:spPr>
          <a:xfrm>
            <a:off x="1079271" y="2899728"/>
            <a:ext cx="7333209" cy="1463040"/>
          </a:xfrm>
          <a:prstGeom prst="rect">
            <a:avLst/>
          </a:prstGeom>
          <a:solidFill>
            <a:srgbClr val="EAEF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Como percebem a aderência?</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Oferta espontânea ou solicitada de ações de acompanhamento preventivo na saúde física: medição de pressão arterial, oferta de exames periódicos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Oferta de palestras sobre temas de tabagismo obesidade, saúde mental</a:t>
            </a:r>
          </a:p>
        </p:txBody>
      </p:sp>
      <p:sp>
        <p:nvSpPr>
          <p:cNvPr id="10" name="Retângulo 9">
            <a:extLst>
              <a:ext uri="{FF2B5EF4-FFF2-40B4-BE49-F238E27FC236}">
                <a16:creationId xmlns:a16="http://schemas.microsoft.com/office/drawing/2014/main" id="{3125684E-63FE-91BC-2343-F863D289062E}"/>
              </a:ext>
            </a:extLst>
          </p:cNvPr>
          <p:cNvSpPr/>
          <p:nvPr/>
        </p:nvSpPr>
        <p:spPr>
          <a:xfrm>
            <a:off x="784631" y="4815840"/>
            <a:ext cx="10476078" cy="1463040"/>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Quanto mais ampla a abrangência das linhas de cuidado, extrapolando as questões mais médicas, menor percepção de aderêcia dos planos, requerendo a contratação de outros serviços voltados ao bem estar: ginástica laboral, nutricionistas, terapeutas, psicologos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Há um caso  de linhas de  cuidado ofertadas pela corretora, sem custos, complementando a oferta do Plano de saúde e inspirada nos relatórios de sinistralidade (AM)</a:t>
            </a:r>
          </a:p>
        </p:txBody>
      </p:sp>
      <p:sp>
        <p:nvSpPr>
          <p:cNvPr id="6" name="Espaço Reservado para Conteúdo 3">
            <a:extLst>
              <a:ext uri="{FF2B5EF4-FFF2-40B4-BE49-F238E27FC236}">
                <a16:creationId xmlns:a16="http://schemas.microsoft.com/office/drawing/2014/main" id="{14F2075B-BD60-3BF1-9EC5-A64C7862B000}"/>
              </a:ext>
            </a:extLst>
          </p:cNvPr>
          <p:cNvSpPr txBox="1">
            <a:spLocks/>
          </p:cNvSpPr>
          <p:nvPr/>
        </p:nvSpPr>
        <p:spPr>
          <a:xfrm>
            <a:off x="4876800" y="1191800"/>
            <a:ext cx="6675120" cy="1188000"/>
          </a:xfrm>
          <a:custGeom>
            <a:avLst/>
            <a:gdLst>
              <a:gd name="connsiteX0" fmla="*/ 0 w 6675120"/>
              <a:gd name="connsiteY0" fmla="*/ 0 h 1188000"/>
              <a:gd name="connsiteX1" fmla="*/ 489509 w 6675120"/>
              <a:gd name="connsiteY1" fmla="*/ 0 h 1188000"/>
              <a:gd name="connsiteX2" fmla="*/ 1179271 w 6675120"/>
              <a:gd name="connsiteY2" fmla="*/ 0 h 1188000"/>
              <a:gd name="connsiteX3" fmla="*/ 1869034 w 6675120"/>
              <a:gd name="connsiteY3" fmla="*/ 0 h 1188000"/>
              <a:gd name="connsiteX4" fmla="*/ 2358542 w 6675120"/>
              <a:gd name="connsiteY4" fmla="*/ 0 h 1188000"/>
              <a:gd name="connsiteX5" fmla="*/ 2781300 w 6675120"/>
              <a:gd name="connsiteY5" fmla="*/ 0 h 1188000"/>
              <a:gd name="connsiteX6" fmla="*/ 3404311 w 6675120"/>
              <a:gd name="connsiteY6" fmla="*/ 0 h 1188000"/>
              <a:gd name="connsiteX7" fmla="*/ 3760318 w 6675120"/>
              <a:gd name="connsiteY7" fmla="*/ 0 h 1188000"/>
              <a:gd name="connsiteX8" fmla="*/ 4116324 w 6675120"/>
              <a:gd name="connsiteY8" fmla="*/ 0 h 1188000"/>
              <a:gd name="connsiteX9" fmla="*/ 4472330 w 6675120"/>
              <a:gd name="connsiteY9" fmla="*/ 0 h 1188000"/>
              <a:gd name="connsiteX10" fmla="*/ 4961839 w 6675120"/>
              <a:gd name="connsiteY10" fmla="*/ 0 h 1188000"/>
              <a:gd name="connsiteX11" fmla="*/ 5451348 w 6675120"/>
              <a:gd name="connsiteY11" fmla="*/ 0 h 1188000"/>
              <a:gd name="connsiteX12" fmla="*/ 6007608 w 6675120"/>
              <a:gd name="connsiteY12" fmla="*/ 0 h 1188000"/>
              <a:gd name="connsiteX13" fmla="*/ 6675120 w 6675120"/>
              <a:gd name="connsiteY13" fmla="*/ 0 h 1188000"/>
              <a:gd name="connsiteX14" fmla="*/ 6675120 w 6675120"/>
              <a:gd name="connsiteY14" fmla="*/ 617760 h 1188000"/>
              <a:gd name="connsiteX15" fmla="*/ 6675120 w 6675120"/>
              <a:gd name="connsiteY15" fmla="*/ 1188000 h 1188000"/>
              <a:gd name="connsiteX16" fmla="*/ 6052109 w 6675120"/>
              <a:gd name="connsiteY16" fmla="*/ 1188000 h 1188000"/>
              <a:gd name="connsiteX17" fmla="*/ 5429098 w 6675120"/>
              <a:gd name="connsiteY17" fmla="*/ 1188000 h 1188000"/>
              <a:gd name="connsiteX18" fmla="*/ 5073091 w 6675120"/>
              <a:gd name="connsiteY18" fmla="*/ 1188000 h 1188000"/>
              <a:gd name="connsiteX19" fmla="*/ 4383329 w 6675120"/>
              <a:gd name="connsiteY19" fmla="*/ 1188000 h 1188000"/>
              <a:gd name="connsiteX20" fmla="*/ 3960571 w 6675120"/>
              <a:gd name="connsiteY20" fmla="*/ 1188000 h 1188000"/>
              <a:gd name="connsiteX21" fmla="*/ 3270809 w 6675120"/>
              <a:gd name="connsiteY21" fmla="*/ 1188000 h 1188000"/>
              <a:gd name="connsiteX22" fmla="*/ 2647798 w 6675120"/>
              <a:gd name="connsiteY22" fmla="*/ 1188000 h 1188000"/>
              <a:gd name="connsiteX23" fmla="*/ 2291791 w 6675120"/>
              <a:gd name="connsiteY23" fmla="*/ 1188000 h 1188000"/>
              <a:gd name="connsiteX24" fmla="*/ 1869034 w 6675120"/>
              <a:gd name="connsiteY24" fmla="*/ 1188000 h 1188000"/>
              <a:gd name="connsiteX25" fmla="*/ 1312774 w 6675120"/>
              <a:gd name="connsiteY25" fmla="*/ 1188000 h 1188000"/>
              <a:gd name="connsiteX26" fmla="*/ 756514 w 6675120"/>
              <a:gd name="connsiteY26" fmla="*/ 1188000 h 1188000"/>
              <a:gd name="connsiteX27" fmla="*/ 0 w 6675120"/>
              <a:gd name="connsiteY27" fmla="*/ 1188000 h 1188000"/>
              <a:gd name="connsiteX28" fmla="*/ 0 w 6675120"/>
              <a:gd name="connsiteY28" fmla="*/ 629640 h 1188000"/>
              <a:gd name="connsiteX29" fmla="*/ 0 w 6675120"/>
              <a:gd name="connsiteY29"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75120" h="1188000" fill="none" extrusionOk="0">
                <a:moveTo>
                  <a:pt x="0" y="0"/>
                </a:moveTo>
                <a:cubicBezTo>
                  <a:pt x="165912" y="-20683"/>
                  <a:pt x="290608" y="48051"/>
                  <a:pt x="489509" y="0"/>
                </a:cubicBezTo>
                <a:cubicBezTo>
                  <a:pt x="688410" y="-48051"/>
                  <a:pt x="1027725" y="58156"/>
                  <a:pt x="1179271" y="0"/>
                </a:cubicBezTo>
                <a:cubicBezTo>
                  <a:pt x="1330817" y="-58156"/>
                  <a:pt x="1607814" y="81361"/>
                  <a:pt x="1869034" y="0"/>
                </a:cubicBezTo>
                <a:cubicBezTo>
                  <a:pt x="2130254" y="-81361"/>
                  <a:pt x="2189849" y="30019"/>
                  <a:pt x="2358542" y="0"/>
                </a:cubicBezTo>
                <a:cubicBezTo>
                  <a:pt x="2527235" y="-30019"/>
                  <a:pt x="2585166" y="15480"/>
                  <a:pt x="2781300" y="0"/>
                </a:cubicBezTo>
                <a:cubicBezTo>
                  <a:pt x="2977434" y="-15480"/>
                  <a:pt x="3188014" y="22404"/>
                  <a:pt x="3404311" y="0"/>
                </a:cubicBezTo>
                <a:cubicBezTo>
                  <a:pt x="3620608" y="-22404"/>
                  <a:pt x="3609640" y="25699"/>
                  <a:pt x="3760318" y="0"/>
                </a:cubicBezTo>
                <a:cubicBezTo>
                  <a:pt x="3910996" y="-25699"/>
                  <a:pt x="4014993" y="8041"/>
                  <a:pt x="4116324" y="0"/>
                </a:cubicBezTo>
                <a:cubicBezTo>
                  <a:pt x="4217655" y="-8041"/>
                  <a:pt x="4397862" y="27639"/>
                  <a:pt x="4472330" y="0"/>
                </a:cubicBezTo>
                <a:cubicBezTo>
                  <a:pt x="4546798" y="-27639"/>
                  <a:pt x="4786925" y="22859"/>
                  <a:pt x="4961839" y="0"/>
                </a:cubicBezTo>
                <a:cubicBezTo>
                  <a:pt x="5136753" y="-22859"/>
                  <a:pt x="5231745" y="14781"/>
                  <a:pt x="5451348" y="0"/>
                </a:cubicBezTo>
                <a:cubicBezTo>
                  <a:pt x="5670951" y="-14781"/>
                  <a:pt x="5784500" y="42768"/>
                  <a:pt x="6007608" y="0"/>
                </a:cubicBezTo>
                <a:cubicBezTo>
                  <a:pt x="6230716" y="-42768"/>
                  <a:pt x="6452982" y="42901"/>
                  <a:pt x="6675120" y="0"/>
                </a:cubicBezTo>
                <a:cubicBezTo>
                  <a:pt x="6683121" y="286285"/>
                  <a:pt x="6642061" y="403379"/>
                  <a:pt x="6675120" y="617760"/>
                </a:cubicBezTo>
                <a:cubicBezTo>
                  <a:pt x="6708179" y="832141"/>
                  <a:pt x="6664091" y="1013148"/>
                  <a:pt x="6675120" y="1188000"/>
                </a:cubicBezTo>
                <a:cubicBezTo>
                  <a:pt x="6412738" y="1194150"/>
                  <a:pt x="6291167" y="1169042"/>
                  <a:pt x="6052109" y="1188000"/>
                </a:cubicBezTo>
                <a:cubicBezTo>
                  <a:pt x="5813051" y="1206958"/>
                  <a:pt x="5553916" y="1158654"/>
                  <a:pt x="5429098" y="1188000"/>
                </a:cubicBezTo>
                <a:cubicBezTo>
                  <a:pt x="5304280" y="1217346"/>
                  <a:pt x="5193527" y="1171962"/>
                  <a:pt x="5073091" y="1188000"/>
                </a:cubicBezTo>
                <a:cubicBezTo>
                  <a:pt x="4952655" y="1204038"/>
                  <a:pt x="4615193" y="1161618"/>
                  <a:pt x="4383329" y="1188000"/>
                </a:cubicBezTo>
                <a:cubicBezTo>
                  <a:pt x="4151465" y="1214382"/>
                  <a:pt x="4059141" y="1183045"/>
                  <a:pt x="3960571" y="1188000"/>
                </a:cubicBezTo>
                <a:cubicBezTo>
                  <a:pt x="3862001" y="1192955"/>
                  <a:pt x="3539118" y="1185171"/>
                  <a:pt x="3270809" y="1188000"/>
                </a:cubicBezTo>
                <a:cubicBezTo>
                  <a:pt x="3002500" y="1190829"/>
                  <a:pt x="2881514" y="1159392"/>
                  <a:pt x="2647798" y="1188000"/>
                </a:cubicBezTo>
                <a:cubicBezTo>
                  <a:pt x="2414082" y="1216608"/>
                  <a:pt x="2419529" y="1180750"/>
                  <a:pt x="2291791" y="1188000"/>
                </a:cubicBezTo>
                <a:cubicBezTo>
                  <a:pt x="2164053" y="1195250"/>
                  <a:pt x="1970772" y="1186379"/>
                  <a:pt x="1869034" y="1188000"/>
                </a:cubicBezTo>
                <a:cubicBezTo>
                  <a:pt x="1767296" y="1189621"/>
                  <a:pt x="1471715" y="1152772"/>
                  <a:pt x="1312774" y="1188000"/>
                </a:cubicBezTo>
                <a:cubicBezTo>
                  <a:pt x="1153833" y="1223228"/>
                  <a:pt x="921884" y="1170115"/>
                  <a:pt x="756514" y="1188000"/>
                </a:cubicBezTo>
                <a:cubicBezTo>
                  <a:pt x="591144" y="1205885"/>
                  <a:pt x="222448" y="1149766"/>
                  <a:pt x="0" y="1188000"/>
                </a:cubicBezTo>
                <a:cubicBezTo>
                  <a:pt x="-10387" y="1043248"/>
                  <a:pt x="60609" y="877888"/>
                  <a:pt x="0" y="629640"/>
                </a:cubicBezTo>
                <a:cubicBezTo>
                  <a:pt x="-60609" y="381392"/>
                  <a:pt x="47193" y="242354"/>
                  <a:pt x="0" y="0"/>
                </a:cubicBezTo>
                <a:close/>
              </a:path>
              <a:path w="6675120" h="1188000" stroke="0" extrusionOk="0">
                <a:moveTo>
                  <a:pt x="0" y="0"/>
                </a:moveTo>
                <a:cubicBezTo>
                  <a:pt x="243337" y="-51969"/>
                  <a:pt x="311728" y="31993"/>
                  <a:pt x="556260" y="0"/>
                </a:cubicBezTo>
                <a:cubicBezTo>
                  <a:pt x="800792" y="-31993"/>
                  <a:pt x="876578" y="3805"/>
                  <a:pt x="1045769" y="0"/>
                </a:cubicBezTo>
                <a:cubicBezTo>
                  <a:pt x="1214960" y="-3805"/>
                  <a:pt x="1514962" y="14399"/>
                  <a:pt x="1735531" y="0"/>
                </a:cubicBezTo>
                <a:cubicBezTo>
                  <a:pt x="1956100" y="-14399"/>
                  <a:pt x="2237957" y="70406"/>
                  <a:pt x="2425294" y="0"/>
                </a:cubicBezTo>
                <a:cubicBezTo>
                  <a:pt x="2612631" y="-70406"/>
                  <a:pt x="2720244" y="914"/>
                  <a:pt x="2848051" y="0"/>
                </a:cubicBezTo>
                <a:cubicBezTo>
                  <a:pt x="2975858" y="-914"/>
                  <a:pt x="3223358" y="15998"/>
                  <a:pt x="3471062" y="0"/>
                </a:cubicBezTo>
                <a:cubicBezTo>
                  <a:pt x="3718766" y="-15998"/>
                  <a:pt x="3655582" y="42093"/>
                  <a:pt x="3827069" y="0"/>
                </a:cubicBezTo>
                <a:cubicBezTo>
                  <a:pt x="3998556" y="-42093"/>
                  <a:pt x="4133801" y="18541"/>
                  <a:pt x="4249826" y="0"/>
                </a:cubicBezTo>
                <a:cubicBezTo>
                  <a:pt x="4365851" y="-18541"/>
                  <a:pt x="4569835" y="11504"/>
                  <a:pt x="4872838" y="0"/>
                </a:cubicBezTo>
                <a:cubicBezTo>
                  <a:pt x="5175841" y="-11504"/>
                  <a:pt x="5329568" y="648"/>
                  <a:pt x="5495849" y="0"/>
                </a:cubicBezTo>
                <a:cubicBezTo>
                  <a:pt x="5662130" y="-648"/>
                  <a:pt x="5732791" y="47188"/>
                  <a:pt x="5918606" y="0"/>
                </a:cubicBezTo>
                <a:cubicBezTo>
                  <a:pt x="6104421" y="-47188"/>
                  <a:pt x="6364383" y="86769"/>
                  <a:pt x="6675120" y="0"/>
                </a:cubicBezTo>
                <a:cubicBezTo>
                  <a:pt x="6733448" y="249859"/>
                  <a:pt x="6664696" y="347872"/>
                  <a:pt x="6675120" y="617760"/>
                </a:cubicBezTo>
                <a:cubicBezTo>
                  <a:pt x="6685544" y="887648"/>
                  <a:pt x="6635928" y="929239"/>
                  <a:pt x="6675120" y="1188000"/>
                </a:cubicBezTo>
                <a:cubicBezTo>
                  <a:pt x="6354841" y="1228489"/>
                  <a:pt x="6127862" y="1185210"/>
                  <a:pt x="5985358" y="1188000"/>
                </a:cubicBezTo>
                <a:cubicBezTo>
                  <a:pt x="5842854" y="1190790"/>
                  <a:pt x="5670288" y="1121173"/>
                  <a:pt x="5362346" y="1188000"/>
                </a:cubicBezTo>
                <a:cubicBezTo>
                  <a:pt x="5054404" y="1254827"/>
                  <a:pt x="5007419" y="1128792"/>
                  <a:pt x="4672584" y="1188000"/>
                </a:cubicBezTo>
                <a:cubicBezTo>
                  <a:pt x="4337749" y="1247208"/>
                  <a:pt x="4491122" y="1155968"/>
                  <a:pt x="4316578" y="1188000"/>
                </a:cubicBezTo>
                <a:cubicBezTo>
                  <a:pt x="4142034" y="1220032"/>
                  <a:pt x="4082549" y="1159797"/>
                  <a:pt x="3960571" y="1188000"/>
                </a:cubicBezTo>
                <a:cubicBezTo>
                  <a:pt x="3838593" y="1216203"/>
                  <a:pt x="3734319" y="1171521"/>
                  <a:pt x="3537814" y="1188000"/>
                </a:cubicBezTo>
                <a:cubicBezTo>
                  <a:pt x="3341309" y="1204479"/>
                  <a:pt x="3142829" y="1130061"/>
                  <a:pt x="2914802" y="1188000"/>
                </a:cubicBezTo>
                <a:cubicBezTo>
                  <a:pt x="2686775" y="1245939"/>
                  <a:pt x="2547703" y="1179280"/>
                  <a:pt x="2425294" y="1188000"/>
                </a:cubicBezTo>
                <a:cubicBezTo>
                  <a:pt x="2302885" y="1196720"/>
                  <a:pt x="2187346" y="1150756"/>
                  <a:pt x="2069287" y="1188000"/>
                </a:cubicBezTo>
                <a:cubicBezTo>
                  <a:pt x="1951228" y="1225244"/>
                  <a:pt x="1758904" y="1146583"/>
                  <a:pt x="1646530" y="1188000"/>
                </a:cubicBezTo>
                <a:cubicBezTo>
                  <a:pt x="1534156" y="1229417"/>
                  <a:pt x="1319319" y="1170619"/>
                  <a:pt x="1223772" y="1188000"/>
                </a:cubicBezTo>
                <a:cubicBezTo>
                  <a:pt x="1128225" y="1205381"/>
                  <a:pt x="879851" y="1187304"/>
                  <a:pt x="600761" y="1188000"/>
                </a:cubicBezTo>
                <a:cubicBezTo>
                  <a:pt x="321671" y="1188696"/>
                  <a:pt x="190631" y="1125659"/>
                  <a:pt x="0" y="1188000"/>
                </a:cubicBezTo>
                <a:cubicBezTo>
                  <a:pt x="-14040" y="1025520"/>
                  <a:pt x="7553" y="852082"/>
                  <a:pt x="0" y="570240"/>
                </a:cubicBezTo>
                <a:cubicBezTo>
                  <a:pt x="-7553" y="288398"/>
                  <a:pt x="49120" y="226714"/>
                  <a:pt x="0" y="0"/>
                </a:cubicBezTo>
                <a:close/>
              </a:path>
            </a:pathLst>
          </a:custGeom>
          <a:ln w="19050">
            <a:solidFill>
              <a:srgbClr val="203864"/>
            </a:solidFill>
            <a:extLst>
              <a:ext uri="{C807C97D-BFC1-408E-A445-0C87EB9F89A2}">
                <ask:lineSketchStyleProps xmlns:ask="http://schemas.microsoft.com/office/drawing/2018/sketchyshapes" sd="393177942">
                  <a:prstGeom prst="rect">
                    <a:avLst/>
                  </a:prstGeom>
                  <ask:type>
                    <ask:lineSketchScribble/>
                  </ask:type>
                </ask:lineSketchStyleProps>
              </a:ext>
            </a:extLst>
          </a:ln>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a:latin typeface="Bahnschrift Light" panose="020B0502040204020203" pitchFamily="34" charset="0"/>
                <a:ea typeface="Verdana" panose="020B0604030504040204" pitchFamily="34" charset="0"/>
                <a:cs typeface="Verdana" panose="020B0604030504040204" pitchFamily="34" charset="0"/>
              </a:defRPr>
            </a:lvl1pPr>
            <a:lvl2pPr marL="685800" indent="-228600">
              <a:lnSpc>
                <a:spcPct val="90000"/>
              </a:lnSpc>
              <a:spcBef>
                <a:spcPts val="500"/>
              </a:spcBef>
              <a:buFont typeface="Arial" panose="020B0604020202020204" pitchFamily="34" charset="0"/>
              <a:buChar char="•"/>
              <a:defRPr sz="2400">
                <a:latin typeface="Bahnschrift Light" panose="020B0502040204020203" pitchFamily="34" charset="0"/>
                <a:ea typeface="Verdana" panose="020B0604030504040204" pitchFamily="34" charset="0"/>
                <a:cs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latin typeface="Bahnschrift Light" panose="020B0502040204020203" pitchFamily="34" charset="0"/>
                <a:ea typeface="Verdana" panose="020B0604030504040204" pitchFamily="34" charset="0"/>
                <a:cs typeface="Verdana" panose="020B0604030504040204" pitchFamily="34" charset="0"/>
              </a:defRPr>
            </a:lvl3pPr>
            <a:lvl4pPr marL="1600200" indent="-228600">
              <a:lnSpc>
                <a:spcPct val="90000"/>
              </a:lnSpc>
              <a:spcBef>
                <a:spcPts val="500"/>
              </a:spcBef>
              <a:buFont typeface="Arial" panose="020B0604020202020204" pitchFamily="34" charset="0"/>
              <a:buChar char="•"/>
              <a:defRPr>
                <a:latin typeface="Bahnschrift Light" panose="020B0502040204020203" pitchFamily="34" charset="0"/>
                <a:ea typeface="Verdana" panose="020B0604030504040204" pitchFamily="34" charset="0"/>
                <a:cs typeface="Verdana" panose="020B0604030504040204" pitchFamily="34" charset="0"/>
              </a:defRPr>
            </a:lvl4pPr>
            <a:lvl5pPr marL="2057400" indent="-228600">
              <a:lnSpc>
                <a:spcPct val="90000"/>
              </a:lnSpc>
              <a:spcBef>
                <a:spcPts val="500"/>
              </a:spcBef>
              <a:buFont typeface="Arial" panose="020B0604020202020204" pitchFamily="34" charset="0"/>
              <a:buChar char="•"/>
              <a:defRPr>
                <a:latin typeface="Bahnschrift Light" panose="020B0502040204020203"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a:t>As empresas satisfeitas com seus planos de saúde percebem quase sempre haver aderência às linhas de cuidado priorizadas. Algumas vezes estas linhas são apontadas pelos próprios planos, com base na utilização dos colaboradores.  </a:t>
            </a:r>
          </a:p>
        </p:txBody>
      </p:sp>
      <p:pic>
        <p:nvPicPr>
          <p:cNvPr id="12290" name="Picture 2" descr="Saúde pública - ícones de saúde e médico grátis">
            <a:extLst>
              <a:ext uri="{FF2B5EF4-FFF2-40B4-BE49-F238E27FC236}">
                <a16:creationId xmlns:a16="http://schemas.microsoft.com/office/drawing/2014/main" id="{0AACE671-CA32-BA39-40B3-411B334CE9FB}"/>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727440" y="2706688"/>
            <a:ext cx="1849120" cy="184912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5CBB1C8-E2F4-B745-DB52-FC631CF50058}"/>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66</a:t>
            </a:fld>
            <a:endParaRPr lang="en-ZA"/>
          </a:p>
        </p:txBody>
      </p:sp>
      <p:sp>
        <p:nvSpPr>
          <p:cNvPr id="7" name="Botão de Ação: Ir para o Fim 6">
            <a:hlinkClick r:id="rId4" action="ppaction://hlinksldjump" highlightClick="1"/>
            <a:extLst>
              <a:ext uri="{FF2B5EF4-FFF2-40B4-BE49-F238E27FC236}">
                <a16:creationId xmlns:a16="http://schemas.microsoft.com/office/drawing/2014/main" id="{CE76BAE4-0BEE-A9F0-2D9E-4E279A1B67CB}"/>
              </a:ext>
            </a:extLst>
          </p:cNvPr>
          <p:cNvSpPr/>
          <p:nvPr/>
        </p:nvSpPr>
        <p:spPr>
          <a:xfrm>
            <a:off x="3692324" y="2002420"/>
            <a:ext cx="266218" cy="185195"/>
          </a:xfrm>
          <a:prstGeom prst="actionButtonE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492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P spid="10"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6217087"/>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p>
          <a:p>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Aderência do Plano de Saúde</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16444" y="1920561"/>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”Do meu ponto de vista,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ele ainda é muito limitado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que a gente oferece em relação ao bem-estar, agora, com a telemedicina, alguns acessos virtuais, aceleramos isso a partir da pandemia, mas ainda é um processo muito desafiador e tem muita oportunidade ainda para as operadoras estar oferecendo outros tipos de benefícios e realmente fazer prevenção.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Ainda muito de apagar o fogo e não prevenir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Eles têm, sim, essa aderência, inclusive, até eles ofertam, oferecem para a gente aqui apoio no sentido. Por nós sermos uma empresa multinacional com base na Alemanha, a gente tem o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iCare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Day, a gente usa semana, na verdade,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prevenção ou de estímulo à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 cuidado à saúde e aí eles sempre estão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dispostos a trazer profissionais para palestras ou a gente monta aqui uma questão de vamos tirar pressão no horário do almoço dos turnos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para a gente poder ter um rastreamento se tem algum problema, orientação, diabetes. Então eles são muitos aderentes nessas questões, inclusive, com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fornecimento de materiais técnicos, de divulgação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Então eles são bem aderentes, sim”.</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788FB0FB-C177-8293-8736-297BCF4618F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129304FC-7212-7406-329C-2621557FF8DF}"/>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67</a:t>
            </a:fld>
            <a:endParaRPr lang="en-ZA"/>
          </a:p>
        </p:txBody>
      </p:sp>
    </p:spTree>
    <p:extLst>
      <p:ext uri="{BB962C8B-B14F-4D97-AF65-F5344CB8AC3E}">
        <p14:creationId xmlns:p14="http://schemas.microsoft.com/office/powerpoint/2010/main" val="3949780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Aderência do Plano de Saúde</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8954" y="1240662"/>
            <a:ext cx="10824705" cy="5454115"/>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Não está aderente, a gente tenta fazer, às vezes até ser redundante na prevenção, por exemplo, nós temos, eu faço um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grupo de gestante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aqui, a gente tenta incentivar que a operadora também dê esse suporte, teleatendimento ou faça grupos de gestantes na sua rede e que tenham um atendimento diferenciado, mas a gente não consegue, na grande maioria das vezes, ter esse engajamento, essa execução como gostaríamos...”.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é aderente. A SulAmérica tem um aplicativo interessante, que oferece tipo de coisa, por exemplo, você tem telemedicina, oferece algumas dicas de alimentação, tem algumas funcionalidades.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já tentei usar também até como pessoa física, eu tive muita dificuldade. Eles vendem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isso quando você compra o plano, mas não acredito que funcione muito bem, no sentido de prevenção”.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está aderente porque quem me apoiou foi a empresa de medicina ocupacional, porque de novo, como eles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têm um canal de relacionamento empresarial,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quando a gente fala com os atendentes, a conversa some. Não existe: olha, vou passar pra você para o setor tal que vai te dar uma resposta, no máximo, fala com os atendentes, que faz cadastro ou descadastramento. Apesar de serem obrigações diferentes, se a minha medicina, se o meu plano de saúde fosse mais próximo às necessidades empresariais, talvez eu fizesse mais parcerias com eles do que com a minha outra prestadora de serviço”.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p>
        </p:txBody>
      </p:sp>
      <p:pic>
        <p:nvPicPr>
          <p:cNvPr id="4" name="Picture 2" descr="Voz - ícones de pessoas grátis">
            <a:extLst>
              <a:ext uri="{FF2B5EF4-FFF2-40B4-BE49-F238E27FC236}">
                <a16:creationId xmlns:a16="http://schemas.microsoft.com/office/drawing/2014/main" id="{968558B8-7632-3770-D1CE-4D0185EE637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77A4E005-F52A-4270-6FE9-E1EA458A891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68</a:t>
            </a:fld>
            <a:endParaRPr lang="en-ZA"/>
          </a:p>
        </p:txBody>
      </p:sp>
    </p:spTree>
    <p:extLst>
      <p:ext uri="{BB962C8B-B14F-4D97-AF65-F5344CB8AC3E}">
        <p14:creationId xmlns:p14="http://schemas.microsoft.com/office/powerpoint/2010/main" val="3093222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28600" y="74102"/>
            <a:ext cx="5573110" cy="1325563"/>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Demanda de outros tipos de serviços em saúde</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9300" y="1836544"/>
            <a:ext cx="4464000" cy="1790597"/>
          </a:xfrm>
          <a:custGeom>
            <a:avLst/>
            <a:gdLst>
              <a:gd name="connsiteX0" fmla="*/ 0 w 4464000"/>
              <a:gd name="connsiteY0" fmla="*/ 0 h 1790597"/>
              <a:gd name="connsiteX1" fmla="*/ 647280 w 4464000"/>
              <a:gd name="connsiteY1" fmla="*/ 0 h 1790597"/>
              <a:gd name="connsiteX2" fmla="*/ 1205280 w 4464000"/>
              <a:gd name="connsiteY2" fmla="*/ 0 h 1790597"/>
              <a:gd name="connsiteX3" fmla="*/ 1674000 w 4464000"/>
              <a:gd name="connsiteY3" fmla="*/ 0 h 1790597"/>
              <a:gd name="connsiteX4" fmla="*/ 2321280 w 4464000"/>
              <a:gd name="connsiteY4" fmla="*/ 0 h 1790597"/>
              <a:gd name="connsiteX5" fmla="*/ 2923920 w 4464000"/>
              <a:gd name="connsiteY5" fmla="*/ 0 h 1790597"/>
              <a:gd name="connsiteX6" fmla="*/ 3348000 w 4464000"/>
              <a:gd name="connsiteY6" fmla="*/ 0 h 1790597"/>
              <a:gd name="connsiteX7" fmla="*/ 3906000 w 4464000"/>
              <a:gd name="connsiteY7" fmla="*/ 0 h 1790597"/>
              <a:gd name="connsiteX8" fmla="*/ 4464000 w 4464000"/>
              <a:gd name="connsiteY8" fmla="*/ 0 h 1790597"/>
              <a:gd name="connsiteX9" fmla="*/ 4464000 w 4464000"/>
              <a:gd name="connsiteY9" fmla="*/ 632678 h 1790597"/>
              <a:gd name="connsiteX10" fmla="*/ 4464000 w 4464000"/>
              <a:gd name="connsiteY10" fmla="*/ 1211637 h 1790597"/>
              <a:gd name="connsiteX11" fmla="*/ 4464000 w 4464000"/>
              <a:gd name="connsiteY11" fmla="*/ 1790597 h 1790597"/>
              <a:gd name="connsiteX12" fmla="*/ 3906000 w 4464000"/>
              <a:gd name="connsiteY12" fmla="*/ 1790597 h 1790597"/>
              <a:gd name="connsiteX13" fmla="*/ 3392640 w 4464000"/>
              <a:gd name="connsiteY13" fmla="*/ 1790597 h 1790597"/>
              <a:gd name="connsiteX14" fmla="*/ 2879280 w 4464000"/>
              <a:gd name="connsiteY14" fmla="*/ 1790597 h 1790597"/>
              <a:gd name="connsiteX15" fmla="*/ 2365920 w 4464000"/>
              <a:gd name="connsiteY15" fmla="*/ 1790597 h 1790597"/>
              <a:gd name="connsiteX16" fmla="*/ 1763280 w 4464000"/>
              <a:gd name="connsiteY16" fmla="*/ 1790597 h 1790597"/>
              <a:gd name="connsiteX17" fmla="*/ 1294560 w 4464000"/>
              <a:gd name="connsiteY17" fmla="*/ 1790597 h 1790597"/>
              <a:gd name="connsiteX18" fmla="*/ 825840 w 4464000"/>
              <a:gd name="connsiteY18" fmla="*/ 1790597 h 1790597"/>
              <a:gd name="connsiteX19" fmla="*/ 0 w 4464000"/>
              <a:gd name="connsiteY19" fmla="*/ 1790597 h 1790597"/>
              <a:gd name="connsiteX20" fmla="*/ 0 w 4464000"/>
              <a:gd name="connsiteY20" fmla="*/ 1175825 h 1790597"/>
              <a:gd name="connsiteX21" fmla="*/ 0 w 4464000"/>
              <a:gd name="connsiteY21" fmla="*/ 596866 h 1790597"/>
              <a:gd name="connsiteX22" fmla="*/ 0 w 4464000"/>
              <a:gd name="connsiteY22" fmla="*/ 0 h 179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4000" h="1790597" fill="none" extrusionOk="0">
                <a:moveTo>
                  <a:pt x="0" y="0"/>
                </a:moveTo>
                <a:cubicBezTo>
                  <a:pt x="136850" y="-71388"/>
                  <a:pt x="417122" y="51533"/>
                  <a:pt x="647280" y="0"/>
                </a:cubicBezTo>
                <a:cubicBezTo>
                  <a:pt x="877438" y="-51533"/>
                  <a:pt x="961193" y="3496"/>
                  <a:pt x="1205280" y="0"/>
                </a:cubicBezTo>
                <a:cubicBezTo>
                  <a:pt x="1449367" y="-3496"/>
                  <a:pt x="1574440" y="47726"/>
                  <a:pt x="1674000" y="0"/>
                </a:cubicBezTo>
                <a:cubicBezTo>
                  <a:pt x="1773560" y="-47726"/>
                  <a:pt x="2014892" y="38095"/>
                  <a:pt x="2321280" y="0"/>
                </a:cubicBezTo>
                <a:cubicBezTo>
                  <a:pt x="2627668" y="-38095"/>
                  <a:pt x="2638295" y="55655"/>
                  <a:pt x="2923920" y="0"/>
                </a:cubicBezTo>
                <a:cubicBezTo>
                  <a:pt x="3209545" y="-55655"/>
                  <a:pt x="3252127" y="2816"/>
                  <a:pt x="3348000" y="0"/>
                </a:cubicBezTo>
                <a:cubicBezTo>
                  <a:pt x="3443873" y="-2816"/>
                  <a:pt x="3664711" y="13245"/>
                  <a:pt x="3906000" y="0"/>
                </a:cubicBezTo>
                <a:cubicBezTo>
                  <a:pt x="4147289" y="-13245"/>
                  <a:pt x="4275222" y="56148"/>
                  <a:pt x="4464000" y="0"/>
                </a:cubicBezTo>
                <a:cubicBezTo>
                  <a:pt x="4481598" y="297539"/>
                  <a:pt x="4435040" y="328823"/>
                  <a:pt x="4464000" y="632678"/>
                </a:cubicBezTo>
                <a:cubicBezTo>
                  <a:pt x="4492960" y="936533"/>
                  <a:pt x="4394962" y="1025453"/>
                  <a:pt x="4464000" y="1211637"/>
                </a:cubicBezTo>
                <a:cubicBezTo>
                  <a:pt x="4533038" y="1397821"/>
                  <a:pt x="4417019" y="1572899"/>
                  <a:pt x="4464000" y="1790597"/>
                </a:cubicBezTo>
                <a:cubicBezTo>
                  <a:pt x="4266705" y="1801240"/>
                  <a:pt x="4151475" y="1745384"/>
                  <a:pt x="3906000" y="1790597"/>
                </a:cubicBezTo>
                <a:cubicBezTo>
                  <a:pt x="3660525" y="1835810"/>
                  <a:pt x="3546692" y="1753474"/>
                  <a:pt x="3392640" y="1790597"/>
                </a:cubicBezTo>
                <a:cubicBezTo>
                  <a:pt x="3238588" y="1827720"/>
                  <a:pt x="3063122" y="1784610"/>
                  <a:pt x="2879280" y="1790597"/>
                </a:cubicBezTo>
                <a:cubicBezTo>
                  <a:pt x="2695438" y="1796584"/>
                  <a:pt x="2614879" y="1781283"/>
                  <a:pt x="2365920" y="1790597"/>
                </a:cubicBezTo>
                <a:cubicBezTo>
                  <a:pt x="2116961" y="1799911"/>
                  <a:pt x="1923976" y="1738211"/>
                  <a:pt x="1763280" y="1790597"/>
                </a:cubicBezTo>
                <a:cubicBezTo>
                  <a:pt x="1602584" y="1842983"/>
                  <a:pt x="1486276" y="1765560"/>
                  <a:pt x="1294560" y="1790597"/>
                </a:cubicBezTo>
                <a:cubicBezTo>
                  <a:pt x="1102844" y="1815634"/>
                  <a:pt x="976835" y="1763841"/>
                  <a:pt x="825840" y="1790597"/>
                </a:cubicBezTo>
                <a:cubicBezTo>
                  <a:pt x="674845" y="1817353"/>
                  <a:pt x="185727" y="1760299"/>
                  <a:pt x="0" y="1790597"/>
                </a:cubicBezTo>
                <a:cubicBezTo>
                  <a:pt x="-64113" y="1592131"/>
                  <a:pt x="44014" y="1373914"/>
                  <a:pt x="0" y="1175825"/>
                </a:cubicBezTo>
                <a:cubicBezTo>
                  <a:pt x="-44014" y="977736"/>
                  <a:pt x="67207" y="758713"/>
                  <a:pt x="0" y="596866"/>
                </a:cubicBezTo>
                <a:cubicBezTo>
                  <a:pt x="-67207" y="435019"/>
                  <a:pt x="30293" y="158360"/>
                  <a:pt x="0" y="0"/>
                </a:cubicBezTo>
                <a:close/>
              </a:path>
              <a:path w="4464000" h="1790597" stroke="0" extrusionOk="0">
                <a:moveTo>
                  <a:pt x="0" y="0"/>
                </a:moveTo>
                <a:cubicBezTo>
                  <a:pt x="229695" y="-17074"/>
                  <a:pt x="279911" y="10622"/>
                  <a:pt x="513360" y="0"/>
                </a:cubicBezTo>
                <a:cubicBezTo>
                  <a:pt x="746809" y="-10622"/>
                  <a:pt x="947696" y="50541"/>
                  <a:pt x="1116000" y="0"/>
                </a:cubicBezTo>
                <a:cubicBezTo>
                  <a:pt x="1284304" y="-50541"/>
                  <a:pt x="1545994" y="60268"/>
                  <a:pt x="1718640" y="0"/>
                </a:cubicBezTo>
                <a:cubicBezTo>
                  <a:pt x="1891286" y="-60268"/>
                  <a:pt x="2076303" y="8221"/>
                  <a:pt x="2365920" y="0"/>
                </a:cubicBezTo>
                <a:cubicBezTo>
                  <a:pt x="2655537" y="-8221"/>
                  <a:pt x="2698821" y="31396"/>
                  <a:pt x="2923920" y="0"/>
                </a:cubicBezTo>
                <a:cubicBezTo>
                  <a:pt x="3149019" y="-31396"/>
                  <a:pt x="3365279" y="14474"/>
                  <a:pt x="3481920" y="0"/>
                </a:cubicBezTo>
                <a:cubicBezTo>
                  <a:pt x="3598561" y="-14474"/>
                  <a:pt x="4004094" y="37766"/>
                  <a:pt x="4464000" y="0"/>
                </a:cubicBezTo>
                <a:cubicBezTo>
                  <a:pt x="4468678" y="198488"/>
                  <a:pt x="4446446" y="417962"/>
                  <a:pt x="4464000" y="614772"/>
                </a:cubicBezTo>
                <a:cubicBezTo>
                  <a:pt x="4481554" y="811582"/>
                  <a:pt x="4399751" y="1053674"/>
                  <a:pt x="4464000" y="1247449"/>
                </a:cubicBezTo>
                <a:cubicBezTo>
                  <a:pt x="4528249" y="1441224"/>
                  <a:pt x="4429813" y="1565702"/>
                  <a:pt x="4464000" y="1790597"/>
                </a:cubicBezTo>
                <a:cubicBezTo>
                  <a:pt x="4300637" y="1832900"/>
                  <a:pt x="4104274" y="1752686"/>
                  <a:pt x="3861360" y="1790597"/>
                </a:cubicBezTo>
                <a:cubicBezTo>
                  <a:pt x="3618446" y="1828508"/>
                  <a:pt x="3461343" y="1720861"/>
                  <a:pt x="3258720" y="1790597"/>
                </a:cubicBezTo>
                <a:cubicBezTo>
                  <a:pt x="3056097" y="1860333"/>
                  <a:pt x="2801414" y="1744304"/>
                  <a:pt x="2656080" y="1790597"/>
                </a:cubicBezTo>
                <a:cubicBezTo>
                  <a:pt x="2510746" y="1836890"/>
                  <a:pt x="2393766" y="1738565"/>
                  <a:pt x="2187360" y="1790597"/>
                </a:cubicBezTo>
                <a:cubicBezTo>
                  <a:pt x="1980954" y="1842629"/>
                  <a:pt x="1820553" y="1731841"/>
                  <a:pt x="1540080" y="1790597"/>
                </a:cubicBezTo>
                <a:cubicBezTo>
                  <a:pt x="1259607" y="1849353"/>
                  <a:pt x="1120111" y="1724096"/>
                  <a:pt x="937440" y="1790597"/>
                </a:cubicBezTo>
                <a:cubicBezTo>
                  <a:pt x="754769" y="1857098"/>
                  <a:pt x="668949" y="1741467"/>
                  <a:pt x="513360" y="1790597"/>
                </a:cubicBezTo>
                <a:cubicBezTo>
                  <a:pt x="357771" y="1839727"/>
                  <a:pt x="152492" y="1787988"/>
                  <a:pt x="0" y="1790597"/>
                </a:cubicBezTo>
                <a:cubicBezTo>
                  <a:pt x="-18925" y="1501837"/>
                  <a:pt x="23086" y="1326644"/>
                  <a:pt x="0" y="1175825"/>
                </a:cubicBezTo>
                <a:cubicBezTo>
                  <a:pt x="-23086" y="1025006"/>
                  <a:pt x="22771" y="851087"/>
                  <a:pt x="0" y="632678"/>
                </a:cubicBezTo>
                <a:cubicBezTo>
                  <a:pt x="-22771" y="414269"/>
                  <a:pt x="10070" y="288162"/>
                  <a:pt x="0" y="0"/>
                </a:cubicBezTo>
                <a:close/>
              </a:path>
            </a:pathLst>
          </a:custGeom>
          <a:ln w="19050">
            <a:solidFill>
              <a:srgbClr val="203864"/>
            </a:solidFill>
            <a:extLst>
              <a:ext uri="{C807C97D-BFC1-408E-A445-0C87EB9F89A2}">
                <ask:lineSketchStyleProps xmlns:ask="http://schemas.microsoft.com/office/drawing/2018/sketchyshapes" sd="3323072258">
                  <ask:type>
                    <ask:lineSketchScribble/>
                  </ask:type>
                </ask:lineSketchStyleProps>
              </a:ext>
            </a:extLst>
          </a:ln>
        </p:spPr>
        <p:txBody>
          <a:bodyPr vert="horz" lIns="91440" tIns="45720" rIns="91440" bIns="45720" rtlCol="0" anchor="ctr">
            <a:noAutofit/>
          </a:bodyPr>
          <a:lstStyle/>
          <a:p>
            <a:pPr marL="0" indent="0" algn="ctr">
              <a:buNone/>
            </a:pPr>
            <a:r>
              <a:rPr lang="pt-BR" sz="2000"/>
              <a:t>Quase todas as empresas consultadas indicam haver atualmente poucas demandas dos colaboradores para oferta de outros serviços. </a:t>
            </a:r>
            <a:r>
              <a:rPr lang="pt-BR" sz="2000" b="1"/>
              <a:t>As demandas anteriores descrevem como atendidas </a:t>
            </a:r>
          </a:p>
        </p:txBody>
      </p:sp>
      <p:sp>
        <p:nvSpPr>
          <p:cNvPr id="9" name="Retângulo 8">
            <a:extLst>
              <a:ext uri="{FF2B5EF4-FFF2-40B4-BE49-F238E27FC236}">
                <a16:creationId xmlns:a16="http://schemas.microsoft.com/office/drawing/2014/main" id="{5ABFBD55-181F-4E7D-1A58-69F6E68FEF26}"/>
              </a:ext>
            </a:extLst>
          </p:cNvPr>
          <p:cNvSpPr/>
          <p:nvPr/>
        </p:nvSpPr>
        <p:spPr>
          <a:xfrm>
            <a:off x="941121" y="4450697"/>
            <a:ext cx="3508960" cy="1231159"/>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a:solidFill>
                  <a:schemeClr val="tx1">
                    <a:lumMod val="65000"/>
                    <a:lumOff val="35000"/>
                  </a:schemeClr>
                </a:solidFill>
              </a:rPr>
              <a:t>O que geralmente demandavam:</a:t>
            </a:r>
          </a:p>
          <a:p>
            <a:endParaRPr lang="de-DE">
              <a:solidFill>
                <a:schemeClr val="tx1">
                  <a:lumMod val="65000"/>
                  <a:lumOff val="35000"/>
                </a:schemeClr>
              </a:solidFill>
            </a:endParaRPr>
          </a:p>
          <a:p>
            <a:pPr marL="285750" indent="-285750">
              <a:buFont typeface="Wingdings" panose="05000000000000000000" pitchFamily="2" charset="2"/>
              <a:buChar char="§"/>
            </a:pPr>
            <a:r>
              <a:rPr lang="de-DE">
                <a:solidFill>
                  <a:schemeClr val="tx1">
                    <a:lumMod val="65000"/>
                    <a:lumOff val="35000"/>
                  </a:schemeClr>
                </a:solidFill>
              </a:rPr>
              <a:t>Plano Odontológico</a:t>
            </a:r>
          </a:p>
          <a:p>
            <a:pPr marL="285750" indent="-285750">
              <a:buFont typeface="Wingdings" panose="05000000000000000000" pitchFamily="2" charset="2"/>
              <a:buChar char="§"/>
            </a:pPr>
            <a:r>
              <a:rPr lang="de-DE">
                <a:solidFill>
                  <a:schemeClr val="tx1">
                    <a:lumMod val="65000"/>
                    <a:lumOff val="35000"/>
                  </a:schemeClr>
                </a:solidFill>
              </a:rPr>
              <a:t>Convênios com academias</a:t>
            </a:r>
          </a:p>
        </p:txBody>
      </p:sp>
      <p:pic>
        <p:nvPicPr>
          <p:cNvPr id="13314" name="Picture 2" descr="Está Tudo Bem (feat. Diego Karter, Duo Franco, Áquila, Raquel Miranda, Idma  Brito, Giovannine &amp; Maressa Cruz) - Single by Fabio Sampaio | Spotify">
            <a:extLst>
              <a:ext uri="{FF2B5EF4-FFF2-40B4-BE49-F238E27FC236}">
                <a16:creationId xmlns:a16="http://schemas.microsoft.com/office/drawing/2014/main" id="{B398CBBF-C04C-0E81-1851-83E8A65F66E4}"/>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5334000" y="-18923"/>
            <a:ext cx="6858000" cy="685800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BA26EBFF-4721-B645-7A19-0BD4480B5701}"/>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69</a:t>
            </a:fld>
            <a:endParaRPr lang="en-ZA">
              <a:solidFill>
                <a:schemeClr val="bg1"/>
              </a:solidFill>
            </a:endParaRPr>
          </a:p>
        </p:txBody>
      </p:sp>
    </p:spTree>
    <p:extLst>
      <p:ext uri="{BB962C8B-B14F-4D97-AF65-F5344CB8AC3E}">
        <p14:creationId xmlns:p14="http://schemas.microsoft.com/office/powerpoint/2010/main" val="308436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6145BF-A9E4-42BF-AC69-E78AD3DC1D72}"/>
              </a:ext>
            </a:extLst>
          </p:cNvPr>
          <p:cNvSpPr/>
          <p:nvPr/>
        </p:nvSpPr>
        <p:spPr>
          <a:xfrm rot="5400000">
            <a:off x="5716250" y="-5419977"/>
            <a:ext cx="749508" cy="1218200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BC150957-347C-4E2A-A575-688331541ED5}"/>
              </a:ext>
            </a:extLst>
          </p:cNvPr>
          <p:cNvCxnSpPr>
            <a:cxnSpLocks/>
            <a:endCxn id="4" idx="0"/>
          </p:cNvCxnSpPr>
          <p:nvPr/>
        </p:nvCxnSpPr>
        <p:spPr>
          <a:xfrm>
            <a:off x="3719945" y="671027"/>
            <a:ext cx="84620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0D5B26F-5B0A-4EE1-9FC5-5C6257299575}"/>
              </a:ext>
            </a:extLst>
          </p:cNvPr>
          <p:cNvCxnSpPr>
            <a:cxnSpLocks/>
            <a:endCxn id="4" idx="2"/>
          </p:cNvCxnSpPr>
          <p:nvPr/>
        </p:nvCxnSpPr>
        <p:spPr>
          <a:xfrm flipH="1">
            <a:off x="0" y="660420"/>
            <a:ext cx="869430" cy="10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28D3F01D-3F32-439A-9F77-B1A3D3713DBA}"/>
              </a:ext>
            </a:extLst>
          </p:cNvPr>
          <p:cNvSpPr txBox="1"/>
          <p:nvPr/>
        </p:nvSpPr>
        <p:spPr>
          <a:xfrm>
            <a:off x="916901" y="417738"/>
            <a:ext cx="9741105" cy="646331"/>
          </a:xfrm>
          <a:prstGeom prst="rect">
            <a:avLst/>
          </a:prstGeom>
          <a:noFill/>
        </p:spPr>
        <p:txBody>
          <a:bodyPr wrap="square" rtlCol="0">
            <a:spAutoFit/>
          </a:bodyPr>
          <a:lstStyle/>
          <a:p>
            <a:pPr>
              <a:lnSpc>
                <a:spcPts val="4000"/>
              </a:lnSpc>
            </a:pPr>
            <a:r>
              <a:rPr lang="pt-BR" sz="5000">
                <a:solidFill>
                  <a:schemeClr val="bg1"/>
                </a:solidFill>
                <a:latin typeface="+mj-lt"/>
              </a:rPr>
              <a:t>Amostra</a:t>
            </a:r>
          </a:p>
        </p:txBody>
      </p:sp>
      <p:sp>
        <p:nvSpPr>
          <p:cNvPr id="7" name="CaixaDeTexto 6">
            <a:extLst>
              <a:ext uri="{FF2B5EF4-FFF2-40B4-BE49-F238E27FC236}">
                <a16:creationId xmlns:a16="http://schemas.microsoft.com/office/drawing/2014/main" id="{3A0B2002-D99B-6C1D-2ACD-5FECE5C5E32B}"/>
              </a:ext>
            </a:extLst>
          </p:cNvPr>
          <p:cNvSpPr txBox="1"/>
          <p:nvPr/>
        </p:nvSpPr>
        <p:spPr>
          <a:xfrm>
            <a:off x="747934" y="1409928"/>
            <a:ext cx="10344135" cy="338554"/>
          </a:xfrm>
          <a:prstGeom prst="rect">
            <a:avLst/>
          </a:prstGeom>
          <a:noFill/>
        </p:spPr>
        <p:txBody>
          <a:bodyPr wrap="square">
            <a:spAutoFit/>
          </a:bodyPr>
          <a:lstStyle/>
          <a:p>
            <a:pPr marL="285750" indent="-285750" algn="just">
              <a:buFont typeface="Wingdings" panose="05000000000000000000" pitchFamily="2" charset="2"/>
              <a:buChar char="§"/>
            </a:pPr>
            <a:endParaRPr lang="pt-BR" sz="1600">
              <a:effectLst/>
              <a:latin typeface="Bahnschrift Light" panose="020B0502040204020203" pitchFamily="34" charset="0"/>
              <a:ea typeface="Verdana" panose="020B0604030504040204" pitchFamily="34" charset="0"/>
            </a:endParaRPr>
          </a:p>
        </p:txBody>
      </p:sp>
      <p:graphicFrame>
        <p:nvGraphicFramePr>
          <p:cNvPr id="6" name="Tabela 5">
            <a:extLst>
              <a:ext uri="{FF2B5EF4-FFF2-40B4-BE49-F238E27FC236}">
                <a16:creationId xmlns:a16="http://schemas.microsoft.com/office/drawing/2014/main" id="{4C9D5CA1-A95E-416D-91DC-E4B9D1D34641}"/>
              </a:ext>
            </a:extLst>
          </p:cNvPr>
          <p:cNvGraphicFramePr>
            <a:graphicFrameLocks noGrp="1"/>
          </p:cNvGraphicFramePr>
          <p:nvPr>
            <p:extLst>
              <p:ext uri="{D42A27DB-BD31-4B8C-83A1-F6EECF244321}">
                <p14:modId xmlns:p14="http://schemas.microsoft.com/office/powerpoint/2010/main" val="34194683"/>
              </p:ext>
            </p:extLst>
          </p:nvPr>
        </p:nvGraphicFramePr>
        <p:xfrm>
          <a:off x="852055" y="1898994"/>
          <a:ext cx="10555275" cy="3436620"/>
        </p:xfrm>
        <a:graphic>
          <a:graphicData uri="http://schemas.openxmlformats.org/drawingml/2006/table">
            <a:tbl>
              <a:tblPr firstRow="1" bandRow="1">
                <a:tableStyleId>{5C22544A-7EE6-4342-B048-85BDC9FD1C3A}</a:tableStyleId>
              </a:tblPr>
              <a:tblGrid>
                <a:gridCol w="4111644">
                  <a:extLst>
                    <a:ext uri="{9D8B030D-6E8A-4147-A177-3AD203B41FA5}">
                      <a16:colId xmlns:a16="http://schemas.microsoft.com/office/drawing/2014/main" val="3818205014"/>
                    </a:ext>
                  </a:extLst>
                </a:gridCol>
                <a:gridCol w="839011">
                  <a:extLst>
                    <a:ext uri="{9D8B030D-6E8A-4147-A177-3AD203B41FA5}">
                      <a16:colId xmlns:a16="http://schemas.microsoft.com/office/drawing/2014/main" val="2152533283"/>
                    </a:ext>
                  </a:extLst>
                </a:gridCol>
                <a:gridCol w="2333466">
                  <a:extLst>
                    <a:ext uri="{9D8B030D-6E8A-4147-A177-3AD203B41FA5}">
                      <a16:colId xmlns:a16="http://schemas.microsoft.com/office/drawing/2014/main" val="1349065133"/>
                    </a:ext>
                  </a:extLst>
                </a:gridCol>
                <a:gridCol w="1153297">
                  <a:extLst>
                    <a:ext uri="{9D8B030D-6E8A-4147-A177-3AD203B41FA5}">
                      <a16:colId xmlns:a16="http://schemas.microsoft.com/office/drawing/2014/main" val="602868937"/>
                    </a:ext>
                  </a:extLst>
                </a:gridCol>
                <a:gridCol w="2117857">
                  <a:extLst>
                    <a:ext uri="{9D8B030D-6E8A-4147-A177-3AD203B41FA5}">
                      <a16:colId xmlns:a16="http://schemas.microsoft.com/office/drawing/2014/main" val="1846067875"/>
                    </a:ext>
                  </a:extLst>
                </a:gridCol>
              </a:tblGrid>
              <a:tr h="370840">
                <a:tc>
                  <a:txBody>
                    <a:bodyPr/>
                    <a:lstStyle/>
                    <a:p>
                      <a:pPr algn="l" fontAlgn="ctr"/>
                      <a:r>
                        <a:rPr lang="pt-BR" sz="1500" b="1" i="0" u="none" strike="noStrike">
                          <a:solidFill>
                            <a:schemeClr val="tx1"/>
                          </a:solidFill>
                          <a:effectLst/>
                          <a:latin typeface="Bahnschrift Light" panose="020B0502040204020203" pitchFamily="34" charset="0"/>
                        </a:rPr>
                        <a:t>Empresa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UF</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Ramo de Atividade</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Utiliza corretora?</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tc>
                  <a:txBody>
                    <a:bodyPr/>
                    <a:lstStyle/>
                    <a:p>
                      <a:pPr algn="l" fontAlgn="ctr"/>
                      <a:r>
                        <a:rPr lang="pt-BR" sz="1500" b="1" i="0" u="none" strike="noStrike">
                          <a:solidFill>
                            <a:schemeClr val="tx1"/>
                          </a:solidFill>
                          <a:effectLst/>
                          <a:latin typeface="Bahnschrift Light" panose="020B0502040204020203" pitchFamily="34" charset="0"/>
                        </a:rPr>
                        <a:t>Cargo</a:t>
                      </a:r>
                    </a:p>
                  </a:txBody>
                  <a:tcPr marL="7620" marR="7620" marT="7620" marB="0" anchor="ctr">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713059446"/>
                  </a:ext>
                </a:extLst>
              </a:tr>
              <a:tr h="495300">
                <a:tc>
                  <a:txBody>
                    <a:bodyPr/>
                    <a:lstStyle/>
                    <a:p>
                      <a:pPr algn="l" fontAlgn="b"/>
                      <a:r>
                        <a:rPr lang="pt-BR" sz="1400" b="0" i="0" u="none" strike="noStrike">
                          <a:solidFill>
                            <a:schemeClr val="tx1"/>
                          </a:solidFill>
                          <a:effectLst/>
                          <a:latin typeface="Bahnschrift Light" panose="020B0502040204020203" pitchFamily="34" charset="0"/>
                        </a:rPr>
                        <a:t>Antônio Borin Indústria e Comércio de Vinagres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Alimentícios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187209208"/>
                  </a:ext>
                </a:extLst>
              </a:tr>
              <a:tr h="495300">
                <a:tc>
                  <a:txBody>
                    <a:bodyPr/>
                    <a:lstStyle/>
                    <a:p>
                      <a:pPr algn="l" fontAlgn="b"/>
                      <a:r>
                        <a:rPr lang="pt-BR" sz="1400" b="0" i="0" u="none" strike="noStrike">
                          <a:solidFill>
                            <a:schemeClr val="tx1"/>
                          </a:solidFill>
                          <a:effectLst/>
                          <a:latin typeface="Bahnschrift Light" panose="020B0502040204020203" pitchFamily="34" charset="0"/>
                        </a:rPr>
                        <a:t>Movie Arts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Produção Áudio Visual-Comunicação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Socio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38755052"/>
                  </a:ext>
                </a:extLst>
              </a:tr>
              <a:tr h="495300">
                <a:tc>
                  <a:txBody>
                    <a:bodyPr/>
                    <a:lstStyle/>
                    <a:p>
                      <a:pPr algn="l" fontAlgn="b"/>
                      <a:r>
                        <a:rPr lang="pt-BR" sz="1400" b="0" i="0" u="none" strike="noStrike">
                          <a:solidFill>
                            <a:schemeClr val="tx1"/>
                          </a:solidFill>
                          <a:effectLst/>
                          <a:latin typeface="Bahnschrift Light" panose="020B0502040204020203" pitchFamily="34" charset="0"/>
                        </a:rPr>
                        <a:t>Tetracom Equipamentos Industriais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SP</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Metalúrgica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Líder de RH</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019722035"/>
                  </a:ext>
                </a:extLst>
              </a:tr>
              <a:tr h="495300">
                <a:tc>
                  <a:txBody>
                    <a:bodyPr/>
                    <a:lstStyle/>
                    <a:p>
                      <a:pPr algn="l" fontAlgn="b"/>
                      <a:r>
                        <a:rPr lang="pt-BR" sz="1400" b="0" i="0" u="none" strike="noStrike">
                          <a:solidFill>
                            <a:schemeClr val="tx1"/>
                          </a:solidFill>
                          <a:effectLst/>
                          <a:latin typeface="Bahnschrift Light" panose="020B0502040204020203" pitchFamily="34" charset="0"/>
                        </a:rPr>
                        <a:t>Itabolos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Alimentos</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1" i="0" u="none" strike="noStrike">
                          <a:solidFill>
                            <a:schemeClr val="tx1"/>
                          </a:solidFill>
                          <a:effectLst/>
                          <a:latin typeface="Bahnschrift Light" panose="020B0502040204020203" pitchFamily="34" charset="0"/>
                        </a:rPr>
                        <a:t>Sim</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Socio Gerente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761141069"/>
                  </a:ext>
                </a:extLst>
              </a:tr>
              <a:tr h="495300">
                <a:tc>
                  <a:txBody>
                    <a:bodyPr/>
                    <a:lstStyle/>
                    <a:p>
                      <a:pPr algn="l" fontAlgn="b"/>
                      <a:r>
                        <a:rPr lang="pt-BR" sz="1400" b="0" i="0" u="none" strike="noStrike">
                          <a:solidFill>
                            <a:schemeClr val="tx1"/>
                          </a:solidFill>
                          <a:effectLst/>
                          <a:latin typeface="Bahnschrift Light" panose="020B0502040204020203" pitchFamily="34" charset="0"/>
                        </a:rPr>
                        <a:t>Miw Indústria e Comércio Ltda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SC</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Metalúrgica</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l" fontAlgn="b"/>
                      <a:r>
                        <a:rPr lang="pt-BR" sz="1400" b="0" i="0" u="none" strike="noStrike">
                          <a:solidFill>
                            <a:schemeClr val="tx1"/>
                          </a:solidFill>
                          <a:effectLst/>
                          <a:latin typeface="Bahnschrift Light" panose="020B0502040204020203" pitchFamily="34" charset="0"/>
                        </a:rPr>
                        <a:t>Gerente</a:t>
                      </a: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17308058"/>
                  </a:ext>
                </a:extLst>
              </a:tr>
              <a:tr h="495300">
                <a:tc>
                  <a:txBody>
                    <a:bodyPr/>
                    <a:lstStyle/>
                    <a:p>
                      <a:pPr algn="l" fontAlgn="b"/>
                      <a:r>
                        <a:rPr lang="pt-BR" sz="1400" b="0" i="0" u="none" strike="noStrike">
                          <a:solidFill>
                            <a:schemeClr val="tx1"/>
                          </a:solidFill>
                          <a:effectLst/>
                          <a:latin typeface="Bahnschrift Light" panose="020B0502040204020203" pitchFamily="34" charset="0"/>
                        </a:rPr>
                        <a:t>Klintex Insumos Industriais</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RS</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Produtos Químicos</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Não</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tc>
                  <a:txBody>
                    <a:bodyPr/>
                    <a:lstStyle/>
                    <a:p>
                      <a:pPr algn="l" fontAlgn="b"/>
                      <a:r>
                        <a:rPr lang="pt-BR" sz="1400" b="0" i="0" u="none" strike="noStrike">
                          <a:solidFill>
                            <a:schemeClr val="tx1"/>
                          </a:solidFill>
                          <a:effectLst/>
                          <a:latin typeface="Bahnschrift Light" panose="020B0502040204020203" pitchFamily="34" charset="0"/>
                        </a:rPr>
                        <a:t>Diretor</a:t>
                      </a:r>
                    </a:p>
                  </a:txBody>
                  <a:tcPr marL="7620" marR="7620" marT="7620" marB="0" anchor="ctr">
                    <a:lnT w="12700"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3267808269"/>
                  </a:ext>
                </a:extLst>
              </a:tr>
            </a:tbl>
          </a:graphicData>
        </a:graphic>
      </p:graphicFrame>
      <p:sp>
        <p:nvSpPr>
          <p:cNvPr id="3" name="Retângulo: Cantos Arredondados 2">
            <a:extLst>
              <a:ext uri="{FF2B5EF4-FFF2-40B4-BE49-F238E27FC236}">
                <a16:creationId xmlns:a16="http://schemas.microsoft.com/office/drawing/2014/main" id="{73C29B31-A578-D9EE-8368-7F5112476C64}"/>
              </a:ext>
            </a:extLst>
          </p:cNvPr>
          <p:cNvSpPr/>
          <p:nvPr/>
        </p:nvSpPr>
        <p:spPr>
          <a:xfrm>
            <a:off x="747934" y="1287186"/>
            <a:ext cx="2078182" cy="449618"/>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b="1">
                <a:ln w="0"/>
                <a:solidFill>
                  <a:schemeClr val="bg1"/>
                </a:solidFill>
                <a:effectLst>
                  <a:outerShdw blurRad="38100" dist="19050" dir="2700000" algn="tl" rotWithShape="0">
                    <a:schemeClr val="dk1">
                      <a:alpha val="40000"/>
                    </a:schemeClr>
                  </a:outerShdw>
                </a:effectLst>
              </a:rPr>
              <a:t>PORTE PEQUENO</a:t>
            </a:r>
          </a:p>
        </p:txBody>
      </p:sp>
      <p:sp>
        <p:nvSpPr>
          <p:cNvPr id="2" name="Espaço Reservado para Número de Slide 5">
            <a:extLst>
              <a:ext uri="{FF2B5EF4-FFF2-40B4-BE49-F238E27FC236}">
                <a16:creationId xmlns:a16="http://schemas.microsoft.com/office/drawing/2014/main" id="{FB5BDCC3-0484-220C-B1E0-A18FB6456F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a:t>
            </a:fld>
            <a:endParaRPr lang="en-ZA"/>
          </a:p>
        </p:txBody>
      </p:sp>
    </p:spTree>
    <p:extLst>
      <p:ext uri="{BB962C8B-B14F-4D97-AF65-F5344CB8AC3E}">
        <p14:creationId xmlns:p14="http://schemas.microsoft.com/office/powerpoint/2010/main" val="2924176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39078" y="74101"/>
            <a:ext cx="10515600" cy="1325563"/>
          </a:xfrm>
        </p:spPr>
        <p:txBody>
          <a:bodyPr>
            <a:normAutofit/>
          </a:bodyPr>
          <a:lstStyle/>
          <a:p>
            <a:pPr lvl="1">
              <a:lnSpc>
                <a:spcPct val="105000"/>
              </a:lnSpc>
              <a:spcAft>
                <a:spcPts val="800"/>
              </a:spcAft>
              <a:tabLst>
                <a:tab pos="914400" algn="l"/>
              </a:tabLst>
            </a:pPr>
            <a:r>
              <a:rPr lang="pt-BR" sz="2400" b="1">
                <a:solidFill>
                  <a:schemeClr val="accent1">
                    <a:lumMod val="50000"/>
                  </a:schemeClr>
                </a:solidFill>
                <a:latin typeface="Bahnschrift Light" panose="020B0502040204020203" pitchFamily="34" charset="0"/>
                <a:ea typeface="Times New Roman" panose="02020603050405020304" pitchFamily="18" charset="0"/>
                <a:cs typeface="Aptos" panose="020B0004020202020204" pitchFamily="34" charset="0"/>
              </a:rPr>
              <a:t>S</a:t>
            </a: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atisfação dos funcionários com a promoção da saúde na empresa</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1202336" y="1048627"/>
            <a:ext cx="9787328" cy="1102632"/>
          </a:xfrm>
          <a:custGeom>
            <a:avLst/>
            <a:gdLst>
              <a:gd name="connsiteX0" fmla="*/ 0 w 9787328"/>
              <a:gd name="connsiteY0" fmla="*/ 0 h 1102632"/>
              <a:gd name="connsiteX1" fmla="*/ 575725 w 9787328"/>
              <a:gd name="connsiteY1" fmla="*/ 0 h 1102632"/>
              <a:gd name="connsiteX2" fmla="*/ 1151450 w 9787328"/>
              <a:gd name="connsiteY2" fmla="*/ 0 h 1102632"/>
              <a:gd name="connsiteX3" fmla="*/ 1629302 w 9787328"/>
              <a:gd name="connsiteY3" fmla="*/ 0 h 1102632"/>
              <a:gd name="connsiteX4" fmla="*/ 2107154 w 9787328"/>
              <a:gd name="connsiteY4" fmla="*/ 0 h 1102632"/>
              <a:gd name="connsiteX5" fmla="*/ 2878626 w 9787328"/>
              <a:gd name="connsiteY5" fmla="*/ 0 h 1102632"/>
              <a:gd name="connsiteX6" fmla="*/ 3356478 w 9787328"/>
              <a:gd name="connsiteY6" fmla="*/ 0 h 1102632"/>
              <a:gd name="connsiteX7" fmla="*/ 3638583 w 9787328"/>
              <a:gd name="connsiteY7" fmla="*/ 0 h 1102632"/>
              <a:gd name="connsiteX8" fmla="*/ 4214308 w 9787328"/>
              <a:gd name="connsiteY8" fmla="*/ 0 h 1102632"/>
              <a:gd name="connsiteX9" fmla="*/ 4594287 w 9787328"/>
              <a:gd name="connsiteY9" fmla="*/ 0 h 1102632"/>
              <a:gd name="connsiteX10" fmla="*/ 5170012 w 9787328"/>
              <a:gd name="connsiteY10" fmla="*/ 0 h 1102632"/>
              <a:gd name="connsiteX11" fmla="*/ 5745737 w 9787328"/>
              <a:gd name="connsiteY11" fmla="*/ 0 h 1102632"/>
              <a:gd name="connsiteX12" fmla="*/ 6419336 w 9787328"/>
              <a:gd name="connsiteY12" fmla="*/ 0 h 1102632"/>
              <a:gd name="connsiteX13" fmla="*/ 6799314 w 9787328"/>
              <a:gd name="connsiteY13" fmla="*/ 0 h 1102632"/>
              <a:gd name="connsiteX14" fmla="*/ 7472913 w 9787328"/>
              <a:gd name="connsiteY14" fmla="*/ 0 h 1102632"/>
              <a:gd name="connsiteX15" fmla="*/ 8048638 w 9787328"/>
              <a:gd name="connsiteY15" fmla="*/ 0 h 1102632"/>
              <a:gd name="connsiteX16" fmla="*/ 8330743 w 9787328"/>
              <a:gd name="connsiteY16" fmla="*/ 0 h 1102632"/>
              <a:gd name="connsiteX17" fmla="*/ 9004342 w 9787328"/>
              <a:gd name="connsiteY17" fmla="*/ 0 h 1102632"/>
              <a:gd name="connsiteX18" fmla="*/ 9787328 w 9787328"/>
              <a:gd name="connsiteY18" fmla="*/ 0 h 1102632"/>
              <a:gd name="connsiteX19" fmla="*/ 9787328 w 9787328"/>
              <a:gd name="connsiteY19" fmla="*/ 551316 h 1102632"/>
              <a:gd name="connsiteX20" fmla="*/ 9787328 w 9787328"/>
              <a:gd name="connsiteY20" fmla="*/ 1102632 h 1102632"/>
              <a:gd name="connsiteX21" fmla="*/ 9211603 w 9787328"/>
              <a:gd name="connsiteY21" fmla="*/ 1102632 h 1102632"/>
              <a:gd name="connsiteX22" fmla="*/ 8733751 w 9787328"/>
              <a:gd name="connsiteY22" fmla="*/ 1102632 h 1102632"/>
              <a:gd name="connsiteX23" fmla="*/ 7962279 w 9787328"/>
              <a:gd name="connsiteY23" fmla="*/ 1102632 h 1102632"/>
              <a:gd name="connsiteX24" fmla="*/ 7484427 w 9787328"/>
              <a:gd name="connsiteY24" fmla="*/ 1102632 h 1102632"/>
              <a:gd name="connsiteX25" fmla="*/ 7202322 w 9787328"/>
              <a:gd name="connsiteY25" fmla="*/ 1102632 h 1102632"/>
              <a:gd name="connsiteX26" fmla="*/ 6430850 w 9787328"/>
              <a:gd name="connsiteY26" fmla="*/ 1102632 h 1102632"/>
              <a:gd name="connsiteX27" fmla="*/ 6148745 w 9787328"/>
              <a:gd name="connsiteY27" fmla="*/ 1102632 h 1102632"/>
              <a:gd name="connsiteX28" fmla="*/ 5475146 w 9787328"/>
              <a:gd name="connsiteY28" fmla="*/ 1102632 h 1102632"/>
              <a:gd name="connsiteX29" fmla="*/ 4801548 w 9787328"/>
              <a:gd name="connsiteY29" fmla="*/ 1102632 h 1102632"/>
              <a:gd name="connsiteX30" fmla="*/ 4127950 w 9787328"/>
              <a:gd name="connsiteY30" fmla="*/ 1102632 h 1102632"/>
              <a:gd name="connsiteX31" fmla="*/ 3747971 w 9787328"/>
              <a:gd name="connsiteY31" fmla="*/ 1102632 h 1102632"/>
              <a:gd name="connsiteX32" fmla="*/ 3465866 w 9787328"/>
              <a:gd name="connsiteY32" fmla="*/ 1102632 h 1102632"/>
              <a:gd name="connsiteX33" fmla="*/ 3183760 w 9787328"/>
              <a:gd name="connsiteY33" fmla="*/ 1102632 h 1102632"/>
              <a:gd name="connsiteX34" fmla="*/ 2705908 w 9787328"/>
              <a:gd name="connsiteY34" fmla="*/ 1102632 h 1102632"/>
              <a:gd name="connsiteX35" fmla="*/ 2032310 w 9787328"/>
              <a:gd name="connsiteY35" fmla="*/ 1102632 h 1102632"/>
              <a:gd name="connsiteX36" fmla="*/ 1652331 w 9787328"/>
              <a:gd name="connsiteY36" fmla="*/ 1102632 h 1102632"/>
              <a:gd name="connsiteX37" fmla="*/ 1076606 w 9787328"/>
              <a:gd name="connsiteY37" fmla="*/ 1102632 h 1102632"/>
              <a:gd name="connsiteX38" fmla="*/ 0 w 9787328"/>
              <a:gd name="connsiteY38" fmla="*/ 1102632 h 1102632"/>
              <a:gd name="connsiteX39" fmla="*/ 0 w 9787328"/>
              <a:gd name="connsiteY39" fmla="*/ 573369 h 1102632"/>
              <a:gd name="connsiteX40" fmla="*/ 0 w 9787328"/>
              <a:gd name="connsiteY40" fmla="*/ 0 h 11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87328" h="1102632" fill="none" extrusionOk="0">
                <a:moveTo>
                  <a:pt x="0" y="0"/>
                </a:moveTo>
                <a:cubicBezTo>
                  <a:pt x="205209" y="-68554"/>
                  <a:pt x="303281" y="43197"/>
                  <a:pt x="575725" y="0"/>
                </a:cubicBezTo>
                <a:cubicBezTo>
                  <a:pt x="848169" y="-43197"/>
                  <a:pt x="972722" y="31141"/>
                  <a:pt x="1151450" y="0"/>
                </a:cubicBezTo>
                <a:cubicBezTo>
                  <a:pt x="1330178" y="-31141"/>
                  <a:pt x="1419919" y="37876"/>
                  <a:pt x="1629302" y="0"/>
                </a:cubicBezTo>
                <a:cubicBezTo>
                  <a:pt x="1838685" y="-37876"/>
                  <a:pt x="1958597" y="11142"/>
                  <a:pt x="2107154" y="0"/>
                </a:cubicBezTo>
                <a:cubicBezTo>
                  <a:pt x="2255711" y="-11142"/>
                  <a:pt x="2521955" y="42141"/>
                  <a:pt x="2878626" y="0"/>
                </a:cubicBezTo>
                <a:cubicBezTo>
                  <a:pt x="3235297" y="-42141"/>
                  <a:pt x="3179733" y="4879"/>
                  <a:pt x="3356478" y="0"/>
                </a:cubicBezTo>
                <a:cubicBezTo>
                  <a:pt x="3533223" y="-4879"/>
                  <a:pt x="3538959" y="27099"/>
                  <a:pt x="3638583" y="0"/>
                </a:cubicBezTo>
                <a:cubicBezTo>
                  <a:pt x="3738208" y="-27099"/>
                  <a:pt x="3974961" y="25999"/>
                  <a:pt x="4214308" y="0"/>
                </a:cubicBezTo>
                <a:cubicBezTo>
                  <a:pt x="4453655" y="-25999"/>
                  <a:pt x="4422543" y="8614"/>
                  <a:pt x="4594287" y="0"/>
                </a:cubicBezTo>
                <a:cubicBezTo>
                  <a:pt x="4766031" y="-8614"/>
                  <a:pt x="4933033" y="17152"/>
                  <a:pt x="5170012" y="0"/>
                </a:cubicBezTo>
                <a:cubicBezTo>
                  <a:pt x="5406991" y="-17152"/>
                  <a:pt x="5516413" y="57365"/>
                  <a:pt x="5745737" y="0"/>
                </a:cubicBezTo>
                <a:cubicBezTo>
                  <a:pt x="5975061" y="-57365"/>
                  <a:pt x="6152014" y="46840"/>
                  <a:pt x="6419336" y="0"/>
                </a:cubicBezTo>
                <a:cubicBezTo>
                  <a:pt x="6686658" y="-46840"/>
                  <a:pt x="6715056" y="43340"/>
                  <a:pt x="6799314" y="0"/>
                </a:cubicBezTo>
                <a:cubicBezTo>
                  <a:pt x="6883572" y="-43340"/>
                  <a:pt x="7199495" y="39872"/>
                  <a:pt x="7472913" y="0"/>
                </a:cubicBezTo>
                <a:cubicBezTo>
                  <a:pt x="7746331" y="-39872"/>
                  <a:pt x="7834465" y="29963"/>
                  <a:pt x="8048638" y="0"/>
                </a:cubicBezTo>
                <a:cubicBezTo>
                  <a:pt x="8262811" y="-29963"/>
                  <a:pt x="8218970" y="17673"/>
                  <a:pt x="8330743" y="0"/>
                </a:cubicBezTo>
                <a:cubicBezTo>
                  <a:pt x="8442516" y="-17673"/>
                  <a:pt x="8867794" y="29968"/>
                  <a:pt x="9004342" y="0"/>
                </a:cubicBezTo>
                <a:cubicBezTo>
                  <a:pt x="9140890" y="-29968"/>
                  <a:pt x="9525463" y="23918"/>
                  <a:pt x="9787328" y="0"/>
                </a:cubicBezTo>
                <a:cubicBezTo>
                  <a:pt x="9802249" y="220655"/>
                  <a:pt x="9784471" y="360129"/>
                  <a:pt x="9787328" y="551316"/>
                </a:cubicBezTo>
                <a:cubicBezTo>
                  <a:pt x="9790185" y="742503"/>
                  <a:pt x="9770383" y="842750"/>
                  <a:pt x="9787328" y="1102632"/>
                </a:cubicBezTo>
                <a:cubicBezTo>
                  <a:pt x="9605206" y="1113907"/>
                  <a:pt x="9350938" y="1094903"/>
                  <a:pt x="9211603" y="1102632"/>
                </a:cubicBezTo>
                <a:cubicBezTo>
                  <a:pt x="9072269" y="1110361"/>
                  <a:pt x="8835516" y="1065708"/>
                  <a:pt x="8733751" y="1102632"/>
                </a:cubicBezTo>
                <a:cubicBezTo>
                  <a:pt x="8631986" y="1139556"/>
                  <a:pt x="8324825" y="1083448"/>
                  <a:pt x="7962279" y="1102632"/>
                </a:cubicBezTo>
                <a:cubicBezTo>
                  <a:pt x="7599733" y="1121816"/>
                  <a:pt x="7672441" y="1051332"/>
                  <a:pt x="7484427" y="1102632"/>
                </a:cubicBezTo>
                <a:cubicBezTo>
                  <a:pt x="7296413" y="1153932"/>
                  <a:pt x="7278835" y="1102346"/>
                  <a:pt x="7202322" y="1102632"/>
                </a:cubicBezTo>
                <a:cubicBezTo>
                  <a:pt x="7125809" y="1102918"/>
                  <a:pt x="6667383" y="1059922"/>
                  <a:pt x="6430850" y="1102632"/>
                </a:cubicBezTo>
                <a:cubicBezTo>
                  <a:pt x="6194317" y="1145342"/>
                  <a:pt x="6222486" y="1077465"/>
                  <a:pt x="6148745" y="1102632"/>
                </a:cubicBezTo>
                <a:cubicBezTo>
                  <a:pt x="6075004" y="1127799"/>
                  <a:pt x="5757104" y="1101873"/>
                  <a:pt x="5475146" y="1102632"/>
                </a:cubicBezTo>
                <a:cubicBezTo>
                  <a:pt x="5193188" y="1103391"/>
                  <a:pt x="5067960" y="1030021"/>
                  <a:pt x="4801548" y="1102632"/>
                </a:cubicBezTo>
                <a:cubicBezTo>
                  <a:pt x="4535136" y="1175243"/>
                  <a:pt x="4325392" y="1088655"/>
                  <a:pt x="4127950" y="1102632"/>
                </a:cubicBezTo>
                <a:cubicBezTo>
                  <a:pt x="3930508" y="1116609"/>
                  <a:pt x="3907084" y="1088961"/>
                  <a:pt x="3747971" y="1102632"/>
                </a:cubicBezTo>
                <a:cubicBezTo>
                  <a:pt x="3588858" y="1116303"/>
                  <a:pt x="3598965" y="1091220"/>
                  <a:pt x="3465866" y="1102632"/>
                </a:cubicBezTo>
                <a:cubicBezTo>
                  <a:pt x="3332767" y="1114044"/>
                  <a:pt x="3275322" y="1086311"/>
                  <a:pt x="3183760" y="1102632"/>
                </a:cubicBezTo>
                <a:cubicBezTo>
                  <a:pt x="3092198" y="1118953"/>
                  <a:pt x="2861757" y="1049407"/>
                  <a:pt x="2705908" y="1102632"/>
                </a:cubicBezTo>
                <a:cubicBezTo>
                  <a:pt x="2550059" y="1155857"/>
                  <a:pt x="2304036" y="1055051"/>
                  <a:pt x="2032310" y="1102632"/>
                </a:cubicBezTo>
                <a:cubicBezTo>
                  <a:pt x="1760584" y="1150213"/>
                  <a:pt x="1751001" y="1074482"/>
                  <a:pt x="1652331" y="1102632"/>
                </a:cubicBezTo>
                <a:cubicBezTo>
                  <a:pt x="1553661" y="1130782"/>
                  <a:pt x="1355309" y="1036932"/>
                  <a:pt x="1076606" y="1102632"/>
                </a:cubicBezTo>
                <a:cubicBezTo>
                  <a:pt x="797903" y="1168332"/>
                  <a:pt x="352319" y="1016160"/>
                  <a:pt x="0" y="1102632"/>
                </a:cubicBezTo>
                <a:cubicBezTo>
                  <a:pt x="-41868" y="885817"/>
                  <a:pt x="49186" y="787927"/>
                  <a:pt x="0" y="573369"/>
                </a:cubicBezTo>
                <a:cubicBezTo>
                  <a:pt x="-49186" y="358811"/>
                  <a:pt x="33819" y="197252"/>
                  <a:pt x="0" y="0"/>
                </a:cubicBezTo>
                <a:close/>
              </a:path>
              <a:path w="9787328" h="1102632" stroke="0" extrusionOk="0">
                <a:moveTo>
                  <a:pt x="0" y="0"/>
                </a:moveTo>
                <a:cubicBezTo>
                  <a:pt x="117429" y="-35907"/>
                  <a:pt x="391131" y="4075"/>
                  <a:pt x="575725" y="0"/>
                </a:cubicBezTo>
                <a:cubicBezTo>
                  <a:pt x="760319" y="-4075"/>
                  <a:pt x="762762" y="21866"/>
                  <a:pt x="857831" y="0"/>
                </a:cubicBezTo>
                <a:cubicBezTo>
                  <a:pt x="952900" y="-21866"/>
                  <a:pt x="1005921" y="6264"/>
                  <a:pt x="1139936" y="0"/>
                </a:cubicBezTo>
                <a:cubicBezTo>
                  <a:pt x="1273952" y="-6264"/>
                  <a:pt x="1465826" y="19002"/>
                  <a:pt x="1715661" y="0"/>
                </a:cubicBezTo>
                <a:cubicBezTo>
                  <a:pt x="1965497" y="-19002"/>
                  <a:pt x="1914582" y="43928"/>
                  <a:pt x="2095640" y="0"/>
                </a:cubicBezTo>
                <a:cubicBezTo>
                  <a:pt x="2276698" y="-43928"/>
                  <a:pt x="2378391" y="20895"/>
                  <a:pt x="2573492" y="0"/>
                </a:cubicBezTo>
                <a:cubicBezTo>
                  <a:pt x="2768593" y="-20895"/>
                  <a:pt x="2752744" y="16327"/>
                  <a:pt x="2855597" y="0"/>
                </a:cubicBezTo>
                <a:cubicBezTo>
                  <a:pt x="2958451" y="-16327"/>
                  <a:pt x="3252147" y="22810"/>
                  <a:pt x="3529195" y="0"/>
                </a:cubicBezTo>
                <a:cubicBezTo>
                  <a:pt x="3806243" y="-22810"/>
                  <a:pt x="4025688" y="87156"/>
                  <a:pt x="4300667" y="0"/>
                </a:cubicBezTo>
                <a:cubicBezTo>
                  <a:pt x="4575646" y="-87156"/>
                  <a:pt x="4691364" y="39434"/>
                  <a:pt x="4876392" y="0"/>
                </a:cubicBezTo>
                <a:cubicBezTo>
                  <a:pt x="5061421" y="-39434"/>
                  <a:pt x="5234271" y="18063"/>
                  <a:pt x="5452117" y="0"/>
                </a:cubicBezTo>
                <a:cubicBezTo>
                  <a:pt x="5669963" y="-18063"/>
                  <a:pt x="5800656" y="2613"/>
                  <a:pt x="5929969" y="0"/>
                </a:cubicBezTo>
                <a:cubicBezTo>
                  <a:pt x="6059282" y="-2613"/>
                  <a:pt x="6385956" y="57934"/>
                  <a:pt x="6701441" y="0"/>
                </a:cubicBezTo>
                <a:cubicBezTo>
                  <a:pt x="7016926" y="-57934"/>
                  <a:pt x="7100057" y="17788"/>
                  <a:pt x="7277166" y="0"/>
                </a:cubicBezTo>
                <a:cubicBezTo>
                  <a:pt x="7454275" y="-17788"/>
                  <a:pt x="7732041" y="32105"/>
                  <a:pt x="7852891" y="0"/>
                </a:cubicBezTo>
                <a:cubicBezTo>
                  <a:pt x="7973742" y="-32105"/>
                  <a:pt x="8238900" y="52571"/>
                  <a:pt x="8624363" y="0"/>
                </a:cubicBezTo>
                <a:cubicBezTo>
                  <a:pt x="9009826" y="-52571"/>
                  <a:pt x="8965152" y="43904"/>
                  <a:pt x="9102215" y="0"/>
                </a:cubicBezTo>
                <a:cubicBezTo>
                  <a:pt x="9239278" y="-43904"/>
                  <a:pt x="9513281" y="15229"/>
                  <a:pt x="9787328" y="0"/>
                </a:cubicBezTo>
                <a:cubicBezTo>
                  <a:pt x="9806197" y="143465"/>
                  <a:pt x="9749309" y="369336"/>
                  <a:pt x="9787328" y="518237"/>
                </a:cubicBezTo>
                <a:cubicBezTo>
                  <a:pt x="9825347" y="667138"/>
                  <a:pt x="9761405" y="901457"/>
                  <a:pt x="9787328" y="1102632"/>
                </a:cubicBezTo>
                <a:cubicBezTo>
                  <a:pt x="9492087" y="1110447"/>
                  <a:pt x="9344841" y="1074925"/>
                  <a:pt x="9113730" y="1102632"/>
                </a:cubicBezTo>
                <a:cubicBezTo>
                  <a:pt x="8882619" y="1130339"/>
                  <a:pt x="8914023" y="1102117"/>
                  <a:pt x="8831624" y="1102632"/>
                </a:cubicBezTo>
                <a:cubicBezTo>
                  <a:pt x="8749225" y="1103147"/>
                  <a:pt x="8483132" y="1072807"/>
                  <a:pt x="8255899" y="1102632"/>
                </a:cubicBezTo>
                <a:cubicBezTo>
                  <a:pt x="8028666" y="1132457"/>
                  <a:pt x="8069952" y="1071206"/>
                  <a:pt x="7973794" y="1102632"/>
                </a:cubicBezTo>
                <a:cubicBezTo>
                  <a:pt x="7877636" y="1134058"/>
                  <a:pt x="7741922" y="1068526"/>
                  <a:pt x="7593815" y="1102632"/>
                </a:cubicBezTo>
                <a:cubicBezTo>
                  <a:pt x="7445708" y="1136738"/>
                  <a:pt x="7296919" y="1067226"/>
                  <a:pt x="7115963" y="1102632"/>
                </a:cubicBezTo>
                <a:cubicBezTo>
                  <a:pt x="6935007" y="1138038"/>
                  <a:pt x="6839063" y="1080546"/>
                  <a:pt x="6638111" y="1102632"/>
                </a:cubicBezTo>
                <a:cubicBezTo>
                  <a:pt x="6437159" y="1124718"/>
                  <a:pt x="6302318" y="1079678"/>
                  <a:pt x="6062386" y="1102632"/>
                </a:cubicBezTo>
                <a:cubicBezTo>
                  <a:pt x="5822455" y="1125586"/>
                  <a:pt x="5653841" y="1095597"/>
                  <a:pt x="5290914" y="1102632"/>
                </a:cubicBezTo>
                <a:cubicBezTo>
                  <a:pt x="4927987" y="1109667"/>
                  <a:pt x="5141215" y="1101553"/>
                  <a:pt x="5008809" y="1102632"/>
                </a:cubicBezTo>
                <a:cubicBezTo>
                  <a:pt x="4876403" y="1103711"/>
                  <a:pt x="4628099" y="1088971"/>
                  <a:pt x="4335211" y="1102632"/>
                </a:cubicBezTo>
                <a:cubicBezTo>
                  <a:pt x="4042323" y="1116293"/>
                  <a:pt x="3919305" y="1083002"/>
                  <a:pt x="3563739" y="1102632"/>
                </a:cubicBezTo>
                <a:cubicBezTo>
                  <a:pt x="3208173" y="1122262"/>
                  <a:pt x="3406170" y="1095837"/>
                  <a:pt x="3281634" y="1102632"/>
                </a:cubicBezTo>
                <a:cubicBezTo>
                  <a:pt x="3157099" y="1109427"/>
                  <a:pt x="3017161" y="1065724"/>
                  <a:pt x="2901655" y="1102632"/>
                </a:cubicBezTo>
                <a:cubicBezTo>
                  <a:pt x="2786149" y="1139540"/>
                  <a:pt x="2619334" y="1077941"/>
                  <a:pt x="2521676" y="1102632"/>
                </a:cubicBezTo>
                <a:cubicBezTo>
                  <a:pt x="2424018" y="1127323"/>
                  <a:pt x="2055345" y="1078663"/>
                  <a:pt x="1750205" y="1102632"/>
                </a:cubicBezTo>
                <a:cubicBezTo>
                  <a:pt x="1445065" y="1126601"/>
                  <a:pt x="1336277" y="1089216"/>
                  <a:pt x="978733" y="1102632"/>
                </a:cubicBezTo>
                <a:cubicBezTo>
                  <a:pt x="621189" y="1116048"/>
                  <a:pt x="779212" y="1070975"/>
                  <a:pt x="696627" y="1102632"/>
                </a:cubicBezTo>
                <a:cubicBezTo>
                  <a:pt x="614042" y="1134289"/>
                  <a:pt x="216356" y="1071038"/>
                  <a:pt x="0" y="1102632"/>
                </a:cubicBezTo>
                <a:cubicBezTo>
                  <a:pt x="-58364" y="926045"/>
                  <a:pt x="67767" y="670237"/>
                  <a:pt x="0" y="529263"/>
                </a:cubicBezTo>
                <a:cubicBezTo>
                  <a:pt x="-67767" y="388289"/>
                  <a:pt x="32742" y="221881"/>
                  <a:pt x="0" y="0"/>
                </a:cubicBezTo>
                <a:close/>
              </a:path>
            </a:pathLst>
          </a:custGeom>
          <a:ln w="19050">
            <a:solidFill>
              <a:srgbClr val="203864"/>
            </a:solidFill>
            <a:extLst>
              <a:ext uri="{C807C97D-BFC1-408E-A445-0C87EB9F89A2}">
                <ask:lineSketchStyleProps xmlns:ask="http://schemas.microsoft.com/office/drawing/2018/sketchyshapes" sd="1850520066">
                  <ask:type>
                    <ask:lineSketchScribble/>
                  </ask:type>
                </ask:lineSketchStyleProps>
              </a:ext>
            </a:extLst>
          </a:ln>
        </p:spPr>
        <p:txBody>
          <a:bodyPr vert="horz" lIns="91440" tIns="45720" rIns="91440" bIns="45720" rtlCol="0" anchor="ctr">
            <a:noAutofit/>
          </a:bodyPr>
          <a:lstStyle/>
          <a:p>
            <a:pPr marL="0" indent="0" algn="ctr">
              <a:buNone/>
            </a:pPr>
            <a:r>
              <a:rPr lang="pt-BR" sz="2000"/>
              <a:t>Quase todas as empresas de grande e médio portes consultadas declaram que os colaboradores estão satisfeitos com a promoção da saúde, mas nem todas têm aferição por pesquisas. </a:t>
            </a:r>
          </a:p>
        </p:txBody>
      </p:sp>
      <p:sp>
        <p:nvSpPr>
          <p:cNvPr id="9" name="Retângulo 8">
            <a:extLst>
              <a:ext uri="{FF2B5EF4-FFF2-40B4-BE49-F238E27FC236}">
                <a16:creationId xmlns:a16="http://schemas.microsoft.com/office/drawing/2014/main" id="{5ABFBD55-181F-4E7D-1A58-69F6E68FEF26}"/>
              </a:ext>
            </a:extLst>
          </p:cNvPr>
          <p:cNvSpPr/>
          <p:nvPr/>
        </p:nvSpPr>
        <p:spPr>
          <a:xfrm>
            <a:off x="7249701" y="2902855"/>
            <a:ext cx="4647659" cy="3270932"/>
          </a:xfrm>
          <a:prstGeom prst="rect">
            <a:avLst/>
          </a:prstGeom>
          <a:solidFill>
            <a:srgbClr val="DEEBF7"/>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a:solidFill>
                  <a:schemeClr val="tx1"/>
                </a:solidFill>
                <a:latin typeface="Bahnschrift Light" panose="020B0502040204020203" pitchFamily="34" charset="0"/>
              </a:rPr>
              <a:t>Como é detectado?</a:t>
            </a:r>
          </a:p>
          <a:p>
            <a:endParaRPr lang="de-DE">
              <a:solidFill>
                <a:schemeClr val="tx1"/>
              </a:solidFill>
              <a:latin typeface="Bahnschrift Light" panose="020B0502040204020203" pitchFamily="34" charset="0"/>
            </a:endParaRPr>
          </a:p>
          <a:p>
            <a:pPr marL="285750" indent="-285750">
              <a:buFont typeface="Wingdings" panose="05000000000000000000" pitchFamily="2" charset="2"/>
              <a:buChar char="§"/>
            </a:pPr>
            <a:r>
              <a:rPr lang="de-DE">
                <a:solidFill>
                  <a:schemeClr val="tx1"/>
                </a:solidFill>
                <a:latin typeface="Bahnschrift Light" panose="020B0502040204020203" pitchFamily="34" charset="0"/>
              </a:rPr>
              <a:t>É aferido nas pesquisas de clima de grandes e algumas médias empresas</a:t>
            </a:r>
          </a:p>
          <a:p>
            <a:pPr marL="285750" indent="-285750">
              <a:buFont typeface="Wingdings" panose="05000000000000000000" pitchFamily="2" charset="2"/>
              <a:buChar char="§"/>
            </a:pPr>
            <a:r>
              <a:rPr lang="de-DE">
                <a:solidFill>
                  <a:schemeClr val="tx1"/>
                </a:solidFill>
                <a:latin typeface="Bahnschrift Light" panose="020B0502040204020203" pitchFamily="34" charset="0"/>
              </a:rPr>
              <a:t>É percebido informalmente nas conversações com as lideranças</a:t>
            </a:r>
            <a:endParaRPr lang="pt-BR">
              <a:solidFill>
                <a:schemeClr val="tx1"/>
              </a:solidFill>
              <a:latin typeface="Bahnschrift Light" panose="020B0502040204020203" pitchFamily="34" charset="0"/>
            </a:endParaRPr>
          </a:p>
          <a:p>
            <a:pPr marL="285750" indent="-285750">
              <a:buFont typeface="Wingdings" panose="05000000000000000000" pitchFamily="2" charset="2"/>
              <a:buChar char="§"/>
            </a:pPr>
            <a:r>
              <a:rPr lang="pt-BR">
                <a:solidFill>
                  <a:schemeClr val="tx1"/>
                </a:solidFill>
                <a:latin typeface="Bahnschrift Light" panose="020B0502040204020203" pitchFamily="34" charset="0"/>
              </a:rPr>
              <a:t>Aplicando a pesquisa </a:t>
            </a:r>
            <a:r>
              <a:rPr lang="pt-BR" i="1">
                <a:solidFill>
                  <a:schemeClr val="tx1"/>
                </a:solidFill>
                <a:latin typeface="Bahnschrift Light" panose="020B0502040204020203" pitchFamily="34" charset="0"/>
              </a:rPr>
              <a:t>Great Place to Work</a:t>
            </a:r>
            <a:r>
              <a:rPr lang="pt-BR">
                <a:solidFill>
                  <a:schemeClr val="tx1"/>
                </a:solidFill>
                <a:latin typeface="Bahnschrift Light" panose="020B0502040204020203" pitchFamily="34" charset="0"/>
              </a:rPr>
              <a:t>, que inclui vários itens da saúde física e ocupacional</a:t>
            </a:r>
          </a:p>
          <a:p>
            <a:pPr marL="285750" indent="-285750">
              <a:buFont typeface="Wingdings" panose="05000000000000000000" pitchFamily="2" charset="2"/>
              <a:buChar char="§"/>
            </a:pPr>
            <a:r>
              <a:rPr lang="pt-BR">
                <a:solidFill>
                  <a:schemeClr val="tx1"/>
                </a:solidFill>
                <a:latin typeface="Bahnschrift Light" panose="020B0502040204020203" pitchFamily="34" charset="0"/>
              </a:rPr>
              <a:t>Inferem pelo baixo nível de reclamações ou demandas recebidas</a:t>
            </a:r>
            <a:endParaRPr lang="de-DE">
              <a:solidFill>
                <a:schemeClr val="tx1"/>
              </a:solidFill>
              <a:latin typeface="Bahnschrift Light" panose="020B0502040204020203" pitchFamily="34" charset="0"/>
            </a:endParaRPr>
          </a:p>
        </p:txBody>
      </p:sp>
      <p:pic>
        <p:nvPicPr>
          <p:cNvPr id="14338" name="Picture 2" descr="A importância em ter funcionários felizes | Servdonto">
            <a:extLst>
              <a:ext uri="{FF2B5EF4-FFF2-40B4-BE49-F238E27FC236}">
                <a16:creationId xmlns:a16="http://schemas.microsoft.com/office/drawing/2014/main" id="{85778CEA-C847-EC7E-71F0-032143FA79B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2525619"/>
            <a:ext cx="7122160" cy="436825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4025F24-21EF-B3A9-B5FC-5D09DB065261}"/>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70</a:t>
            </a:fld>
            <a:endParaRPr lang="en-ZA"/>
          </a:p>
        </p:txBody>
      </p:sp>
    </p:spTree>
    <p:extLst>
      <p:ext uri="{BB962C8B-B14F-4D97-AF65-F5344CB8AC3E}">
        <p14:creationId xmlns:p14="http://schemas.microsoft.com/office/powerpoint/2010/main" val="1545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Marketing de Oportunidade: Conceito e Casos de sucesso | Actwork">
            <a:extLst>
              <a:ext uri="{FF2B5EF4-FFF2-40B4-BE49-F238E27FC236}">
                <a16:creationId xmlns:a16="http://schemas.microsoft.com/office/drawing/2014/main" id="{B1643163-75BA-8200-8078-887A83DFB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40"/>
          <a:stretch/>
        </p:blipFill>
        <p:spPr bwMode="auto">
          <a:xfrm>
            <a:off x="46529" y="19685"/>
            <a:ext cx="12147472" cy="743559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5000"/>
              </a:lnSpc>
              <a:spcBef>
                <a:spcPts val="0"/>
              </a:spcBef>
              <a:spcAft>
                <a:spcPts val="0"/>
              </a:spcAft>
              <a:buClrTx/>
              <a:buSzTx/>
              <a:buFontTx/>
              <a:buNone/>
              <a:tabLst>
                <a:tab pos="457200" algn="l"/>
              </a:tabLst>
              <a:defRPr/>
            </a:pPr>
            <a:r>
              <a:rPr kumimoji="0" lang="pt-BR" sz="3200" b="1" i="0" u="none" strike="noStrike" kern="1200" cap="none" spc="0" normalizeH="0" baseline="0" noProof="0">
                <a:ln>
                  <a:noFill/>
                </a:ln>
                <a:solidFill>
                  <a:srgbClr val="000000"/>
                </a:solidFill>
                <a:effectLst/>
                <a:uLnTx/>
                <a:uFillTx/>
                <a:latin typeface="Bahnschrift Light" panose="020B0502040204020203" pitchFamily="34" charset="0"/>
                <a:ea typeface="Times New Roman" panose="02020603050405020304" pitchFamily="18" charset="0"/>
                <a:cs typeface="Aptos" panose="020B0004020202020204" pitchFamily="34" charset="0"/>
              </a:rPr>
              <a:t>Lacunas de programas ou serviços para apoiar a gestão da Saúde Suplementar nas empresas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46529" y="0"/>
            <a:ext cx="12230292"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0" y="6056693"/>
            <a:ext cx="12192000" cy="137140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Número de Slide 5">
            <a:extLst>
              <a:ext uri="{FF2B5EF4-FFF2-40B4-BE49-F238E27FC236}">
                <a16:creationId xmlns:a16="http://schemas.microsoft.com/office/drawing/2014/main" id="{01801BA4-A194-94C8-392C-64F3B4D1975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71</a:t>
            </a:fld>
            <a:endParaRPr lang="en-ZA"/>
          </a:p>
        </p:txBody>
      </p:sp>
    </p:spTree>
    <p:extLst>
      <p:ext uri="{BB962C8B-B14F-4D97-AF65-F5344CB8AC3E}">
        <p14:creationId xmlns:p14="http://schemas.microsoft.com/office/powerpoint/2010/main" val="674161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28600" y="292736"/>
            <a:ext cx="10515600" cy="1325563"/>
          </a:xfrm>
        </p:spPr>
        <p:txBody>
          <a:bodyPr>
            <a:normAutofit/>
          </a:bodyPr>
          <a:lstStyle/>
          <a:p>
            <a:pPr lvl="1">
              <a:lnSpc>
                <a:spcPct val="105000"/>
              </a:lnSpc>
              <a:spcAft>
                <a:spcPts val="800"/>
              </a:spcAft>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Sentem falta de algum serviço ou programa para aprimorar a gestão da saúde na empresa?</a:t>
            </a: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420862" y="1448540"/>
            <a:ext cx="11161538" cy="1997205"/>
          </a:xfrm>
        </p:spPr>
        <p:txBody>
          <a:bodyPr anchor="ctr">
            <a:normAutofit lnSpcReduction="10000"/>
          </a:bodyPr>
          <a:lstStyle/>
          <a:p>
            <a:pPr>
              <a:buFont typeface="Wingdings" panose="05000000000000000000" pitchFamily="2" charset="2"/>
              <a:buChar char="Ø"/>
            </a:pPr>
            <a:r>
              <a:rPr lang="pt-BR" sz="1800">
                <a:latin typeface="Bahnschrift Light" panose="020B0502040204020203" pitchFamily="34" charset="0"/>
              </a:rPr>
              <a:t>Empresas  de todos os portes que têm corretoras </a:t>
            </a:r>
            <a:r>
              <a:rPr lang="pt-BR" sz="1800" b="1">
                <a:solidFill>
                  <a:schemeClr val="accent1">
                    <a:lumMod val="50000"/>
                  </a:schemeClr>
                </a:solidFill>
                <a:latin typeface="Bahnschrift Light" panose="020B0502040204020203" pitchFamily="34" charset="0"/>
              </a:rPr>
              <a:t>quase não indicam lacunas de serviços para aprimorar sua gestão</a:t>
            </a:r>
            <a:r>
              <a:rPr lang="pt-BR" sz="1800">
                <a:latin typeface="Bahnschrift Light" panose="020B0502040204020203" pitchFamily="34" charset="0"/>
              </a:rPr>
              <a:t>.</a:t>
            </a:r>
          </a:p>
          <a:p>
            <a:pPr>
              <a:buFont typeface="Wingdings" panose="05000000000000000000" pitchFamily="2" charset="2"/>
              <a:buChar char="Ø"/>
            </a:pPr>
            <a:r>
              <a:rPr lang="pt-BR" sz="1800">
                <a:latin typeface="Bahnschrift Light" panose="020B0502040204020203" pitchFamily="34" charset="0"/>
              </a:rPr>
              <a:t>Há grande ênfase no operacional. Mas, se consideramos a ampla oferta de programas voltados para a prevenção da saúde e bem estar como um todo, já se identifica um olhar mais estratégico nas empresas de grande e médio porte que mantêm estes programas regularmente.  </a:t>
            </a:r>
          </a:p>
          <a:p>
            <a:pPr>
              <a:buFont typeface="Wingdings" panose="05000000000000000000" pitchFamily="2" charset="2"/>
              <a:buChar char="Ø"/>
            </a:pPr>
            <a:r>
              <a:rPr lang="pt-BR" sz="1800" b="1">
                <a:latin typeface="Bahnschrift Light" panose="020B0502040204020203" pitchFamily="34" charset="0"/>
              </a:rPr>
              <a:t>As de menor porte, que não têm corretoras, são as que apontam algumas – poucas-  necessidades ligadas ainda à gestão operacional. Poucas demonstram visão mais estratégica.</a:t>
            </a:r>
          </a:p>
        </p:txBody>
      </p:sp>
      <p:sp>
        <p:nvSpPr>
          <p:cNvPr id="9" name="Retângulo 8">
            <a:extLst>
              <a:ext uri="{FF2B5EF4-FFF2-40B4-BE49-F238E27FC236}">
                <a16:creationId xmlns:a16="http://schemas.microsoft.com/office/drawing/2014/main" id="{5ABFBD55-181F-4E7D-1A58-69F6E68FEF26}"/>
              </a:ext>
            </a:extLst>
          </p:cNvPr>
          <p:cNvSpPr/>
          <p:nvPr/>
        </p:nvSpPr>
        <p:spPr>
          <a:xfrm>
            <a:off x="654489" y="3576320"/>
            <a:ext cx="7757991" cy="2804160"/>
          </a:xfrm>
          <a:prstGeom prst="rect">
            <a:avLst/>
          </a:prstGeom>
          <a:solidFill>
            <a:srgbClr val="D0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chemeClr val="tx1">
                    <a:lumMod val="65000"/>
                    <a:lumOff val="35000"/>
                  </a:schemeClr>
                </a:solidFill>
                <a:latin typeface="Bahnschrift Light" panose="020B0502040204020203" pitchFamily="34" charset="0"/>
              </a:rPr>
              <a:t>As poucas lacunas  e oportunidades se relacionam à </a:t>
            </a:r>
            <a:r>
              <a:rPr lang="de-DE" sz="1600" b="1">
                <a:solidFill>
                  <a:schemeClr val="tx1">
                    <a:lumMod val="65000"/>
                    <a:lumOff val="35000"/>
                  </a:schemeClr>
                </a:solidFill>
                <a:latin typeface="Bahnschrift Light" panose="020B0502040204020203" pitchFamily="34" charset="0"/>
              </a:rPr>
              <a:t>qualidade dos monitoramentos</a:t>
            </a:r>
            <a:r>
              <a:rPr lang="de-DE" sz="1600">
                <a:solidFill>
                  <a:schemeClr val="tx1">
                    <a:lumMod val="65000"/>
                    <a:lumOff val="35000"/>
                  </a:schemeClr>
                </a:solidFill>
                <a:latin typeface="Bahnschrift Light" panose="020B0502040204020203" pitchFamily="34" charset="0"/>
              </a:rPr>
              <a:t>, que dependem de sistemas de informação, disponíveis por alguns planos e operadoras, mas não pelos menores planos. O que falta?</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Sistemas que reunam dados do uso de plano de saúde e indicadores mais amplos da saúde em geral de cada colabrador, analiticamente</a:t>
            </a:r>
          </a:p>
          <a:p>
            <a:pPr marL="742950" lvl="1" indent="-285750">
              <a:buFont typeface="Wingdings" panose="05000000000000000000" pitchFamily="2" charset="2"/>
              <a:buChar char="ü"/>
            </a:pPr>
            <a:r>
              <a:rPr lang="de-DE" sz="1600">
                <a:solidFill>
                  <a:schemeClr val="tx1">
                    <a:lumMod val="65000"/>
                    <a:lumOff val="35000"/>
                  </a:schemeClr>
                </a:solidFill>
                <a:latin typeface="Bahnschrift Light" panose="020B0502040204020203" pitchFamily="34" charset="0"/>
              </a:rPr>
              <a:t>Poderiam dar um olhar mais estratégico, que as empresas de maior porte ou multinacionais valorizam</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Pontualmente: necessidade de maior capacitação para analisar dados de uso de planos e seus indicadores por empresas de médio porte </a:t>
            </a:r>
          </a:p>
        </p:txBody>
      </p:sp>
      <p:pic>
        <p:nvPicPr>
          <p:cNvPr id="17410" name="Picture 2" descr="Monitoramento do sistema - ícones de computador grátis">
            <a:extLst>
              <a:ext uri="{FF2B5EF4-FFF2-40B4-BE49-F238E27FC236}">
                <a16:creationId xmlns:a16="http://schemas.microsoft.com/office/drawing/2014/main" id="{47222D96-D4A0-045C-D518-A04685872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400" y="3368040"/>
            <a:ext cx="3012440" cy="3012440"/>
          </a:xfrm>
          <a:prstGeom prst="rect">
            <a:avLst/>
          </a:prstGeom>
          <a:noFill/>
        </p:spPr>
      </p:pic>
      <p:sp>
        <p:nvSpPr>
          <p:cNvPr id="5" name="Espaço Reservado para Número de Slide 5">
            <a:extLst>
              <a:ext uri="{FF2B5EF4-FFF2-40B4-BE49-F238E27FC236}">
                <a16:creationId xmlns:a16="http://schemas.microsoft.com/office/drawing/2014/main" id="{0389795A-3005-A104-B59E-1B11078E83F2}"/>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72</a:t>
            </a:fld>
            <a:endParaRPr lang="en-ZA"/>
          </a:p>
        </p:txBody>
      </p:sp>
    </p:spTree>
    <p:extLst>
      <p:ext uri="{BB962C8B-B14F-4D97-AF65-F5344CB8AC3E}">
        <p14:creationId xmlns:p14="http://schemas.microsoft.com/office/powerpoint/2010/main" val="4159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Do que sentem falta?</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65130" y="2226780"/>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Essa parte dos algoritmos, essa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percepção numérica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para a gestão eu preciso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analisar a tendência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ou você vai contratar uma consultoria e vai desenhar isso com ela ou ela já vai ter isso no BI, no software deles, que vão trazer os algoritmos para apontar a tendência. Então, na área de gestão, tem aquilo que eu falo.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sinto falta mais dessa tendência já na operação, já nas operadoras.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Esse trabalho que a consultoria faz junto com a operadora, eles poderiam ter esse serviço e oferecer esse intermediário para o terceiro, ele sempre vai deixar isso mais caro”.</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Sente falta de...um acompanhamento realmente mais próximo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 dados, de informação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que a gente possa atuar preventivamente na saúde do colaborador”.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acho que falta c</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apacitação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para poder fazer uma melhor gestão, então quando a gente quer essa capacidade, a gente acaba buscando por nós mesmos. Mas eu acho que falta um suporte, uma visão para a gestão da saúde suplementar nas empresas. Uma visão prática e estratégica”.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“Algum programa que já me daria, tipo gráficos demonstrativos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maior facilidade de análise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Para eu poder saber que setor que a gente está tendo mais tipo de atendimento, quais são os tipos de atendimento, quais são os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CIDs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mais apresentados, especialidades, essas coisas assim”.</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F5ADE98D-D70E-17BD-8209-00371C79111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57566643-1889-2EF9-EB10-B80E74078754}"/>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73</a:t>
            </a:fld>
            <a:endParaRPr lang="en-ZA"/>
          </a:p>
        </p:txBody>
      </p:sp>
    </p:spTree>
    <p:extLst>
      <p:ext uri="{BB962C8B-B14F-4D97-AF65-F5344CB8AC3E}">
        <p14:creationId xmlns:p14="http://schemas.microsoft.com/office/powerpoint/2010/main" val="486410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9279463"/>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p>
          <a:p>
            <a:endParaRPr lang="pt-BR" sz="19900" b="1">
              <a:solidFill>
                <a:schemeClr val="bg1">
                  <a:lumMod val="85000"/>
                </a:schemeClr>
              </a:solidFill>
              <a:latin typeface="Times New Roman" panose="02020603050405020304" pitchFamily="18" charset="0"/>
              <a:cs typeface="Times New Roman" panose="02020603050405020304" pitchFamily="18" charset="0"/>
            </a:endParaRPr>
          </a:p>
          <a:p>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Do que sentem falta?</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75521" y="204973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Eu acho que um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 de saúde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ajudaria bastante a gente, porque hoje o programa que eu tenho, ele só faz o custo do plano de saúde, ele não faz aquele levantamento geral do que o colaborador tem ou do que o colaborador não tem. Eu acho que se a gente tivesse isso aí dentro de um sistema, ajudaria bastante”.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acho que o ideal mesmo seria a gente ter um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 mais completo de saúde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 âmbito geral das pessoas. Porque hoje isso é muito complicado, quando a gente tem um prestador de saúde, ele presta saúde de certa forma. O plano de saúde, por exemplo, que a gente possui, a gente tem parceria, sim, eles trazem, mas é somente sob demanda. Então falo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pouco de proatividade, às vezes, de entender talvez esse cenário mais macro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hoje a gente não fala mais só sobre saúde mental. Com certeza, facilitaria muito a minha vida”</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97189B3D-1B9B-2799-CD8A-6E46A8F18F5E}"/>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4E3FF056-1171-1178-E05F-9282D3986AE9}"/>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74</a:t>
            </a:fld>
            <a:endParaRPr lang="en-ZA"/>
          </a:p>
        </p:txBody>
      </p:sp>
    </p:spTree>
    <p:extLst>
      <p:ext uri="{BB962C8B-B14F-4D97-AF65-F5344CB8AC3E}">
        <p14:creationId xmlns:p14="http://schemas.microsoft.com/office/powerpoint/2010/main" val="585696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Do que sentem falta?</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2985" y="225242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b="1"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Fe</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rramentas de dados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Olha, o seu índice de sincronia está dessa forma, a faixa etária que mais usou o plano de saúde foi essa, ou a especialidade mais buscada foi essa. Para que essa volta de informações, o gestor de RH fala, opa,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peraí</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que nós podemos fazer aqui pra melhorar a vida do meu trabalhador? Então, talvez seria isso que eu buscaria, ou que eu gostaria de ver numa empresa,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ou numa ferramenta de gestão de plano”</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200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200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77CA1DD1-A529-962F-B3A8-0E93D7036B7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D5043BE9-666D-C014-3680-EDC8BCE06F2C}"/>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75</a:t>
            </a:fld>
            <a:endParaRPr lang="en-ZA"/>
          </a:p>
        </p:txBody>
      </p:sp>
    </p:spTree>
    <p:extLst>
      <p:ext uri="{BB962C8B-B14F-4D97-AF65-F5344CB8AC3E}">
        <p14:creationId xmlns:p14="http://schemas.microsoft.com/office/powerpoint/2010/main" val="4118616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08598" y="206706"/>
            <a:ext cx="10515600" cy="1115805"/>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Expectativa de uma ação direta do SESI para apoiar as indústrias</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544879" y="1217382"/>
            <a:ext cx="11245915" cy="1911898"/>
          </a:xfrm>
          <a:custGeom>
            <a:avLst/>
            <a:gdLst>
              <a:gd name="connsiteX0" fmla="*/ 0 w 11245915"/>
              <a:gd name="connsiteY0" fmla="*/ 0 h 1911898"/>
              <a:gd name="connsiteX1" fmla="*/ 366972 w 11245915"/>
              <a:gd name="connsiteY1" fmla="*/ 0 h 1911898"/>
              <a:gd name="connsiteX2" fmla="*/ 1183781 w 11245915"/>
              <a:gd name="connsiteY2" fmla="*/ 0 h 1911898"/>
              <a:gd name="connsiteX3" fmla="*/ 1550752 w 11245915"/>
              <a:gd name="connsiteY3" fmla="*/ 0 h 1911898"/>
              <a:gd name="connsiteX4" fmla="*/ 2030184 w 11245915"/>
              <a:gd name="connsiteY4" fmla="*/ 0 h 1911898"/>
              <a:gd name="connsiteX5" fmla="*/ 2734533 w 11245915"/>
              <a:gd name="connsiteY5" fmla="*/ 0 h 1911898"/>
              <a:gd name="connsiteX6" fmla="*/ 3551342 w 11245915"/>
              <a:gd name="connsiteY6" fmla="*/ 0 h 1911898"/>
              <a:gd name="connsiteX7" fmla="*/ 4143232 w 11245915"/>
              <a:gd name="connsiteY7" fmla="*/ 0 h 1911898"/>
              <a:gd name="connsiteX8" fmla="*/ 4510204 w 11245915"/>
              <a:gd name="connsiteY8" fmla="*/ 0 h 1911898"/>
              <a:gd name="connsiteX9" fmla="*/ 5214553 w 11245915"/>
              <a:gd name="connsiteY9" fmla="*/ 0 h 1911898"/>
              <a:gd name="connsiteX10" fmla="*/ 5581525 w 11245915"/>
              <a:gd name="connsiteY10" fmla="*/ 0 h 1911898"/>
              <a:gd name="connsiteX11" fmla="*/ 6173415 w 11245915"/>
              <a:gd name="connsiteY11" fmla="*/ 0 h 1911898"/>
              <a:gd name="connsiteX12" fmla="*/ 6990224 w 11245915"/>
              <a:gd name="connsiteY12" fmla="*/ 0 h 1911898"/>
              <a:gd name="connsiteX13" fmla="*/ 7469655 w 11245915"/>
              <a:gd name="connsiteY13" fmla="*/ 0 h 1911898"/>
              <a:gd name="connsiteX14" fmla="*/ 8174005 w 11245915"/>
              <a:gd name="connsiteY14" fmla="*/ 0 h 1911898"/>
              <a:gd name="connsiteX15" fmla="*/ 8653436 w 11245915"/>
              <a:gd name="connsiteY15" fmla="*/ 0 h 1911898"/>
              <a:gd name="connsiteX16" fmla="*/ 9245326 w 11245915"/>
              <a:gd name="connsiteY16" fmla="*/ 0 h 1911898"/>
              <a:gd name="connsiteX17" fmla="*/ 10062134 w 11245915"/>
              <a:gd name="connsiteY17" fmla="*/ 0 h 1911898"/>
              <a:gd name="connsiteX18" fmla="*/ 10654025 w 11245915"/>
              <a:gd name="connsiteY18" fmla="*/ 0 h 1911898"/>
              <a:gd name="connsiteX19" fmla="*/ 11245915 w 11245915"/>
              <a:gd name="connsiteY19" fmla="*/ 0 h 1911898"/>
              <a:gd name="connsiteX20" fmla="*/ 11245915 w 11245915"/>
              <a:gd name="connsiteY20" fmla="*/ 420618 h 1911898"/>
              <a:gd name="connsiteX21" fmla="*/ 11245915 w 11245915"/>
              <a:gd name="connsiteY21" fmla="*/ 936830 h 1911898"/>
              <a:gd name="connsiteX22" fmla="*/ 11245915 w 11245915"/>
              <a:gd name="connsiteY22" fmla="*/ 1376567 h 1911898"/>
              <a:gd name="connsiteX23" fmla="*/ 11245915 w 11245915"/>
              <a:gd name="connsiteY23" fmla="*/ 1911898 h 1911898"/>
              <a:gd name="connsiteX24" fmla="*/ 10766484 w 11245915"/>
              <a:gd name="connsiteY24" fmla="*/ 1911898 h 1911898"/>
              <a:gd name="connsiteX25" fmla="*/ 10287053 w 11245915"/>
              <a:gd name="connsiteY25" fmla="*/ 1911898 h 1911898"/>
              <a:gd name="connsiteX26" fmla="*/ 9582703 w 11245915"/>
              <a:gd name="connsiteY26" fmla="*/ 1911898 h 1911898"/>
              <a:gd name="connsiteX27" fmla="*/ 8878354 w 11245915"/>
              <a:gd name="connsiteY27" fmla="*/ 1911898 h 1911898"/>
              <a:gd name="connsiteX28" fmla="*/ 8623841 w 11245915"/>
              <a:gd name="connsiteY28" fmla="*/ 1911898 h 1911898"/>
              <a:gd name="connsiteX29" fmla="*/ 8256869 w 11245915"/>
              <a:gd name="connsiteY29" fmla="*/ 1911898 h 1911898"/>
              <a:gd name="connsiteX30" fmla="*/ 7440061 w 11245915"/>
              <a:gd name="connsiteY30" fmla="*/ 1911898 h 1911898"/>
              <a:gd name="connsiteX31" fmla="*/ 7185548 w 11245915"/>
              <a:gd name="connsiteY31" fmla="*/ 1911898 h 1911898"/>
              <a:gd name="connsiteX32" fmla="*/ 6593658 w 11245915"/>
              <a:gd name="connsiteY32" fmla="*/ 1911898 h 1911898"/>
              <a:gd name="connsiteX33" fmla="*/ 5776849 w 11245915"/>
              <a:gd name="connsiteY33" fmla="*/ 1911898 h 1911898"/>
              <a:gd name="connsiteX34" fmla="*/ 5297418 w 11245915"/>
              <a:gd name="connsiteY34" fmla="*/ 1911898 h 1911898"/>
              <a:gd name="connsiteX35" fmla="*/ 5042905 w 11245915"/>
              <a:gd name="connsiteY35" fmla="*/ 1911898 h 1911898"/>
              <a:gd name="connsiteX36" fmla="*/ 4563474 w 11245915"/>
              <a:gd name="connsiteY36" fmla="*/ 1911898 h 1911898"/>
              <a:gd name="connsiteX37" fmla="*/ 3746665 w 11245915"/>
              <a:gd name="connsiteY37" fmla="*/ 1911898 h 1911898"/>
              <a:gd name="connsiteX38" fmla="*/ 3379693 w 11245915"/>
              <a:gd name="connsiteY38" fmla="*/ 1911898 h 1911898"/>
              <a:gd name="connsiteX39" fmla="*/ 2900262 w 11245915"/>
              <a:gd name="connsiteY39" fmla="*/ 1911898 h 1911898"/>
              <a:gd name="connsiteX40" fmla="*/ 2195913 w 11245915"/>
              <a:gd name="connsiteY40" fmla="*/ 1911898 h 1911898"/>
              <a:gd name="connsiteX41" fmla="*/ 1604023 w 11245915"/>
              <a:gd name="connsiteY41" fmla="*/ 1911898 h 1911898"/>
              <a:gd name="connsiteX42" fmla="*/ 787214 w 11245915"/>
              <a:gd name="connsiteY42" fmla="*/ 1911898 h 1911898"/>
              <a:gd name="connsiteX43" fmla="*/ 0 w 11245915"/>
              <a:gd name="connsiteY43" fmla="*/ 1911898 h 1911898"/>
              <a:gd name="connsiteX44" fmla="*/ 0 w 11245915"/>
              <a:gd name="connsiteY44" fmla="*/ 1433924 h 1911898"/>
              <a:gd name="connsiteX45" fmla="*/ 0 w 11245915"/>
              <a:gd name="connsiteY45" fmla="*/ 955949 h 1911898"/>
              <a:gd name="connsiteX46" fmla="*/ 0 w 11245915"/>
              <a:gd name="connsiteY46" fmla="*/ 516212 h 1911898"/>
              <a:gd name="connsiteX47" fmla="*/ 0 w 11245915"/>
              <a:gd name="connsiteY47" fmla="*/ 0 h 19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45915" h="1911898" fill="none" extrusionOk="0">
                <a:moveTo>
                  <a:pt x="0" y="0"/>
                </a:moveTo>
                <a:cubicBezTo>
                  <a:pt x="95447" y="-22444"/>
                  <a:pt x="217269" y="31094"/>
                  <a:pt x="366972" y="0"/>
                </a:cubicBezTo>
                <a:cubicBezTo>
                  <a:pt x="516675" y="-31094"/>
                  <a:pt x="921434" y="55659"/>
                  <a:pt x="1183781" y="0"/>
                </a:cubicBezTo>
                <a:cubicBezTo>
                  <a:pt x="1446128" y="-55659"/>
                  <a:pt x="1452025" y="20752"/>
                  <a:pt x="1550752" y="0"/>
                </a:cubicBezTo>
                <a:cubicBezTo>
                  <a:pt x="1649479" y="-20752"/>
                  <a:pt x="1799804" y="36086"/>
                  <a:pt x="2030184" y="0"/>
                </a:cubicBezTo>
                <a:cubicBezTo>
                  <a:pt x="2260564" y="-36086"/>
                  <a:pt x="2456107" y="820"/>
                  <a:pt x="2734533" y="0"/>
                </a:cubicBezTo>
                <a:cubicBezTo>
                  <a:pt x="3012959" y="-820"/>
                  <a:pt x="3295492" y="20446"/>
                  <a:pt x="3551342" y="0"/>
                </a:cubicBezTo>
                <a:cubicBezTo>
                  <a:pt x="3807192" y="-20446"/>
                  <a:pt x="3906348" y="48932"/>
                  <a:pt x="4143232" y="0"/>
                </a:cubicBezTo>
                <a:cubicBezTo>
                  <a:pt x="4380116" y="-48932"/>
                  <a:pt x="4360421" y="11810"/>
                  <a:pt x="4510204" y="0"/>
                </a:cubicBezTo>
                <a:cubicBezTo>
                  <a:pt x="4659987" y="-11810"/>
                  <a:pt x="4944833" y="15"/>
                  <a:pt x="5214553" y="0"/>
                </a:cubicBezTo>
                <a:cubicBezTo>
                  <a:pt x="5484273" y="-15"/>
                  <a:pt x="5482187" y="2408"/>
                  <a:pt x="5581525" y="0"/>
                </a:cubicBezTo>
                <a:cubicBezTo>
                  <a:pt x="5680863" y="-2408"/>
                  <a:pt x="5983114" y="43319"/>
                  <a:pt x="6173415" y="0"/>
                </a:cubicBezTo>
                <a:cubicBezTo>
                  <a:pt x="6363716" y="-43319"/>
                  <a:pt x="6678967" y="66240"/>
                  <a:pt x="6990224" y="0"/>
                </a:cubicBezTo>
                <a:cubicBezTo>
                  <a:pt x="7301481" y="-66240"/>
                  <a:pt x="7362727" y="29272"/>
                  <a:pt x="7469655" y="0"/>
                </a:cubicBezTo>
                <a:cubicBezTo>
                  <a:pt x="7576583" y="-29272"/>
                  <a:pt x="7878336" y="22065"/>
                  <a:pt x="8174005" y="0"/>
                </a:cubicBezTo>
                <a:cubicBezTo>
                  <a:pt x="8469674" y="-22065"/>
                  <a:pt x="8426476" y="22147"/>
                  <a:pt x="8653436" y="0"/>
                </a:cubicBezTo>
                <a:cubicBezTo>
                  <a:pt x="8880396" y="-22147"/>
                  <a:pt x="9071687" y="59780"/>
                  <a:pt x="9245326" y="0"/>
                </a:cubicBezTo>
                <a:cubicBezTo>
                  <a:pt x="9418965" y="-59780"/>
                  <a:pt x="9763539" y="65508"/>
                  <a:pt x="10062134" y="0"/>
                </a:cubicBezTo>
                <a:cubicBezTo>
                  <a:pt x="10360729" y="-65508"/>
                  <a:pt x="10437894" y="15576"/>
                  <a:pt x="10654025" y="0"/>
                </a:cubicBezTo>
                <a:cubicBezTo>
                  <a:pt x="10870156" y="-15576"/>
                  <a:pt x="10959201" y="60970"/>
                  <a:pt x="11245915" y="0"/>
                </a:cubicBezTo>
                <a:cubicBezTo>
                  <a:pt x="11251250" y="195700"/>
                  <a:pt x="11222963" y="297803"/>
                  <a:pt x="11245915" y="420618"/>
                </a:cubicBezTo>
                <a:cubicBezTo>
                  <a:pt x="11268867" y="543433"/>
                  <a:pt x="11235587" y="723822"/>
                  <a:pt x="11245915" y="936830"/>
                </a:cubicBezTo>
                <a:cubicBezTo>
                  <a:pt x="11256243" y="1149838"/>
                  <a:pt x="11235038" y="1230615"/>
                  <a:pt x="11245915" y="1376567"/>
                </a:cubicBezTo>
                <a:cubicBezTo>
                  <a:pt x="11256792" y="1522519"/>
                  <a:pt x="11207996" y="1728657"/>
                  <a:pt x="11245915" y="1911898"/>
                </a:cubicBezTo>
                <a:cubicBezTo>
                  <a:pt x="11031859" y="1940894"/>
                  <a:pt x="10976632" y="1893488"/>
                  <a:pt x="10766484" y="1911898"/>
                </a:cubicBezTo>
                <a:cubicBezTo>
                  <a:pt x="10556336" y="1930308"/>
                  <a:pt x="10384834" y="1895282"/>
                  <a:pt x="10287053" y="1911898"/>
                </a:cubicBezTo>
                <a:cubicBezTo>
                  <a:pt x="10189272" y="1928514"/>
                  <a:pt x="9875308" y="1887003"/>
                  <a:pt x="9582703" y="1911898"/>
                </a:cubicBezTo>
                <a:cubicBezTo>
                  <a:pt x="9290098" y="1936793"/>
                  <a:pt x="9062663" y="1865826"/>
                  <a:pt x="8878354" y="1911898"/>
                </a:cubicBezTo>
                <a:cubicBezTo>
                  <a:pt x="8694045" y="1957970"/>
                  <a:pt x="8686804" y="1896156"/>
                  <a:pt x="8623841" y="1911898"/>
                </a:cubicBezTo>
                <a:cubicBezTo>
                  <a:pt x="8560878" y="1927640"/>
                  <a:pt x="8342228" y="1887539"/>
                  <a:pt x="8256869" y="1911898"/>
                </a:cubicBezTo>
                <a:cubicBezTo>
                  <a:pt x="8171510" y="1936257"/>
                  <a:pt x="7751193" y="1894039"/>
                  <a:pt x="7440061" y="1911898"/>
                </a:cubicBezTo>
                <a:cubicBezTo>
                  <a:pt x="7128929" y="1929757"/>
                  <a:pt x="7263037" y="1892669"/>
                  <a:pt x="7185548" y="1911898"/>
                </a:cubicBezTo>
                <a:cubicBezTo>
                  <a:pt x="7108059" y="1931127"/>
                  <a:pt x="6817270" y="1862344"/>
                  <a:pt x="6593658" y="1911898"/>
                </a:cubicBezTo>
                <a:cubicBezTo>
                  <a:pt x="6370046" y="1961452"/>
                  <a:pt x="5999536" y="1878840"/>
                  <a:pt x="5776849" y="1911898"/>
                </a:cubicBezTo>
                <a:cubicBezTo>
                  <a:pt x="5554162" y="1944956"/>
                  <a:pt x="5449191" y="1884963"/>
                  <a:pt x="5297418" y="1911898"/>
                </a:cubicBezTo>
                <a:cubicBezTo>
                  <a:pt x="5145645" y="1938833"/>
                  <a:pt x="5131734" y="1896641"/>
                  <a:pt x="5042905" y="1911898"/>
                </a:cubicBezTo>
                <a:cubicBezTo>
                  <a:pt x="4954076" y="1927155"/>
                  <a:pt x="4744211" y="1898842"/>
                  <a:pt x="4563474" y="1911898"/>
                </a:cubicBezTo>
                <a:cubicBezTo>
                  <a:pt x="4382737" y="1924954"/>
                  <a:pt x="3976602" y="1830661"/>
                  <a:pt x="3746665" y="1911898"/>
                </a:cubicBezTo>
                <a:cubicBezTo>
                  <a:pt x="3516728" y="1993135"/>
                  <a:pt x="3477864" y="1882046"/>
                  <a:pt x="3379693" y="1911898"/>
                </a:cubicBezTo>
                <a:cubicBezTo>
                  <a:pt x="3281522" y="1941750"/>
                  <a:pt x="3000378" y="1897414"/>
                  <a:pt x="2900262" y="1911898"/>
                </a:cubicBezTo>
                <a:cubicBezTo>
                  <a:pt x="2800146" y="1926382"/>
                  <a:pt x="2341584" y="1854051"/>
                  <a:pt x="2195913" y="1911898"/>
                </a:cubicBezTo>
                <a:cubicBezTo>
                  <a:pt x="2050242" y="1969745"/>
                  <a:pt x="1785307" y="1848888"/>
                  <a:pt x="1604023" y="1911898"/>
                </a:cubicBezTo>
                <a:cubicBezTo>
                  <a:pt x="1422739" y="1974908"/>
                  <a:pt x="1150055" y="1846543"/>
                  <a:pt x="787214" y="1911898"/>
                </a:cubicBezTo>
                <a:cubicBezTo>
                  <a:pt x="424373" y="1977253"/>
                  <a:pt x="257995" y="1842790"/>
                  <a:pt x="0" y="1911898"/>
                </a:cubicBezTo>
                <a:cubicBezTo>
                  <a:pt x="-41735" y="1690639"/>
                  <a:pt x="3565" y="1536582"/>
                  <a:pt x="0" y="1433924"/>
                </a:cubicBezTo>
                <a:cubicBezTo>
                  <a:pt x="-3565" y="1331266"/>
                  <a:pt x="1341" y="1137819"/>
                  <a:pt x="0" y="955949"/>
                </a:cubicBezTo>
                <a:cubicBezTo>
                  <a:pt x="-1341" y="774079"/>
                  <a:pt x="15610" y="626480"/>
                  <a:pt x="0" y="516212"/>
                </a:cubicBezTo>
                <a:cubicBezTo>
                  <a:pt x="-15610" y="405944"/>
                  <a:pt x="12935" y="215274"/>
                  <a:pt x="0" y="0"/>
                </a:cubicBezTo>
                <a:close/>
              </a:path>
              <a:path w="11245915" h="1911898" stroke="0" extrusionOk="0">
                <a:moveTo>
                  <a:pt x="0" y="0"/>
                </a:moveTo>
                <a:cubicBezTo>
                  <a:pt x="154406" y="-40596"/>
                  <a:pt x="240677" y="21608"/>
                  <a:pt x="366972" y="0"/>
                </a:cubicBezTo>
                <a:cubicBezTo>
                  <a:pt x="493267" y="-21608"/>
                  <a:pt x="840774" y="56417"/>
                  <a:pt x="1183781" y="0"/>
                </a:cubicBezTo>
                <a:cubicBezTo>
                  <a:pt x="1526788" y="-56417"/>
                  <a:pt x="1370399" y="2587"/>
                  <a:pt x="1438293" y="0"/>
                </a:cubicBezTo>
                <a:cubicBezTo>
                  <a:pt x="1506187" y="-2587"/>
                  <a:pt x="1602948" y="17381"/>
                  <a:pt x="1692806" y="0"/>
                </a:cubicBezTo>
                <a:cubicBezTo>
                  <a:pt x="1782664" y="-17381"/>
                  <a:pt x="2063751" y="83157"/>
                  <a:pt x="2397156" y="0"/>
                </a:cubicBezTo>
                <a:cubicBezTo>
                  <a:pt x="2730561" y="-83157"/>
                  <a:pt x="2843199" y="36291"/>
                  <a:pt x="3213964" y="0"/>
                </a:cubicBezTo>
                <a:cubicBezTo>
                  <a:pt x="3584729" y="-36291"/>
                  <a:pt x="3576242" y="21754"/>
                  <a:pt x="3918314" y="0"/>
                </a:cubicBezTo>
                <a:cubicBezTo>
                  <a:pt x="4260386" y="-21754"/>
                  <a:pt x="4217358" y="40753"/>
                  <a:pt x="4397745" y="0"/>
                </a:cubicBezTo>
                <a:cubicBezTo>
                  <a:pt x="4578132" y="-40753"/>
                  <a:pt x="4619638" y="26047"/>
                  <a:pt x="4764717" y="0"/>
                </a:cubicBezTo>
                <a:cubicBezTo>
                  <a:pt x="4909796" y="-26047"/>
                  <a:pt x="5089254" y="31361"/>
                  <a:pt x="5356607" y="0"/>
                </a:cubicBezTo>
                <a:cubicBezTo>
                  <a:pt x="5623960" y="-31361"/>
                  <a:pt x="5767850" y="31026"/>
                  <a:pt x="5948497" y="0"/>
                </a:cubicBezTo>
                <a:cubicBezTo>
                  <a:pt x="6129144" y="-31026"/>
                  <a:pt x="6174907" y="35878"/>
                  <a:pt x="6315469" y="0"/>
                </a:cubicBezTo>
                <a:cubicBezTo>
                  <a:pt x="6456031" y="-35878"/>
                  <a:pt x="6613422" y="57080"/>
                  <a:pt x="6907359" y="0"/>
                </a:cubicBezTo>
                <a:cubicBezTo>
                  <a:pt x="7201296" y="-57080"/>
                  <a:pt x="7459815" y="81987"/>
                  <a:pt x="7724168" y="0"/>
                </a:cubicBezTo>
                <a:cubicBezTo>
                  <a:pt x="7988521" y="-81987"/>
                  <a:pt x="7980321" y="9417"/>
                  <a:pt x="8091140" y="0"/>
                </a:cubicBezTo>
                <a:cubicBezTo>
                  <a:pt x="8201959" y="-9417"/>
                  <a:pt x="8465600" y="53124"/>
                  <a:pt x="8570571" y="0"/>
                </a:cubicBezTo>
                <a:cubicBezTo>
                  <a:pt x="8675542" y="-53124"/>
                  <a:pt x="8764968" y="11034"/>
                  <a:pt x="8825084" y="0"/>
                </a:cubicBezTo>
                <a:cubicBezTo>
                  <a:pt x="8885200" y="-11034"/>
                  <a:pt x="9092496" y="19588"/>
                  <a:pt x="9192056" y="0"/>
                </a:cubicBezTo>
                <a:cubicBezTo>
                  <a:pt x="9291616" y="-19588"/>
                  <a:pt x="9444495" y="19820"/>
                  <a:pt x="9559028" y="0"/>
                </a:cubicBezTo>
                <a:cubicBezTo>
                  <a:pt x="9673561" y="-19820"/>
                  <a:pt x="10111829" y="28917"/>
                  <a:pt x="10375836" y="0"/>
                </a:cubicBezTo>
                <a:cubicBezTo>
                  <a:pt x="10639843" y="-28917"/>
                  <a:pt x="10875652" y="87180"/>
                  <a:pt x="11245915" y="0"/>
                </a:cubicBezTo>
                <a:cubicBezTo>
                  <a:pt x="11248137" y="168736"/>
                  <a:pt x="11209064" y="321410"/>
                  <a:pt x="11245915" y="516212"/>
                </a:cubicBezTo>
                <a:cubicBezTo>
                  <a:pt x="11282766" y="711014"/>
                  <a:pt x="11187291" y="887591"/>
                  <a:pt x="11245915" y="1013306"/>
                </a:cubicBezTo>
                <a:cubicBezTo>
                  <a:pt x="11304539" y="1139021"/>
                  <a:pt x="11243702" y="1377283"/>
                  <a:pt x="11245915" y="1491280"/>
                </a:cubicBezTo>
                <a:cubicBezTo>
                  <a:pt x="11248128" y="1605277"/>
                  <a:pt x="11238886" y="1732408"/>
                  <a:pt x="11245915" y="1911898"/>
                </a:cubicBezTo>
                <a:cubicBezTo>
                  <a:pt x="11194638" y="1918388"/>
                  <a:pt x="11093715" y="1892482"/>
                  <a:pt x="10991402" y="1911898"/>
                </a:cubicBezTo>
                <a:cubicBezTo>
                  <a:pt x="10889089" y="1931314"/>
                  <a:pt x="10807618" y="1887901"/>
                  <a:pt x="10624430" y="1911898"/>
                </a:cubicBezTo>
                <a:cubicBezTo>
                  <a:pt x="10441242" y="1935895"/>
                  <a:pt x="10266254" y="1909293"/>
                  <a:pt x="10032540" y="1911898"/>
                </a:cubicBezTo>
                <a:cubicBezTo>
                  <a:pt x="9798826" y="1914503"/>
                  <a:pt x="9529795" y="1910062"/>
                  <a:pt x="9215731" y="1911898"/>
                </a:cubicBezTo>
                <a:cubicBezTo>
                  <a:pt x="8901667" y="1913734"/>
                  <a:pt x="8570686" y="1843513"/>
                  <a:pt x="8398923" y="1911898"/>
                </a:cubicBezTo>
                <a:cubicBezTo>
                  <a:pt x="8227160" y="1980283"/>
                  <a:pt x="7963933" y="1881734"/>
                  <a:pt x="7694573" y="1911898"/>
                </a:cubicBezTo>
                <a:cubicBezTo>
                  <a:pt x="7425213" y="1942062"/>
                  <a:pt x="7270158" y="1872261"/>
                  <a:pt x="7102683" y="1911898"/>
                </a:cubicBezTo>
                <a:cubicBezTo>
                  <a:pt x="6935208" y="1951535"/>
                  <a:pt x="6662897" y="1883928"/>
                  <a:pt x="6510793" y="1911898"/>
                </a:cubicBezTo>
                <a:cubicBezTo>
                  <a:pt x="6358689" y="1939868"/>
                  <a:pt x="6329366" y="1904767"/>
                  <a:pt x="6256280" y="1911898"/>
                </a:cubicBezTo>
                <a:cubicBezTo>
                  <a:pt x="6183194" y="1919029"/>
                  <a:pt x="5618066" y="1835862"/>
                  <a:pt x="5439472" y="1911898"/>
                </a:cubicBezTo>
                <a:cubicBezTo>
                  <a:pt x="5260878" y="1987934"/>
                  <a:pt x="4983927" y="1862589"/>
                  <a:pt x="4622663" y="1911898"/>
                </a:cubicBezTo>
                <a:cubicBezTo>
                  <a:pt x="4261399" y="1961207"/>
                  <a:pt x="4120347" y="1832588"/>
                  <a:pt x="3918314" y="1911898"/>
                </a:cubicBezTo>
                <a:cubicBezTo>
                  <a:pt x="3716281" y="1991208"/>
                  <a:pt x="3543562" y="1876586"/>
                  <a:pt x="3438882" y="1911898"/>
                </a:cubicBezTo>
                <a:cubicBezTo>
                  <a:pt x="3334202" y="1947210"/>
                  <a:pt x="3295204" y="1904796"/>
                  <a:pt x="3184370" y="1911898"/>
                </a:cubicBezTo>
                <a:cubicBezTo>
                  <a:pt x="3073536" y="1919000"/>
                  <a:pt x="2554840" y="1886535"/>
                  <a:pt x="2367561" y="1911898"/>
                </a:cubicBezTo>
                <a:cubicBezTo>
                  <a:pt x="2180282" y="1937261"/>
                  <a:pt x="1952220" y="1865443"/>
                  <a:pt x="1775671" y="1911898"/>
                </a:cubicBezTo>
                <a:cubicBezTo>
                  <a:pt x="1599122" y="1958353"/>
                  <a:pt x="1470516" y="1842838"/>
                  <a:pt x="1183781" y="1911898"/>
                </a:cubicBezTo>
                <a:cubicBezTo>
                  <a:pt x="897046" y="1980958"/>
                  <a:pt x="403775" y="1794314"/>
                  <a:pt x="0" y="1911898"/>
                </a:cubicBezTo>
                <a:cubicBezTo>
                  <a:pt x="-60808" y="1764744"/>
                  <a:pt x="33854" y="1553140"/>
                  <a:pt x="0" y="1395686"/>
                </a:cubicBezTo>
                <a:cubicBezTo>
                  <a:pt x="-33854" y="1238232"/>
                  <a:pt x="16753" y="1099177"/>
                  <a:pt x="0" y="879473"/>
                </a:cubicBezTo>
                <a:cubicBezTo>
                  <a:pt x="-16753" y="659769"/>
                  <a:pt x="62081" y="189325"/>
                  <a:pt x="0" y="0"/>
                </a:cubicBezTo>
                <a:close/>
              </a:path>
            </a:pathLst>
          </a:custGeom>
          <a:ln w="19050">
            <a:solidFill>
              <a:srgbClr val="203864"/>
            </a:solidFill>
            <a:extLst>
              <a:ext uri="{C807C97D-BFC1-408E-A445-0C87EB9F89A2}">
                <ask:lineSketchStyleProps xmlns:ask="http://schemas.microsoft.com/office/drawing/2018/sketchyshapes" sd="1918900058">
                  <ask:type>
                    <ask:lineSketchScribble/>
                  </ask:type>
                </ask:lineSketchStyleProps>
              </a:ext>
            </a:extLst>
          </a:ln>
        </p:spPr>
        <p:txBody>
          <a:bodyPr vert="horz" lIns="91440" tIns="45720" rIns="91440" bIns="45720" rtlCol="0" anchor="ctr">
            <a:noAutofit/>
          </a:bodyPr>
          <a:lstStyle/>
          <a:p>
            <a:pPr marL="0" indent="0" algn="ctr">
              <a:buNone/>
            </a:pPr>
            <a:r>
              <a:rPr lang="pt-BR" sz="2000"/>
              <a:t>O SESI é apontado por quase todas as empresas como um excelente parceiro com o qual já desenvolvem ou desenvolveram programas, mas poucos tinham expectativas de uma iniciativa  direta do SESI para apoiar a gestão de planos de saúde. </a:t>
            </a:r>
          </a:p>
          <a:p>
            <a:pPr marL="0" indent="0" algn="ctr">
              <a:buNone/>
            </a:pPr>
            <a:r>
              <a:rPr lang="pt-BR" sz="2000"/>
              <a:t>A percepção sobre o SESI é ligada ao atendimento, ações táticas, onde o SESI tem autoridade, e menos à área de gestão</a:t>
            </a:r>
          </a:p>
        </p:txBody>
      </p:sp>
      <p:sp>
        <p:nvSpPr>
          <p:cNvPr id="9" name="Retângulo 8">
            <a:extLst>
              <a:ext uri="{FF2B5EF4-FFF2-40B4-BE49-F238E27FC236}">
                <a16:creationId xmlns:a16="http://schemas.microsoft.com/office/drawing/2014/main" id="{5ABFBD55-181F-4E7D-1A58-69F6E68FEF26}"/>
              </a:ext>
            </a:extLst>
          </p:cNvPr>
          <p:cNvSpPr/>
          <p:nvPr/>
        </p:nvSpPr>
        <p:spPr>
          <a:xfrm>
            <a:off x="5298105" y="3247338"/>
            <a:ext cx="6304616" cy="2926449"/>
          </a:xfrm>
          <a:prstGeom prst="rect">
            <a:avLst/>
          </a:prstGeom>
          <a:solidFill>
            <a:srgbClr val="DEEBF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chemeClr val="tx1">
                    <a:lumMod val="65000"/>
                    <a:lumOff val="35000"/>
                  </a:schemeClr>
                </a:solidFill>
                <a:latin typeface="Bahnschrift Light" panose="020B0502040204020203" pitchFamily="34" charset="0"/>
              </a:rPr>
              <a:t>Algumas empresas têm programas ativos em parceria com o SESI:</a:t>
            </a:r>
          </a:p>
          <a:p>
            <a:endParaRPr lang="de-DE" sz="1600">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SESI Viva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Ginástica Laboral</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Apoio a exames adminissionais ou </a:t>
            </a:r>
          </a:p>
          <a:p>
            <a:r>
              <a:rPr lang="de-DE" sz="1600">
                <a:solidFill>
                  <a:schemeClr val="tx1">
                    <a:lumMod val="65000"/>
                    <a:lumOff val="35000"/>
                  </a:schemeClr>
                </a:solidFill>
                <a:latin typeface="Bahnschrift Light" panose="020B0502040204020203" pitchFamily="34" charset="0"/>
              </a:rPr>
              <a:t>     demissionais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Palestras sobre temas variados que</a:t>
            </a:r>
          </a:p>
          <a:p>
            <a:r>
              <a:rPr lang="de-DE" sz="1600">
                <a:solidFill>
                  <a:schemeClr val="tx1">
                    <a:lumMod val="65000"/>
                    <a:lumOff val="35000"/>
                  </a:schemeClr>
                </a:solidFill>
                <a:latin typeface="Bahnschrift Light" panose="020B0502040204020203" pitchFamily="34" charset="0"/>
              </a:rPr>
              <a:t>     envolvem saúde e Segurança do Trabalho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Atendimento odontológico</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Execução de campanhas de vacinação</a:t>
            </a:r>
          </a:p>
        </p:txBody>
      </p:sp>
      <p:pic>
        <p:nvPicPr>
          <p:cNvPr id="18434" name="Picture 2" descr="Como o SESI é mantido - Portal da Indústria">
            <a:extLst>
              <a:ext uri="{FF2B5EF4-FFF2-40B4-BE49-F238E27FC236}">
                <a16:creationId xmlns:a16="http://schemas.microsoft.com/office/drawing/2014/main" id="{CB6B42A1-7410-5B9B-CDD7-BB8F9BD23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3" y="3542578"/>
            <a:ext cx="4130516" cy="209804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andshake de parceria - ícones de o negócio grátis">
            <a:extLst>
              <a:ext uri="{FF2B5EF4-FFF2-40B4-BE49-F238E27FC236}">
                <a16:creationId xmlns:a16="http://schemas.microsoft.com/office/drawing/2014/main" id="{7B883FA7-D4ED-9AF5-05D9-500DBC0DA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560" y="3959138"/>
            <a:ext cx="1681480" cy="168148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AF109145-28BF-6CD7-8EB2-5D59756CAF68}"/>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76</a:t>
            </a:fld>
            <a:endParaRPr lang="en-ZA"/>
          </a:p>
        </p:txBody>
      </p:sp>
    </p:spTree>
    <p:extLst>
      <p:ext uri="{BB962C8B-B14F-4D97-AF65-F5344CB8AC3E}">
        <p14:creationId xmlns:p14="http://schemas.microsoft.com/office/powerpoint/2010/main" val="81429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E7D5C1-0016-3263-11A4-5D84CD150CC1}"/>
              </a:ext>
            </a:extLst>
          </p:cNvPr>
          <p:cNvSpPr>
            <a:spLocks noGrp="1"/>
          </p:cNvSpPr>
          <p:nvPr>
            <p:ph type="title"/>
          </p:nvPr>
        </p:nvSpPr>
        <p:spPr>
          <a:xfrm>
            <a:off x="218440" y="192405"/>
            <a:ext cx="10515600" cy="1115805"/>
          </a:xfrm>
        </p:spPr>
        <p:txBody>
          <a:bodyPr>
            <a:normAutofit/>
          </a:bodyPr>
          <a:lstStyle/>
          <a:p>
            <a:pPr lvl="1">
              <a:lnSpc>
                <a:spcPct val="105000"/>
              </a:lnSpc>
              <a:tabLst>
                <a:tab pos="914400" algn="l"/>
              </a:tabLst>
            </a:pPr>
            <a:r>
              <a:rPr lang="pt-BR" sz="2400" b="1">
                <a:solidFill>
                  <a:schemeClr val="accent1">
                    <a:lumMod val="50000"/>
                  </a:schemeClr>
                </a:solidFill>
                <a:effectLst/>
                <a:latin typeface="Bahnschrift Light" panose="020B0502040204020203" pitchFamily="34" charset="0"/>
                <a:ea typeface="Times New Roman" panose="02020603050405020304" pitchFamily="18" charset="0"/>
                <a:cs typeface="Aptos" panose="020B0004020202020204" pitchFamily="34" charset="0"/>
              </a:rPr>
              <a:t>Expectativa de uma ação direta do SESI para apoiar as indústrias</a:t>
            </a:r>
            <a:endParaRPr lang="pt-BR" sz="2400" b="1">
              <a:solidFill>
                <a:schemeClr val="accent1">
                  <a:lumMod val="50000"/>
                </a:schemeClr>
              </a:solidFill>
              <a:effectLst/>
              <a:latin typeface="Bahnschrift Light" panose="020B0502040204020203" pitchFamily="34" charset="0"/>
              <a:ea typeface="Aptos" panose="020B0004020202020204" pitchFamily="34" charset="0"/>
              <a:cs typeface="Aptos" panose="020B0004020202020204" pitchFamily="34" charset="0"/>
            </a:endParaRPr>
          </a:p>
        </p:txBody>
      </p:sp>
      <p:sp>
        <p:nvSpPr>
          <p:cNvPr id="4" name="Espaço Reservado para Conteúdo 3">
            <a:extLst>
              <a:ext uri="{FF2B5EF4-FFF2-40B4-BE49-F238E27FC236}">
                <a16:creationId xmlns:a16="http://schemas.microsoft.com/office/drawing/2014/main" id="{8B9A8E8D-F42C-D885-C2D2-1F38EB5DFF05}"/>
              </a:ext>
            </a:extLst>
          </p:cNvPr>
          <p:cNvSpPr>
            <a:spLocks noGrp="1"/>
          </p:cNvSpPr>
          <p:nvPr>
            <p:ph idx="1"/>
          </p:nvPr>
        </p:nvSpPr>
        <p:spPr>
          <a:xfrm>
            <a:off x="401207" y="1066800"/>
            <a:ext cx="3937113" cy="5394960"/>
          </a:xfrm>
          <a:custGeom>
            <a:avLst/>
            <a:gdLst>
              <a:gd name="connsiteX0" fmla="*/ 0 w 3937113"/>
              <a:gd name="connsiteY0" fmla="*/ 0 h 5394960"/>
              <a:gd name="connsiteX1" fmla="*/ 601816 w 3937113"/>
              <a:gd name="connsiteY1" fmla="*/ 0 h 5394960"/>
              <a:gd name="connsiteX2" fmla="*/ 1164261 w 3937113"/>
              <a:gd name="connsiteY2" fmla="*/ 0 h 5394960"/>
              <a:gd name="connsiteX3" fmla="*/ 1766076 w 3937113"/>
              <a:gd name="connsiteY3" fmla="*/ 0 h 5394960"/>
              <a:gd name="connsiteX4" fmla="*/ 2407263 w 3937113"/>
              <a:gd name="connsiteY4" fmla="*/ 0 h 5394960"/>
              <a:gd name="connsiteX5" fmla="*/ 2969708 w 3937113"/>
              <a:gd name="connsiteY5" fmla="*/ 0 h 5394960"/>
              <a:gd name="connsiteX6" fmla="*/ 3937113 w 3937113"/>
              <a:gd name="connsiteY6" fmla="*/ 0 h 5394960"/>
              <a:gd name="connsiteX7" fmla="*/ 3937113 w 3937113"/>
              <a:gd name="connsiteY7" fmla="*/ 491541 h 5394960"/>
              <a:gd name="connsiteX8" fmla="*/ 3937113 w 3937113"/>
              <a:gd name="connsiteY8" fmla="*/ 1144930 h 5394960"/>
              <a:gd name="connsiteX9" fmla="*/ 3937113 w 3937113"/>
              <a:gd name="connsiteY9" fmla="*/ 1582522 h 5394960"/>
              <a:gd name="connsiteX10" fmla="*/ 3937113 w 3937113"/>
              <a:gd name="connsiteY10" fmla="*/ 2074062 h 5394960"/>
              <a:gd name="connsiteX11" fmla="*/ 3937113 w 3937113"/>
              <a:gd name="connsiteY11" fmla="*/ 2781402 h 5394960"/>
              <a:gd name="connsiteX12" fmla="*/ 3937113 w 3937113"/>
              <a:gd name="connsiteY12" fmla="*/ 3326892 h 5394960"/>
              <a:gd name="connsiteX13" fmla="*/ 3937113 w 3937113"/>
              <a:gd name="connsiteY13" fmla="*/ 3872382 h 5394960"/>
              <a:gd name="connsiteX14" fmla="*/ 3937113 w 3937113"/>
              <a:gd name="connsiteY14" fmla="*/ 4525772 h 5394960"/>
              <a:gd name="connsiteX15" fmla="*/ 3937113 w 3937113"/>
              <a:gd name="connsiteY15" fmla="*/ 5394960 h 5394960"/>
              <a:gd name="connsiteX16" fmla="*/ 3295926 w 3937113"/>
              <a:gd name="connsiteY16" fmla="*/ 5394960 h 5394960"/>
              <a:gd name="connsiteX17" fmla="*/ 2812224 w 3937113"/>
              <a:gd name="connsiteY17" fmla="*/ 5394960 h 5394960"/>
              <a:gd name="connsiteX18" fmla="*/ 2289150 w 3937113"/>
              <a:gd name="connsiteY18" fmla="*/ 5394960 h 5394960"/>
              <a:gd name="connsiteX19" fmla="*/ 1844819 w 3937113"/>
              <a:gd name="connsiteY19" fmla="*/ 5394960 h 5394960"/>
              <a:gd name="connsiteX20" fmla="*/ 1282374 w 3937113"/>
              <a:gd name="connsiteY20" fmla="*/ 5394960 h 5394960"/>
              <a:gd name="connsiteX21" fmla="*/ 680558 w 3937113"/>
              <a:gd name="connsiteY21" fmla="*/ 5394960 h 5394960"/>
              <a:gd name="connsiteX22" fmla="*/ 0 w 3937113"/>
              <a:gd name="connsiteY22" fmla="*/ 5394960 h 5394960"/>
              <a:gd name="connsiteX23" fmla="*/ 0 w 3937113"/>
              <a:gd name="connsiteY23" fmla="*/ 4687621 h 5394960"/>
              <a:gd name="connsiteX24" fmla="*/ 0 w 3937113"/>
              <a:gd name="connsiteY24" fmla="*/ 4196080 h 5394960"/>
              <a:gd name="connsiteX25" fmla="*/ 0 w 3937113"/>
              <a:gd name="connsiteY25" fmla="*/ 3542690 h 5394960"/>
              <a:gd name="connsiteX26" fmla="*/ 0 w 3937113"/>
              <a:gd name="connsiteY26" fmla="*/ 2997200 h 5394960"/>
              <a:gd name="connsiteX27" fmla="*/ 0 w 3937113"/>
              <a:gd name="connsiteY27" fmla="*/ 2451710 h 5394960"/>
              <a:gd name="connsiteX28" fmla="*/ 0 w 3937113"/>
              <a:gd name="connsiteY28" fmla="*/ 1906219 h 5394960"/>
              <a:gd name="connsiteX29" fmla="*/ 0 w 3937113"/>
              <a:gd name="connsiteY29" fmla="*/ 1468628 h 5394960"/>
              <a:gd name="connsiteX30" fmla="*/ 0 w 3937113"/>
              <a:gd name="connsiteY30" fmla="*/ 815238 h 5394960"/>
              <a:gd name="connsiteX31" fmla="*/ 0 w 3937113"/>
              <a:gd name="connsiteY31" fmla="*/ 0 h 53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37113" h="5394960" fill="none" extrusionOk="0">
                <a:moveTo>
                  <a:pt x="0" y="0"/>
                </a:moveTo>
                <a:cubicBezTo>
                  <a:pt x="135814" y="-35685"/>
                  <a:pt x="414384" y="54618"/>
                  <a:pt x="601816" y="0"/>
                </a:cubicBezTo>
                <a:cubicBezTo>
                  <a:pt x="789248" y="-54618"/>
                  <a:pt x="889853" y="51219"/>
                  <a:pt x="1164261" y="0"/>
                </a:cubicBezTo>
                <a:cubicBezTo>
                  <a:pt x="1438669" y="-51219"/>
                  <a:pt x="1498825" y="47325"/>
                  <a:pt x="1766076" y="0"/>
                </a:cubicBezTo>
                <a:cubicBezTo>
                  <a:pt x="2033328" y="-47325"/>
                  <a:pt x="2132985" y="53182"/>
                  <a:pt x="2407263" y="0"/>
                </a:cubicBezTo>
                <a:cubicBezTo>
                  <a:pt x="2681541" y="-53182"/>
                  <a:pt x="2699751" y="21355"/>
                  <a:pt x="2969708" y="0"/>
                </a:cubicBezTo>
                <a:cubicBezTo>
                  <a:pt x="3239666" y="-21355"/>
                  <a:pt x="3462463" y="28878"/>
                  <a:pt x="3937113" y="0"/>
                </a:cubicBezTo>
                <a:cubicBezTo>
                  <a:pt x="3984655" y="220973"/>
                  <a:pt x="3892008" y="261717"/>
                  <a:pt x="3937113" y="491541"/>
                </a:cubicBezTo>
                <a:cubicBezTo>
                  <a:pt x="3982218" y="721365"/>
                  <a:pt x="3925789" y="873538"/>
                  <a:pt x="3937113" y="1144930"/>
                </a:cubicBezTo>
                <a:cubicBezTo>
                  <a:pt x="3948437" y="1416322"/>
                  <a:pt x="3900223" y="1443390"/>
                  <a:pt x="3937113" y="1582522"/>
                </a:cubicBezTo>
                <a:cubicBezTo>
                  <a:pt x="3974003" y="1721654"/>
                  <a:pt x="3886432" y="1899310"/>
                  <a:pt x="3937113" y="2074062"/>
                </a:cubicBezTo>
                <a:cubicBezTo>
                  <a:pt x="3987794" y="2248814"/>
                  <a:pt x="3934461" y="2610437"/>
                  <a:pt x="3937113" y="2781402"/>
                </a:cubicBezTo>
                <a:cubicBezTo>
                  <a:pt x="3939765" y="2952367"/>
                  <a:pt x="3875880" y="3089528"/>
                  <a:pt x="3937113" y="3326892"/>
                </a:cubicBezTo>
                <a:cubicBezTo>
                  <a:pt x="3998346" y="3564256"/>
                  <a:pt x="3932484" y="3622641"/>
                  <a:pt x="3937113" y="3872382"/>
                </a:cubicBezTo>
                <a:cubicBezTo>
                  <a:pt x="3941742" y="4122123"/>
                  <a:pt x="3918459" y="4236957"/>
                  <a:pt x="3937113" y="4525772"/>
                </a:cubicBezTo>
                <a:cubicBezTo>
                  <a:pt x="3955767" y="4814587"/>
                  <a:pt x="3851361" y="5036915"/>
                  <a:pt x="3937113" y="5394960"/>
                </a:cubicBezTo>
                <a:cubicBezTo>
                  <a:pt x="3776159" y="5455619"/>
                  <a:pt x="3509818" y="5326860"/>
                  <a:pt x="3295926" y="5394960"/>
                </a:cubicBezTo>
                <a:cubicBezTo>
                  <a:pt x="3082034" y="5463060"/>
                  <a:pt x="3030615" y="5352246"/>
                  <a:pt x="2812224" y="5394960"/>
                </a:cubicBezTo>
                <a:cubicBezTo>
                  <a:pt x="2593833" y="5437674"/>
                  <a:pt x="2532161" y="5351469"/>
                  <a:pt x="2289150" y="5394960"/>
                </a:cubicBezTo>
                <a:cubicBezTo>
                  <a:pt x="2046139" y="5438451"/>
                  <a:pt x="1939463" y="5345745"/>
                  <a:pt x="1844819" y="5394960"/>
                </a:cubicBezTo>
                <a:cubicBezTo>
                  <a:pt x="1750175" y="5444175"/>
                  <a:pt x="1485695" y="5342718"/>
                  <a:pt x="1282374" y="5394960"/>
                </a:cubicBezTo>
                <a:cubicBezTo>
                  <a:pt x="1079054" y="5447202"/>
                  <a:pt x="980338" y="5393493"/>
                  <a:pt x="680558" y="5394960"/>
                </a:cubicBezTo>
                <a:cubicBezTo>
                  <a:pt x="380778" y="5396427"/>
                  <a:pt x="337711" y="5334004"/>
                  <a:pt x="0" y="5394960"/>
                </a:cubicBezTo>
                <a:cubicBezTo>
                  <a:pt x="-57609" y="5155108"/>
                  <a:pt x="44143" y="4915694"/>
                  <a:pt x="0" y="4687621"/>
                </a:cubicBezTo>
                <a:cubicBezTo>
                  <a:pt x="-44143" y="4459548"/>
                  <a:pt x="19326" y="4341203"/>
                  <a:pt x="0" y="4196080"/>
                </a:cubicBezTo>
                <a:cubicBezTo>
                  <a:pt x="-19326" y="4050957"/>
                  <a:pt x="69314" y="3725962"/>
                  <a:pt x="0" y="3542690"/>
                </a:cubicBezTo>
                <a:cubicBezTo>
                  <a:pt x="-69314" y="3359418"/>
                  <a:pt x="55366" y="3225078"/>
                  <a:pt x="0" y="2997200"/>
                </a:cubicBezTo>
                <a:cubicBezTo>
                  <a:pt x="-55366" y="2769322"/>
                  <a:pt x="5097" y="2694452"/>
                  <a:pt x="0" y="2451710"/>
                </a:cubicBezTo>
                <a:cubicBezTo>
                  <a:pt x="-5097" y="2208968"/>
                  <a:pt x="60422" y="2154109"/>
                  <a:pt x="0" y="1906219"/>
                </a:cubicBezTo>
                <a:cubicBezTo>
                  <a:pt x="-60422" y="1658329"/>
                  <a:pt x="1778" y="1667461"/>
                  <a:pt x="0" y="1468628"/>
                </a:cubicBezTo>
                <a:cubicBezTo>
                  <a:pt x="-1778" y="1269795"/>
                  <a:pt x="2666" y="1032997"/>
                  <a:pt x="0" y="815238"/>
                </a:cubicBezTo>
                <a:cubicBezTo>
                  <a:pt x="-2666" y="597479"/>
                  <a:pt x="3038" y="355351"/>
                  <a:pt x="0" y="0"/>
                </a:cubicBezTo>
                <a:close/>
              </a:path>
              <a:path w="3937113" h="5394960" stroke="0" extrusionOk="0">
                <a:moveTo>
                  <a:pt x="0" y="0"/>
                </a:moveTo>
                <a:cubicBezTo>
                  <a:pt x="141539" y="-22937"/>
                  <a:pt x="252525" y="23468"/>
                  <a:pt x="444331" y="0"/>
                </a:cubicBezTo>
                <a:cubicBezTo>
                  <a:pt x="636137" y="-23468"/>
                  <a:pt x="830037" y="62044"/>
                  <a:pt x="967405" y="0"/>
                </a:cubicBezTo>
                <a:cubicBezTo>
                  <a:pt x="1104773" y="-62044"/>
                  <a:pt x="1304288" y="31392"/>
                  <a:pt x="1529850" y="0"/>
                </a:cubicBezTo>
                <a:cubicBezTo>
                  <a:pt x="1755413" y="-31392"/>
                  <a:pt x="1788307" y="29811"/>
                  <a:pt x="2013552" y="0"/>
                </a:cubicBezTo>
                <a:cubicBezTo>
                  <a:pt x="2238797" y="-29811"/>
                  <a:pt x="2342805" y="48899"/>
                  <a:pt x="2654739" y="0"/>
                </a:cubicBezTo>
                <a:cubicBezTo>
                  <a:pt x="2966673" y="-48899"/>
                  <a:pt x="3077061" y="61132"/>
                  <a:pt x="3256555" y="0"/>
                </a:cubicBezTo>
                <a:cubicBezTo>
                  <a:pt x="3436049" y="-61132"/>
                  <a:pt x="3789177" y="45967"/>
                  <a:pt x="3937113" y="0"/>
                </a:cubicBezTo>
                <a:cubicBezTo>
                  <a:pt x="3976650" y="114642"/>
                  <a:pt x="3892524" y="359083"/>
                  <a:pt x="3937113" y="491541"/>
                </a:cubicBezTo>
                <a:cubicBezTo>
                  <a:pt x="3981702" y="623999"/>
                  <a:pt x="3916936" y="809587"/>
                  <a:pt x="3937113" y="1037031"/>
                </a:cubicBezTo>
                <a:cubicBezTo>
                  <a:pt x="3957290" y="1264475"/>
                  <a:pt x="3878769" y="1514472"/>
                  <a:pt x="3937113" y="1744370"/>
                </a:cubicBezTo>
                <a:cubicBezTo>
                  <a:pt x="3995457" y="1974268"/>
                  <a:pt x="3887050" y="1998878"/>
                  <a:pt x="3937113" y="2181962"/>
                </a:cubicBezTo>
                <a:cubicBezTo>
                  <a:pt x="3987176" y="2365046"/>
                  <a:pt x="3898501" y="2570628"/>
                  <a:pt x="3937113" y="2727452"/>
                </a:cubicBezTo>
                <a:cubicBezTo>
                  <a:pt x="3975725" y="2884276"/>
                  <a:pt x="3927192" y="3149493"/>
                  <a:pt x="3937113" y="3272942"/>
                </a:cubicBezTo>
                <a:cubicBezTo>
                  <a:pt x="3947034" y="3396391"/>
                  <a:pt x="3915834" y="3635714"/>
                  <a:pt x="3937113" y="3926332"/>
                </a:cubicBezTo>
                <a:cubicBezTo>
                  <a:pt x="3958392" y="4216950"/>
                  <a:pt x="3890263" y="4293334"/>
                  <a:pt x="3937113" y="4471822"/>
                </a:cubicBezTo>
                <a:cubicBezTo>
                  <a:pt x="3983963" y="4650310"/>
                  <a:pt x="3848341" y="5003897"/>
                  <a:pt x="3937113" y="5394960"/>
                </a:cubicBezTo>
                <a:cubicBezTo>
                  <a:pt x="3750958" y="5422711"/>
                  <a:pt x="3556932" y="5356952"/>
                  <a:pt x="3453411" y="5394960"/>
                </a:cubicBezTo>
                <a:cubicBezTo>
                  <a:pt x="3349890" y="5432968"/>
                  <a:pt x="3164343" y="5346081"/>
                  <a:pt x="3009079" y="5394960"/>
                </a:cubicBezTo>
                <a:cubicBezTo>
                  <a:pt x="2853815" y="5443839"/>
                  <a:pt x="2751139" y="5374889"/>
                  <a:pt x="2564748" y="5394960"/>
                </a:cubicBezTo>
                <a:cubicBezTo>
                  <a:pt x="2378357" y="5415031"/>
                  <a:pt x="2225207" y="5343128"/>
                  <a:pt x="2002303" y="5394960"/>
                </a:cubicBezTo>
                <a:cubicBezTo>
                  <a:pt x="1779400" y="5446792"/>
                  <a:pt x="1656139" y="5337608"/>
                  <a:pt x="1439858" y="5394960"/>
                </a:cubicBezTo>
                <a:cubicBezTo>
                  <a:pt x="1223578" y="5452312"/>
                  <a:pt x="1043137" y="5370473"/>
                  <a:pt x="916785" y="5394960"/>
                </a:cubicBezTo>
                <a:cubicBezTo>
                  <a:pt x="790433" y="5419447"/>
                  <a:pt x="219611" y="5324447"/>
                  <a:pt x="0" y="5394960"/>
                </a:cubicBezTo>
                <a:cubicBezTo>
                  <a:pt x="-3390" y="5178566"/>
                  <a:pt x="18290" y="5143180"/>
                  <a:pt x="0" y="4903419"/>
                </a:cubicBezTo>
                <a:cubicBezTo>
                  <a:pt x="-18290" y="4663658"/>
                  <a:pt x="57718" y="4430111"/>
                  <a:pt x="0" y="4196080"/>
                </a:cubicBezTo>
                <a:cubicBezTo>
                  <a:pt x="-57718" y="3962049"/>
                  <a:pt x="66409" y="3769516"/>
                  <a:pt x="0" y="3596640"/>
                </a:cubicBezTo>
                <a:cubicBezTo>
                  <a:pt x="-66409" y="3423764"/>
                  <a:pt x="46629" y="3110648"/>
                  <a:pt x="0" y="2943250"/>
                </a:cubicBezTo>
                <a:cubicBezTo>
                  <a:pt x="-46629" y="2775852"/>
                  <a:pt x="54652" y="2579694"/>
                  <a:pt x="0" y="2397760"/>
                </a:cubicBezTo>
                <a:cubicBezTo>
                  <a:pt x="-54652" y="2215826"/>
                  <a:pt x="21988" y="2021261"/>
                  <a:pt x="0" y="1906219"/>
                </a:cubicBezTo>
                <a:cubicBezTo>
                  <a:pt x="-21988" y="1791177"/>
                  <a:pt x="13867" y="1572131"/>
                  <a:pt x="0" y="1252830"/>
                </a:cubicBezTo>
                <a:cubicBezTo>
                  <a:pt x="-13867" y="933529"/>
                  <a:pt x="4289" y="774195"/>
                  <a:pt x="0" y="545490"/>
                </a:cubicBezTo>
                <a:cubicBezTo>
                  <a:pt x="-4289" y="316785"/>
                  <a:pt x="60218" y="123567"/>
                  <a:pt x="0" y="0"/>
                </a:cubicBezTo>
                <a:close/>
              </a:path>
            </a:pathLst>
          </a:custGeom>
          <a:ln w="19050">
            <a:solidFill>
              <a:srgbClr val="203864"/>
            </a:solidFill>
            <a:extLst>
              <a:ext uri="{C807C97D-BFC1-408E-A445-0C87EB9F89A2}">
                <ask:lineSketchStyleProps xmlns:ask="http://schemas.microsoft.com/office/drawing/2018/sketchyshapes" sd="1239778498">
                  <ask:type>
                    <ask:lineSketchScribble/>
                  </ask:type>
                </ask:lineSketchStyleProps>
              </a:ext>
            </a:extLst>
          </a:ln>
        </p:spPr>
        <p:txBody>
          <a:bodyPr vert="horz" lIns="91440" tIns="45720" rIns="91440" bIns="45720" rtlCol="0" anchor="ctr">
            <a:noAutofit/>
          </a:bodyPr>
          <a:lstStyle/>
          <a:p>
            <a:pPr marL="355600" indent="-355600">
              <a:buFont typeface="Wingdings" panose="05000000000000000000" pitchFamily="2" charset="2"/>
              <a:buChar char="Ø"/>
            </a:pPr>
            <a:r>
              <a:rPr lang="pt-BR" sz="2000"/>
              <a:t>As multinacionais de grande ou médio porte já têm uma gestão bem satisfatória do tema mais amplo da saúde. </a:t>
            </a:r>
          </a:p>
          <a:p>
            <a:pPr marL="355600" indent="-355600">
              <a:buFont typeface="Wingdings" panose="05000000000000000000" pitchFamily="2" charset="2"/>
              <a:buChar char="Ø"/>
            </a:pPr>
            <a:r>
              <a:rPr lang="pt-BR" sz="2000"/>
              <a:t>As empresas locais apontam mais lacunas na sua gestão, especialmente no olhar mais analítico: recebem dados dos seus planos, mas poucas vezes com análise. </a:t>
            </a:r>
          </a:p>
          <a:p>
            <a:pPr marL="355600" indent="-355600">
              <a:buFont typeface="Wingdings" panose="05000000000000000000" pitchFamily="2" charset="2"/>
              <a:buChar char="Ø"/>
            </a:pPr>
            <a:r>
              <a:rPr lang="pt-BR" sz="2000"/>
              <a:t>Empresas sem corretoras tendem a ter maiores necessidades de integração de dados e análises. Algumas empresas de menor porte desconhecem a oferta do SESI neste tema.</a:t>
            </a:r>
          </a:p>
        </p:txBody>
      </p:sp>
      <p:sp>
        <p:nvSpPr>
          <p:cNvPr id="7" name="Retângulo 6">
            <a:extLst>
              <a:ext uri="{FF2B5EF4-FFF2-40B4-BE49-F238E27FC236}">
                <a16:creationId xmlns:a16="http://schemas.microsoft.com/office/drawing/2014/main" id="{FA2EE818-3185-6FAF-03B9-596FB4CEB9CF}"/>
              </a:ext>
            </a:extLst>
          </p:cNvPr>
          <p:cNvSpPr/>
          <p:nvPr/>
        </p:nvSpPr>
        <p:spPr>
          <a:xfrm>
            <a:off x="4450080" y="1066800"/>
            <a:ext cx="7340713" cy="5472112"/>
          </a:xfrm>
          <a:prstGeom prst="rect">
            <a:avLst/>
          </a:prstGeom>
          <a:solidFill>
            <a:srgbClr val="DEEBF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a:solidFill>
                  <a:schemeClr val="tx1">
                    <a:lumMod val="65000"/>
                    <a:lumOff val="35000"/>
                  </a:schemeClr>
                </a:solidFill>
                <a:latin typeface="Bahnschrift Light" panose="020B0502040204020203" pitchFamily="34" charset="0"/>
              </a:rPr>
              <a:t>O que o SESI poderia oferecer:</a:t>
            </a:r>
          </a:p>
          <a:p>
            <a:endParaRPr lang="de-DE" sz="1600" b="1">
              <a:solidFill>
                <a:schemeClr val="tx1">
                  <a:lumMod val="65000"/>
                  <a:lumOff val="35000"/>
                </a:schemeClr>
              </a:solidFill>
              <a:latin typeface="Bahnschrift Light" panose="020B0502040204020203" pitchFamily="34" charset="0"/>
            </a:endParaRP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Apoiar a gestão da saúde através de um </a:t>
            </a:r>
            <a:r>
              <a:rPr lang="de-DE" sz="1600" b="1">
                <a:solidFill>
                  <a:schemeClr val="tx1">
                    <a:lumMod val="65000"/>
                    <a:lumOff val="35000"/>
                  </a:schemeClr>
                </a:solidFill>
                <a:latin typeface="Bahnschrift Light" panose="020B0502040204020203" pitchFamily="34" charset="0"/>
              </a:rPr>
              <a:t>sistema estruturado de Saúde e Bem estar: </a:t>
            </a:r>
            <a:r>
              <a:rPr lang="de-DE" sz="1600">
                <a:solidFill>
                  <a:schemeClr val="tx1">
                    <a:lumMod val="65000"/>
                    <a:lumOff val="35000"/>
                  </a:schemeClr>
                </a:solidFill>
                <a:latin typeface="Bahnschrift Light" panose="020B0502040204020203" pitchFamily="34" charset="0"/>
              </a:rPr>
              <a:t> que centralize os dados recebidos dos planos, fornecendo análises e sugestões de ação com base nestes dados da saúde dos colaboradores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Oferecer programas continuos, menos pontuais,  que apoiem saúde preventiva: palestras, acompanhamento de temas relevantes na prevenção ( tabagismo, diabetes, saúde mental, doenças sexualmente transmissíveis)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Realizar palestras para os colaboradores sobre uso consciente dos planos de saúde </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Divulgar cases de sucesso de controle de absenteísmo, identificação de riscos de saúde para as empresas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Disponibilizar atendimento psico-social às indústrias: o tema da saúde mental é uma necessidade crescente entre as empresas de todos os portes.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Voltar a oferecer serviços de atendimento ambulatorial, odontológico ou planos de saúde</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Capacitar gestores de planos de saúde e colaboradores a entender o que é um plano e como funcionam os planos.</a:t>
            </a:r>
          </a:p>
          <a:p>
            <a:pPr marL="285750" indent="-285750">
              <a:buFont typeface="Wingdings" panose="05000000000000000000" pitchFamily="2" charset="2"/>
              <a:buChar char="§"/>
            </a:pPr>
            <a:r>
              <a:rPr lang="de-DE" sz="1600">
                <a:solidFill>
                  <a:schemeClr val="tx1">
                    <a:lumMod val="65000"/>
                    <a:lumOff val="35000"/>
                  </a:schemeClr>
                </a:solidFill>
                <a:latin typeface="Bahnschrift Light" panose="020B0502040204020203" pitchFamily="34" charset="0"/>
              </a:rPr>
              <a:t>Atuar em lobby junto à ANS para  promover a melhoria da oferta por parte dos planos, na qualidade dos serviços</a:t>
            </a:r>
          </a:p>
        </p:txBody>
      </p:sp>
      <p:sp>
        <p:nvSpPr>
          <p:cNvPr id="5" name="Espaço Reservado para Número de Slide 5">
            <a:extLst>
              <a:ext uri="{FF2B5EF4-FFF2-40B4-BE49-F238E27FC236}">
                <a16:creationId xmlns:a16="http://schemas.microsoft.com/office/drawing/2014/main" id="{0F345BE6-5957-39BD-0C75-99662272AB31}"/>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77</a:t>
            </a:fld>
            <a:endParaRPr lang="en-ZA"/>
          </a:p>
        </p:txBody>
      </p:sp>
    </p:spTree>
    <p:extLst>
      <p:ext uri="{BB962C8B-B14F-4D97-AF65-F5344CB8AC3E}">
        <p14:creationId xmlns:p14="http://schemas.microsoft.com/office/powerpoint/2010/main" val="2358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uiExpand="1" build="p"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85009" y="1840375"/>
            <a:ext cx="10824705" cy="4333412"/>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SESI podia voltar com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plano de saúde específico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Quando eu era criança eu lembro de minha mãe levar no hospital do SESI, aqui em Jundiaí e era um serviço exemplar, como todo serviço do SESI hoje. Inclusive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nossa assistente social é do SESI.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Então assim, se o SESI pudesse fazer um trabalho forte nesse sentido, eu acho que muitas indústrias iriam optar por aderir a esse plano, porque o SESI por si só é uma excelência no que faz e eu tenho certeza que se ele fizesse alguma questão nesse sentido, a gente iria correr atrás do SESI para acompanhá-lo e fazer essa questão”.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“Essa questão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do apoio nas análises dos dados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 tratamento dos dados, se o SESI se prontificaria a fazer isso, é muito bem-vindo também. Eu acho que a gente poderia ter um custo menor aqui para a empresa, nesse sentido e nos auxiliaria nessa questão e até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como benchmark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a gente poder, dentro do hall de indústrias, prestando esse serviço, como que a gente iria se situar? Se a gente está bem ou se não está bem? É um benchmark mesmo, com relação a essa questão. Então, eu acho que é um serviço que o SESI poderia prestar, sim, para a gente”.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7FB29B14-8C59-DC87-FEDC-EEFAB6A7D67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3F885FE7-F266-C786-B23A-3B54A395BCD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78</a:t>
            </a:fld>
            <a:endParaRPr lang="en-ZA"/>
          </a:p>
        </p:txBody>
      </p:sp>
    </p:spTree>
    <p:extLst>
      <p:ext uri="{BB962C8B-B14F-4D97-AF65-F5344CB8AC3E}">
        <p14:creationId xmlns:p14="http://schemas.microsoft.com/office/powerpoint/2010/main" val="1532085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5791" y="2267948"/>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SESI é um grande parceiro nosso, ele sabe das nossas atividades e ele conhece os nossos pontos fortes e os nossos pontos fracos e eu enxergo no SESI um parceiro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é capaz de nos indicar aqueles pontos que a gente precisa aperfeiçoar, avançar, monitorar e nos indicar,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aqui não estão tendo evolução nenhuma nessa forma de trabalho, porque o colaborador não pode estar tendo algum tipo de sofrimento com aquela atividade. Então os nossos problemas de saúde o SESI é plenamente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capaz de indicar e monitorar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esse tipo de coisa,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então só oferecer uma evolução para melhor e nos dar alternativas do que a gente pode fazer pra alavancar essa melhoria na atividade laboral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do trabalhador”.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não espero ainda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até porque eu não conheço todo o portfólio, o que eles têm que ofertar. Até porque o SESI trata mais com a área de segurança do trabalho, então ele era visto como um parceiro da segurança do trabalho e aí, de uns 12 meses pra cá, essa parceria foi juntada, a gente, aqui na empresa, juntou o SESI com os benefícios. Então, a gente até tem uma reunião agendada, que foi até adiada, para um profissional lá do SESI vir até a empresa, para ele nos falar do que ele tem pra nos oferecer. Então, por eu não conhecer, eu ainda não criei nenhuma expectativa”.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6FF2E6CD-F040-16F4-AD9A-A47AC42104FC}"/>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DE0533DC-3201-CFCC-4A2F-35DFB44BEB39}"/>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79</a:t>
            </a:fld>
            <a:endParaRPr lang="en-ZA"/>
          </a:p>
        </p:txBody>
      </p:sp>
    </p:spTree>
    <p:extLst>
      <p:ext uri="{BB962C8B-B14F-4D97-AF65-F5344CB8AC3E}">
        <p14:creationId xmlns:p14="http://schemas.microsoft.com/office/powerpoint/2010/main" val="410467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1">
            <a:extLst>
              <a:ext uri="{FF2B5EF4-FFF2-40B4-BE49-F238E27FC236}">
                <a16:creationId xmlns:a16="http://schemas.microsoft.com/office/drawing/2014/main" id="{76B474E1-3D7C-A5E1-95DA-CBA5D2279868}"/>
              </a:ext>
            </a:extLst>
          </p:cNvPr>
          <p:cNvSpPr txBox="1">
            <a:spLocks/>
          </p:cNvSpPr>
          <p:nvPr/>
        </p:nvSpPr>
        <p:spPr>
          <a:xfrm>
            <a:off x="683453" y="306073"/>
            <a:ext cx="6965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DE"/>
          </a:p>
        </p:txBody>
      </p:sp>
      <p:sp>
        <p:nvSpPr>
          <p:cNvPr id="33" name="Retângulo: Cantos Arredondados 32">
            <a:extLst>
              <a:ext uri="{FF2B5EF4-FFF2-40B4-BE49-F238E27FC236}">
                <a16:creationId xmlns:a16="http://schemas.microsoft.com/office/drawing/2014/main" id="{6A0B04D3-C0F5-163B-9CDD-46E2EB8E8699}"/>
              </a:ext>
            </a:extLst>
          </p:cNvPr>
          <p:cNvSpPr/>
          <p:nvPr/>
        </p:nvSpPr>
        <p:spPr>
          <a:xfrm>
            <a:off x="226403" y="2247607"/>
            <a:ext cx="5613286"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Bahnschrift Light" panose="020B0502040204020203" pitchFamily="34" charset="0"/>
            </a:endParaRPr>
          </a:p>
        </p:txBody>
      </p:sp>
      <p:sp>
        <p:nvSpPr>
          <p:cNvPr id="34" name="Elipse 33">
            <a:extLst>
              <a:ext uri="{FF2B5EF4-FFF2-40B4-BE49-F238E27FC236}">
                <a16:creationId xmlns:a16="http://schemas.microsoft.com/office/drawing/2014/main" id="{E3437730-9C81-E9A0-5E63-3A32CF5BA7EA}"/>
              </a:ext>
            </a:extLst>
          </p:cNvPr>
          <p:cNvSpPr/>
          <p:nvPr/>
        </p:nvSpPr>
        <p:spPr>
          <a:xfrm>
            <a:off x="245891" y="2429301"/>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2</a:t>
            </a:r>
          </a:p>
        </p:txBody>
      </p:sp>
      <p:sp>
        <p:nvSpPr>
          <p:cNvPr id="35" name="Retângulo: Cantos Arredondados 34">
            <a:extLst>
              <a:ext uri="{FF2B5EF4-FFF2-40B4-BE49-F238E27FC236}">
                <a16:creationId xmlns:a16="http://schemas.microsoft.com/office/drawing/2014/main" id="{A18E0226-5FAB-68A8-B1EB-481E1DEAA97B}"/>
              </a:ext>
            </a:extLst>
          </p:cNvPr>
          <p:cNvSpPr/>
          <p:nvPr/>
        </p:nvSpPr>
        <p:spPr>
          <a:xfrm>
            <a:off x="226403" y="3045466"/>
            <a:ext cx="5613286"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Bahnschrift Light" panose="020B0502040204020203" pitchFamily="34" charset="0"/>
            </a:endParaRPr>
          </a:p>
        </p:txBody>
      </p:sp>
      <p:sp>
        <p:nvSpPr>
          <p:cNvPr id="37" name="Elipse 36">
            <a:extLst>
              <a:ext uri="{FF2B5EF4-FFF2-40B4-BE49-F238E27FC236}">
                <a16:creationId xmlns:a16="http://schemas.microsoft.com/office/drawing/2014/main" id="{5AEDF9A8-AF08-62F5-4042-1222592F1CE7}"/>
              </a:ext>
            </a:extLst>
          </p:cNvPr>
          <p:cNvSpPr/>
          <p:nvPr/>
        </p:nvSpPr>
        <p:spPr>
          <a:xfrm>
            <a:off x="245891" y="3203159"/>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3</a:t>
            </a:r>
          </a:p>
        </p:txBody>
      </p:sp>
      <p:sp>
        <p:nvSpPr>
          <p:cNvPr id="38" name="Retângulo: Cantos Arredondados 37">
            <a:extLst>
              <a:ext uri="{FF2B5EF4-FFF2-40B4-BE49-F238E27FC236}">
                <a16:creationId xmlns:a16="http://schemas.microsoft.com/office/drawing/2014/main" id="{D94C5227-F73A-FE72-7445-0834C1D84CB8}"/>
              </a:ext>
            </a:extLst>
          </p:cNvPr>
          <p:cNvSpPr/>
          <p:nvPr/>
        </p:nvSpPr>
        <p:spPr>
          <a:xfrm>
            <a:off x="226403" y="3843325"/>
            <a:ext cx="5613286"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Bahnschrift Light" panose="020B0502040204020203" pitchFamily="34" charset="0"/>
            </a:endParaRPr>
          </a:p>
        </p:txBody>
      </p:sp>
      <p:sp>
        <p:nvSpPr>
          <p:cNvPr id="39" name="Elipse 38">
            <a:extLst>
              <a:ext uri="{FF2B5EF4-FFF2-40B4-BE49-F238E27FC236}">
                <a16:creationId xmlns:a16="http://schemas.microsoft.com/office/drawing/2014/main" id="{1E30B739-0D21-CA0C-A6E2-B0A60A15D2F0}"/>
              </a:ext>
            </a:extLst>
          </p:cNvPr>
          <p:cNvSpPr/>
          <p:nvPr/>
        </p:nvSpPr>
        <p:spPr>
          <a:xfrm>
            <a:off x="245891" y="3844937"/>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4</a:t>
            </a:r>
          </a:p>
        </p:txBody>
      </p:sp>
      <p:sp>
        <p:nvSpPr>
          <p:cNvPr id="40" name="Retângulo: Cantos Arredondados 39">
            <a:extLst>
              <a:ext uri="{FF2B5EF4-FFF2-40B4-BE49-F238E27FC236}">
                <a16:creationId xmlns:a16="http://schemas.microsoft.com/office/drawing/2014/main" id="{38E6F7C0-43D4-41FA-28F4-399D0A1A3CFB}"/>
              </a:ext>
            </a:extLst>
          </p:cNvPr>
          <p:cNvSpPr/>
          <p:nvPr/>
        </p:nvSpPr>
        <p:spPr>
          <a:xfrm>
            <a:off x="226403" y="4627388"/>
            <a:ext cx="5613286"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Bahnschrift Light" panose="020B0502040204020203" pitchFamily="34" charset="0"/>
            </a:endParaRPr>
          </a:p>
        </p:txBody>
      </p:sp>
      <p:sp>
        <p:nvSpPr>
          <p:cNvPr id="41" name="Elipse 40">
            <a:extLst>
              <a:ext uri="{FF2B5EF4-FFF2-40B4-BE49-F238E27FC236}">
                <a16:creationId xmlns:a16="http://schemas.microsoft.com/office/drawing/2014/main" id="{FC8E108B-A910-CF5B-54CC-BDACAC705ABE}"/>
              </a:ext>
            </a:extLst>
          </p:cNvPr>
          <p:cNvSpPr/>
          <p:nvPr/>
        </p:nvSpPr>
        <p:spPr>
          <a:xfrm>
            <a:off x="245891" y="4598475"/>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5</a:t>
            </a:r>
          </a:p>
        </p:txBody>
      </p:sp>
      <p:sp>
        <p:nvSpPr>
          <p:cNvPr id="42" name="Retângulo: Cantos Arredondados 41">
            <a:extLst>
              <a:ext uri="{FF2B5EF4-FFF2-40B4-BE49-F238E27FC236}">
                <a16:creationId xmlns:a16="http://schemas.microsoft.com/office/drawing/2014/main" id="{57D54043-6DF4-AE94-7275-35B3F3B6ED02}"/>
              </a:ext>
            </a:extLst>
          </p:cNvPr>
          <p:cNvSpPr/>
          <p:nvPr/>
        </p:nvSpPr>
        <p:spPr>
          <a:xfrm>
            <a:off x="226403" y="5439041"/>
            <a:ext cx="5059353"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Bahnschrift Light" panose="020B0502040204020203" pitchFamily="34" charset="0"/>
            </a:endParaRPr>
          </a:p>
        </p:txBody>
      </p:sp>
      <p:sp>
        <p:nvSpPr>
          <p:cNvPr id="43" name="Elipse 42">
            <a:extLst>
              <a:ext uri="{FF2B5EF4-FFF2-40B4-BE49-F238E27FC236}">
                <a16:creationId xmlns:a16="http://schemas.microsoft.com/office/drawing/2014/main" id="{2FB5E289-3A34-DE60-1221-F57CED238DBC}"/>
              </a:ext>
            </a:extLst>
          </p:cNvPr>
          <p:cNvSpPr/>
          <p:nvPr/>
        </p:nvSpPr>
        <p:spPr>
          <a:xfrm>
            <a:off x="245891" y="5524734"/>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6</a:t>
            </a:r>
          </a:p>
        </p:txBody>
      </p:sp>
      <p:sp>
        <p:nvSpPr>
          <p:cNvPr id="46" name="CaixaDeTexto 45">
            <a:extLst>
              <a:ext uri="{FF2B5EF4-FFF2-40B4-BE49-F238E27FC236}">
                <a16:creationId xmlns:a16="http://schemas.microsoft.com/office/drawing/2014/main" id="{316B2B20-B6BA-1BB8-0590-4AC031BA7693}"/>
              </a:ext>
            </a:extLst>
          </p:cNvPr>
          <p:cNvSpPr txBox="1"/>
          <p:nvPr/>
        </p:nvSpPr>
        <p:spPr>
          <a:xfrm>
            <a:off x="725551" y="2404771"/>
            <a:ext cx="4542640" cy="646331"/>
          </a:xfrm>
          <a:prstGeom prst="rect">
            <a:avLst/>
          </a:prstGeom>
          <a:solidFill>
            <a:schemeClr val="bg1"/>
          </a:solidFill>
        </p:spPr>
        <p:txBody>
          <a:bodyPr wrap="square" rtlCol="0">
            <a:spAutoFit/>
          </a:bodyPr>
          <a:lstStyle/>
          <a:p>
            <a:r>
              <a:rPr lang="pt-BR">
                <a:latin typeface="Bahnschrift Light" panose="020B0502040204020203" pitchFamily="34" charset="0"/>
              </a:rPr>
              <a:t>Processo de decisão na contratação dos  planos de saúde</a:t>
            </a:r>
          </a:p>
        </p:txBody>
      </p:sp>
      <p:sp>
        <p:nvSpPr>
          <p:cNvPr id="47" name="CaixaDeTexto 46">
            <a:extLst>
              <a:ext uri="{FF2B5EF4-FFF2-40B4-BE49-F238E27FC236}">
                <a16:creationId xmlns:a16="http://schemas.microsoft.com/office/drawing/2014/main" id="{6A512057-4BF6-9767-C766-96D284C73331}"/>
              </a:ext>
            </a:extLst>
          </p:cNvPr>
          <p:cNvSpPr txBox="1"/>
          <p:nvPr/>
        </p:nvSpPr>
        <p:spPr>
          <a:xfrm>
            <a:off x="725551" y="3266297"/>
            <a:ext cx="4542640" cy="369332"/>
          </a:xfrm>
          <a:prstGeom prst="rect">
            <a:avLst/>
          </a:prstGeom>
          <a:solidFill>
            <a:schemeClr val="bg1"/>
          </a:solidFill>
        </p:spPr>
        <p:txBody>
          <a:bodyPr wrap="square" rtlCol="0">
            <a:spAutoFit/>
          </a:bodyPr>
          <a:lstStyle/>
          <a:p>
            <a:r>
              <a:rPr lang="pt-BR">
                <a:latin typeface="Bahnschrift Light" panose="020B0502040204020203" pitchFamily="34" charset="0"/>
              </a:rPr>
              <a:t>Monitoramento de indicadores gerenciais</a:t>
            </a:r>
          </a:p>
        </p:txBody>
      </p:sp>
      <p:sp>
        <p:nvSpPr>
          <p:cNvPr id="48" name="CaixaDeTexto 47">
            <a:extLst>
              <a:ext uri="{FF2B5EF4-FFF2-40B4-BE49-F238E27FC236}">
                <a16:creationId xmlns:a16="http://schemas.microsoft.com/office/drawing/2014/main" id="{48CA1695-A694-E34C-270D-2A689929CAEF}"/>
              </a:ext>
            </a:extLst>
          </p:cNvPr>
          <p:cNvSpPr txBox="1"/>
          <p:nvPr/>
        </p:nvSpPr>
        <p:spPr>
          <a:xfrm>
            <a:off x="725551" y="3850824"/>
            <a:ext cx="4542640" cy="369332"/>
          </a:xfrm>
          <a:prstGeom prst="rect">
            <a:avLst/>
          </a:prstGeom>
          <a:solidFill>
            <a:schemeClr val="bg1"/>
          </a:solidFill>
        </p:spPr>
        <p:txBody>
          <a:bodyPr wrap="square" rtlCol="0">
            <a:spAutoFit/>
          </a:bodyPr>
          <a:lstStyle/>
          <a:p>
            <a:r>
              <a:rPr lang="pt-BR">
                <a:latin typeface="Bahnschrift Light" panose="020B0502040204020203" pitchFamily="34" charset="0"/>
              </a:rPr>
              <a:t>Gestão de cuidados dentro da empresa </a:t>
            </a:r>
          </a:p>
        </p:txBody>
      </p:sp>
      <p:sp>
        <p:nvSpPr>
          <p:cNvPr id="49" name="CaixaDeTexto 48">
            <a:extLst>
              <a:ext uri="{FF2B5EF4-FFF2-40B4-BE49-F238E27FC236}">
                <a16:creationId xmlns:a16="http://schemas.microsoft.com/office/drawing/2014/main" id="{6BA0CBFD-1667-65FE-E574-E527246313B6}"/>
              </a:ext>
            </a:extLst>
          </p:cNvPr>
          <p:cNvSpPr txBox="1"/>
          <p:nvPr/>
        </p:nvSpPr>
        <p:spPr>
          <a:xfrm>
            <a:off x="725551" y="4435351"/>
            <a:ext cx="4542640" cy="923330"/>
          </a:xfrm>
          <a:prstGeom prst="rect">
            <a:avLst/>
          </a:prstGeom>
          <a:solidFill>
            <a:schemeClr val="bg1"/>
          </a:solidFill>
        </p:spPr>
        <p:txBody>
          <a:bodyPr wrap="square" rtlCol="0">
            <a:spAutoFit/>
          </a:bodyPr>
          <a:lstStyle/>
          <a:p>
            <a:r>
              <a:rPr kumimoji="0" lang="pt-BR" i="0" u="none" strike="noStrike" kern="1200" cap="none" spc="0" normalizeH="0" baseline="0" noProof="0">
                <a:ln>
                  <a:noFill/>
                </a:ln>
                <a:solidFill>
                  <a:srgbClr val="000000"/>
                </a:solidFill>
                <a:effectLst/>
                <a:uLnTx/>
                <a:uFillTx/>
                <a:latin typeface="Bahnschrift Light" panose="020B0502040204020203" pitchFamily="34" charset="0"/>
                <a:ea typeface="Times New Roman" panose="02020603050405020304" pitchFamily="18" charset="0"/>
                <a:cs typeface="Aptos" panose="020B0004020202020204" pitchFamily="34" charset="0"/>
              </a:rPr>
              <a:t>Lacunas de programas ou serviços para apoiar a gestão da Saúde Suplementar nas empresas</a:t>
            </a:r>
            <a:endParaRPr lang="pt-BR">
              <a:latin typeface="Bahnschrift Light" panose="020B0502040204020203" pitchFamily="34" charset="0"/>
            </a:endParaRPr>
          </a:p>
        </p:txBody>
      </p:sp>
      <p:sp>
        <p:nvSpPr>
          <p:cNvPr id="50" name="CaixaDeTexto 49">
            <a:extLst>
              <a:ext uri="{FF2B5EF4-FFF2-40B4-BE49-F238E27FC236}">
                <a16:creationId xmlns:a16="http://schemas.microsoft.com/office/drawing/2014/main" id="{FF284FA0-7082-9B71-B1BD-4F4970EE3AC3}"/>
              </a:ext>
            </a:extLst>
          </p:cNvPr>
          <p:cNvSpPr txBox="1"/>
          <p:nvPr/>
        </p:nvSpPr>
        <p:spPr>
          <a:xfrm>
            <a:off x="725551" y="5573874"/>
            <a:ext cx="5040000" cy="369332"/>
          </a:xfrm>
          <a:prstGeom prst="rect">
            <a:avLst/>
          </a:prstGeom>
          <a:solidFill>
            <a:schemeClr val="bg1"/>
          </a:solidFill>
        </p:spPr>
        <p:txBody>
          <a:bodyPr wrap="square" rtlCol="0">
            <a:spAutoFit/>
          </a:bodyPr>
          <a:lstStyle/>
          <a:p>
            <a:r>
              <a:rPr lang="pt-BR">
                <a:latin typeface="Bahnschrift Light" panose="020B0502040204020203" pitchFamily="34" charset="0"/>
              </a:rPr>
              <a:t>Aprendizados e Oportunidades</a:t>
            </a:r>
          </a:p>
        </p:txBody>
      </p:sp>
      <p:sp>
        <p:nvSpPr>
          <p:cNvPr id="52" name="Retângulo: Cantos Arredondados 51">
            <a:extLst>
              <a:ext uri="{FF2B5EF4-FFF2-40B4-BE49-F238E27FC236}">
                <a16:creationId xmlns:a16="http://schemas.microsoft.com/office/drawing/2014/main" id="{E465C7E2-FCB4-398F-0573-37FC6CC5B558}"/>
              </a:ext>
            </a:extLst>
          </p:cNvPr>
          <p:cNvSpPr/>
          <p:nvPr/>
        </p:nvSpPr>
        <p:spPr>
          <a:xfrm>
            <a:off x="226403" y="1449748"/>
            <a:ext cx="5613286" cy="6211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highlight>
                <a:srgbClr val="00FF00"/>
              </a:highlight>
              <a:latin typeface="Bahnschrift Light" panose="020B0502040204020203" pitchFamily="34" charset="0"/>
            </a:endParaRPr>
          </a:p>
        </p:txBody>
      </p:sp>
      <p:sp>
        <p:nvSpPr>
          <p:cNvPr id="53" name="Elipse 52">
            <a:extLst>
              <a:ext uri="{FF2B5EF4-FFF2-40B4-BE49-F238E27FC236}">
                <a16:creationId xmlns:a16="http://schemas.microsoft.com/office/drawing/2014/main" id="{C0E406D5-ACED-C10E-345D-B74AEF726253}"/>
              </a:ext>
            </a:extLst>
          </p:cNvPr>
          <p:cNvSpPr/>
          <p:nvPr/>
        </p:nvSpPr>
        <p:spPr>
          <a:xfrm>
            <a:off x="245891" y="1655443"/>
            <a:ext cx="437561" cy="418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solidFill>
                <a:latin typeface="Bahnschrift Light" panose="020B0502040204020203" pitchFamily="34" charset="0"/>
                <a:cs typeface="Adobe Hebrew" panose="02040503050201020203" pitchFamily="18" charset="-79"/>
              </a:rPr>
              <a:t>1</a:t>
            </a:r>
          </a:p>
        </p:txBody>
      </p:sp>
      <p:sp>
        <p:nvSpPr>
          <p:cNvPr id="54" name="CaixaDeTexto 53">
            <a:extLst>
              <a:ext uri="{FF2B5EF4-FFF2-40B4-BE49-F238E27FC236}">
                <a16:creationId xmlns:a16="http://schemas.microsoft.com/office/drawing/2014/main" id="{5EE37804-196B-204B-1C0B-5FCCB4719997}"/>
              </a:ext>
            </a:extLst>
          </p:cNvPr>
          <p:cNvSpPr txBox="1"/>
          <p:nvPr/>
        </p:nvSpPr>
        <p:spPr>
          <a:xfrm>
            <a:off x="725551" y="1543245"/>
            <a:ext cx="4542640" cy="646331"/>
          </a:xfrm>
          <a:prstGeom prst="rect">
            <a:avLst/>
          </a:prstGeom>
          <a:solidFill>
            <a:schemeClr val="bg1"/>
          </a:solidFill>
        </p:spPr>
        <p:txBody>
          <a:bodyPr wrap="square" rtlCol="0">
            <a:spAutoFit/>
          </a:bodyPr>
          <a:lstStyle/>
          <a:p>
            <a:r>
              <a:rPr lang="pt-BR">
                <a:latin typeface="Bahnschrift Light" panose="020B0502040204020203" pitchFamily="34" charset="0"/>
              </a:rPr>
              <a:t>Motivações  para ofertar Planos de Saúde aos colaboradores</a:t>
            </a:r>
          </a:p>
        </p:txBody>
      </p:sp>
      <p:sp>
        <p:nvSpPr>
          <p:cNvPr id="26" name="Título 1">
            <a:extLst>
              <a:ext uri="{FF2B5EF4-FFF2-40B4-BE49-F238E27FC236}">
                <a16:creationId xmlns:a16="http://schemas.microsoft.com/office/drawing/2014/main" id="{F1B7E3EF-6465-31DA-25B4-1BF5E61A2041}"/>
              </a:ext>
            </a:extLst>
          </p:cNvPr>
          <p:cNvSpPr txBox="1">
            <a:spLocks/>
          </p:cNvSpPr>
          <p:nvPr/>
        </p:nvSpPr>
        <p:spPr>
          <a:xfrm>
            <a:off x="663971" y="348400"/>
            <a:ext cx="9627550" cy="7213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a:solidFill>
                  <a:prstClr val="black">
                    <a:lumMod val="75000"/>
                    <a:lumOff val="25000"/>
                  </a:prstClr>
                </a:solidFill>
                <a:latin typeface="Calibri" panose="020F0502020204030204"/>
              </a:rPr>
              <a:t>O que veremos?</a:t>
            </a:r>
          </a:p>
        </p:txBody>
      </p:sp>
      <p:pic>
        <p:nvPicPr>
          <p:cNvPr id="4098" name="Picture 2" descr="Cuándo es necesario contratar un gerente? - Impulsa Popular | Banco Popular  Dominicano :Impulsa Popular | Banco Popular Dominicano">
            <a:extLst>
              <a:ext uri="{FF2B5EF4-FFF2-40B4-BE49-F238E27FC236}">
                <a16:creationId xmlns:a16="http://schemas.microsoft.com/office/drawing/2014/main" id="{10038AEC-B278-1FFE-8EEA-8A9E18D0B2BD}"/>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37197"/>
          <a:stretch/>
        </p:blipFill>
        <p:spPr bwMode="auto">
          <a:xfrm>
            <a:off x="5718465" y="0"/>
            <a:ext cx="6473535" cy="6876542"/>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2" name="Espaço Reservado para Número de Slide 5">
            <a:extLst>
              <a:ext uri="{FF2B5EF4-FFF2-40B4-BE49-F238E27FC236}">
                <a16:creationId xmlns:a16="http://schemas.microsoft.com/office/drawing/2014/main" id="{A79AC9B2-F3C3-0D86-4032-24778801AA24}"/>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8</a:t>
            </a:fld>
            <a:endParaRPr lang="en-ZA">
              <a:solidFill>
                <a:schemeClr val="bg1"/>
              </a:solidFill>
            </a:endParaRPr>
          </a:p>
        </p:txBody>
      </p:sp>
    </p:spTree>
    <p:extLst>
      <p:ext uri="{BB962C8B-B14F-4D97-AF65-F5344CB8AC3E}">
        <p14:creationId xmlns:p14="http://schemas.microsoft.com/office/powerpoint/2010/main" val="385650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5791" y="215364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“O SESI tem uma infraestrutura de lazer muito importante, na educação, não a educação básica, mas a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educação profissionalizante,</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chamar essa questão da saúde ou consumo responsável, para que você, quando estiver vinculado a alguma empresa ou associação, aquele lembrar que a conta é de todo mundo no final do dia, porque você conseguir manter o pagamento de um plano de saúde desse não é fácil quando você olha para as empresas. Então, o que a gente imagina que isso facilitaria a vida de todo mundo é a educação básica, a inteligência emocional, é você entender que saúde também é um recurso finito, que você entenda isso e utilize mais dentro de uma responsabilidade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acho que talvez uma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intervenção junto à Agência Nacional de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entender indicadores, cenário de saúde da população e como a saúde suplementar pode apoiar, divisão de responsabilidades entre a saúde suplementar e a saúde pública. Acho que é uma conversa em conjunto com a Agência Nacional de Saúde. A própria capacitação do SESI voltada para esse segmento, a ampliação da capacitação, porque eu sei que já tem um curso, inclusive eu me inscrevi para fazer um curso do SESI, mas eu só soube aleatoriamente. Então, acho que uma maior divulgação e ampliar a oferta de capacitação na parte de gestão de saúde complementa”.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7B6A54CA-5933-CF64-C988-728EF342AD8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0967A6D3-83A8-9128-ED7B-9BB1D213E745}"/>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80</a:t>
            </a:fld>
            <a:endParaRPr lang="en-ZA"/>
          </a:p>
        </p:txBody>
      </p:sp>
    </p:spTree>
    <p:extLst>
      <p:ext uri="{BB962C8B-B14F-4D97-AF65-F5344CB8AC3E}">
        <p14:creationId xmlns:p14="http://schemas.microsoft.com/office/powerpoint/2010/main" val="1946685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5791" y="2112083"/>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Quando a gente fala do SESI, a gente sempre nos reporta com saúde, segurança do trabalho. Então, sempre a gente espera isso do SESI. O SESI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nos mostrar melhorias, novos programas, novos métodos para poder nos ajudar no nosso dia a dia de trabalho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dos exemplos: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cases de sucesso de outras empresas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tanto na área da saúde quanto na área da segurança do trabalho. Porque diversas vezes nós tentamos incluir programas, incluir ações dentro da empresa, só que por não estruturamos muito bem,  </a:t>
            </a:r>
            <a:r>
              <a:rPr lang="pt-BR" sz="1600" b="1"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n</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ão ter um bom piloto,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às vezes nós só ficamos no papel. E ter cases de outras empresas que conseguiram realizar esse tipo de programa, que conseguiram levar para frente, eu creio que é um ponta a pé inicial que seria bem viável. Formas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controle de absenteísmo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Novos métodos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 identificações de risco na empresa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principalmente agora, questões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doença social</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dessa comunicação que nós estamos tendo direto com o governo, eles estão até já realizando algumas notificações aqui para alguns amigos nossos, empresas amigas nossas aqui, de questões administrativas nos planos de ação. Como ter formas administrativas, resoluções de formas administrativas para os planos de ações. Em questões de PGR, de PCMSO, que são o que o E-Social hoje está cobrando bastante”.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(Grande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8C2A3461-3C26-107D-BB1C-588D9E12134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D41F59F1-75B2-0F9E-1578-01FD502BE92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81</a:t>
            </a:fld>
            <a:endParaRPr lang="en-ZA"/>
          </a:p>
        </p:txBody>
      </p:sp>
    </p:spTree>
    <p:extLst>
      <p:ext uri="{BB962C8B-B14F-4D97-AF65-F5344CB8AC3E}">
        <p14:creationId xmlns:p14="http://schemas.microsoft.com/office/powerpoint/2010/main" val="1987382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85009" y="2423813"/>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Hoje a gente não faz mais nada sem sistema. Então, tendo talvez um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sistema estruturado de saúde e bem-estar</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penso que seria interessante. Uma consultoria também, acho que seria bem válida. Para estruturar bem os pontos, talvez algumas pesquisas direcionadas. Eu sei que o SESI faz, não sei se faz ainda, mas fazia, até onde eu sei, algumas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pesquisas de mapeamento de saúde dos colaboradores</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Isso eu não vi mais acontecendo, também era interessante</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“Nós tínhamos aqui pelo SESI um </a:t>
            </a:r>
            <a:r>
              <a:rPr lang="pt-BR" sz="1600" b="1"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programa de encontros de exercícios</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 era muito legal, porque eles cuidavam da parte física da pessoa e saúde. Era um dia todo fazendo exercício, tinha uma alimentação saudável e engajava também com relacionamento, porque eu acho que o relacionamento é muito importante. Então, assim, quando tinha esses eventos, eu acho que a empresa poderia promover, para o trabalhador, eventos de uma forma geral, mais para sair desse ambiente, para promover o relacionamento também e cuidar da saúde no todo. Nós tínhamos esse benefício e o custo da indústria era apenas o transporte. Então, eu sinto falta disso Essa parte é muito interessante, mas eu acho que falta isso mesmo, essa saída aqui e fazer esse cuidado fora na parte de pessoas, eu acho que é importante e também na saúde”.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88AB49DA-4799-F4A1-F790-EA2E4845611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208B76FB-F24A-BCF4-F698-547D81314B18}"/>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82</a:t>
            </a:fld>
            <a:endParaRPr lang="en-ZA"/>
          </a:p>
        </p:txBody>
      </p:sp>
    </p:spTree>
    <p:extLst>
      <p:ext uri="{BB962C8B-B14F-4D97-AF65-F5344CB8AC3E}">
        <p14:creationId xmlns:p14="http://schemas.microsoft.com/office/powerpoint/2010/main" val="3396665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1787" y="2403479"/>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SESI, tem a capacidade de possuir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profissionais que nos auxiliem nessa gestão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desde a parte de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admissão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do funcionário,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uma melhora na anamnese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da saúde desse funcionário, como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programas preventivos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voltado para a saúde tanto da mulher como do homem também. Então o SESI vir com essa demanda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um custo mais em conta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para que a gente pudesse realmente priorizar isso dentro de uma empresa</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disponibilizando profissionais que estejam junto à empresa, para acompanhar essa questão de pessoas que tenham algum tipo de patologia, nos mais comuns, diabetes ou que tenham obesidade, e também numa questão de saúde alimentar, eu acho que seria muito bom, muito bem visto pelas empresas”.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penso em duas coisas que o Sesi poderia fazer.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nessa parte mental e nessa parte </a:t>
            </a:r>
            <a:r>
              <a:rPr lang="pt-BR" sz="1600" b="1"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odonto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odonto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 excelência, que é um lugar que é do SESI, ele pega. A gente não vai botar ninguém aqui. E 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parte mental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é uma novidade. Então, é difícil, profissional, mesmo tendo um plano de saúde, porque o psicólogo é um profissional não médico e a Unimed meio que restringe um pouco o acesso a esses profissionais. Se o SESI investisse nesse sentido, nesse profissional,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ou nessas oficinas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que é um bom exemplo, para trabalhar com esse povo que começa a pesquisar o que é  nível 1, começa a entender que tem algum problema, que pode ser um autismo leve. E essas coisas é bom ter acompanhamento. Se fosse acessível, através do SESI, é importante”.</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E232D4D0-A542-DCC6-114E-DF4D6B2F3FA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33D056D4-3470-D4C3-C8D1-BD1A818023E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83</a:t>
            </a:fld>
            <a:endParaRPr lang="en-ZA"/>
          </a:p>
        </p:txBody>
      </p:sp>
    </p:spTree>
    <p:extLst>
      <p:ext uri="{BB962C8B-B14F-4D97-AF65-F5344CB8AC3E}">
        <p14:creationId xmlns:p14="http://schemas.microsoft.com/office/powerpoint/2010/main" val="3023581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5862" y="2370267"/>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Eu não consigo enxergar onde o SESI poderia me ajudar. Talvez, fazer alguma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parceria com as clínicas </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aqui para poder ajudar as pessoas a terem uma utilização, o SESI poderia também ajudar nessa parte, que eu tenho muita carência aqui, nessa parte de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atendimento à criança</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que eu tenho muita criança que gostaria, que teria que ter um atendimento de psicólogo, se você for procurar hoje no convênio um psicólogo que atende criança, é escasso. Eu sei que tem escolas do SESI, que são escolas ótimas, que o pessoal é louco para entrar e colocar lá. Talvez, se o SESI pudesse ter um </a:t>
            </a:r>
            <a:r>
              <a:rPr lang="pt-BR" sz="1600" b="1" i="1">
                <a:solidFill>
                  <a:schemeClr val="tx1">
                    <a:lumMod val="50000"/>
                    <a:lumOff val="50000"/>
                  </a:schemeClr>
                </a:solidFill>
                <a:effectLst/>
                <a:latin typeface="Bahnschrift Light" panose="020B0502040204020203" pitchFamily="34" charset="0"/>
                <a:ea typeface="Calibri" panose="020F0502020204030204" pitchFamily="34" charset="0"/>
              </a:rPr>
              <a:t>programa com profissionais para viabilizar o acesso a psicólogos infantis</a:t>
            </a:r>
            <a:r>
              <a:rPr lang="pt-BR" sz="1600" i="1">
                <a:solidFill>
                  <a:schemeClr val="tx1">
                    <a:lumMod val="50000"/>
                    <a:lumOff val="50000"/>
                  </a:schemeClr>
                </a:solidFill>
                <a:effectLst/>
                <a:latin typeface="Bahnschrift Light" panose="020B0502040204020203" pitchFamily="34" charset="0"/>
                <a:ea typeface="Calibri" panose="020F0502020204030204" pitchFamily="34" charset="0"/>
              </a:rPr>
              <a:t>, na parte infantil, que o plano pudesse dar esse suporte, talvez subsidiar alguma coisa, seria interessante”</a:t>
            </a:r>
            <a:r>
              <a:rPr lang="pt-BR" sz="1600" i="1"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tenho pensado muito em vários programas diferenciados, talvez colocando um médico, alguma outra coisa de forma mais preventiva, isso eu sinto muita falta,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de como a gente pode usar os dados e as informações e ajudar as pessoas a usar o convênio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ou cuidar da sua saúde de uma forma diferenciada.</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que é uma informação médica, então, a gente não pode ter contato. Se eu fico sabendo que um funcionário está com câncer, como que eu posso orientá-lo para que ele use melhor o plano, então, eu tenho uma gestão de custo melhor, mas por outro lado, ele também ache os caminhos para cuidar melhor da saúde dele. Juntar as duas informações”.</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370B7AC2-E01F-37BF-6787-160227A7E5D3}"/>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8D61D38A-2388-E180-1054-5F9016B97E8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84</a:t>
            </a:fld>
            <a:endParaRPr lang="en-ZA"/>
          </a:p>
        </p:txBody>
      </p:sp>
    </p:spTree>
    <p:extLst>
      <p:ext uri="{BB962C8B-B14F-4D97-AF65-F5344CB8AC3E}">
        <p14:creationId xmlns:p14="http://schemas.microsoft.com/office/powerpoint/2010/main" val="27416929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1787" y="2808728"/>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nossa ideia é fazer esse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circuito de bem-estar</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Só que para poder fazer esse circuito de bem-estar, a gente tem que entender como estão nossas pessoas. Se a gente começar a fazer um circuito, por exemplo, e trazer uma nutricionista, talvez fuja do que o nosso público precisa. Talvez eles não precisem de uma nutricionista, talvez eles precisam de uma fisioterapeuta. A gente não sabe, não tem essa informação. Ou talvez de um médico para falar sobre pressão sanguínea, pressão alta, pressão baixa, exames de rotina, enfim.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seria interessante a gente ter esse mapeamento das pessoas, justamente para a gente poder trabalhar mais estrategicamente para elas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“Talvez a necessidade </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não seja 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informação correta,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mas análise correta dos dados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porque hoje eu acho que todas as corretoras possuem os dados. Porque é obrigatório que a operadora envie para a corretora, qual é a utilização e tudo mais. Então,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é como que a gente faz uma análise correta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que a gente tenha uma ação que atinja aqueles números que estão lá. Eu gostei bastante da palestra do SESI, ( no lançamento da pesquisa)  foi uma reunião de 4 horas, foi bem longa, mas muito interessante, O SESI contribuiu bastante nesse sentido”.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32301B93-C298-3D02-43A7-7EE12EFFFFC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5B0D5B10-9461-AF47-C871-1F6BC0FCAE4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85</a:t>
            </a:fld>
            <a:endParaRPr lang="en-ZA"/>
          </a:p>
        </p:txBody>
      </p:sp>
    </p:spTree>
    <p:extLst>
      <p:ext uri="{BB962C8B-B14F-4D97-AF65-F5344CB8AC3E}">
        <p14:creationId xmlns:p14="http://schemas.microsoft.com/office/powerpoint/2010/main" val="10132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04009" y="2009728"/>
            <a:ext cx="10824705" cy="2460349"/>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 SESI tem muita coisa boa. Que a gente ainda não explorou. Então, acho que fazia sentido a gente estreitar ainda mais essa relação. Mas acho que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programas mais consolidados.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Porque às vezes a gente tem muita coisa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muito pontual.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 aí você não dá continuidade. Então, acho que falta um pouquinho disso. Eu não sei até que ponto o SESI faria alguma coisa nesse sentido”.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“Fica mais difícil quando você tem duas operadoras, estou em uma empresa que eu trabalho com duas operadoras com dois perfis totalmente diferentes.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Nenhuma das duas me dá esse analítico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esse acompanhamento, eu não consigo fazer,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consigo fazer ele quando eu recebo o fechamento, o faturamento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eu consigo acompanhar ali a questão dos valores da utilização. Mas eles não demonstram isso na forma periódica, a cada trimestre, trimestral, isso não. Então, talvez, se a gente conseguisse visualizar em valores, com relação de custos, essas utilizações, para ver se a gente estaria no caminho de sinistralidade lá no final do contrato bom ou se a gente está caminhando pro lado ruim. Porque quando já fechou, eu não tenho mais o que fazer, eu não consigo reverter, já foi, já passou, a gente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teria que atuar de forma preventiva</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E esse acompanhamento deveria ser de em real time, e não só lá depois, fechado no final dos 12 meses, quando a gente não consegue mais ter nenhuma ação”.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com corretora)</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1F8F1C96-9867-9581-205F-498DB0CEA13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1F466294-FE92-509E-373D-95E137C5B37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86</a:t>
            </a:fld>
            <a:endParaRPr lang="en-ZA"/>
          </a:p>
        </p:txBody>
      </p:sp>
    </p:spTree>
    <p:extLst>
      <p:ext uri="{BB962C8B-B14F-4D97-AF65-F5344CB8AC3E}">
        <p14:creationId xmlns:p14="http://schemas.microsoft.com/office/powerpoint/2010/main" val="1468881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822960" y="2107100"/>
            <a:ext cx="10824705" cy="441562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“P</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elo conhecimento que o SESI tem, ele poderia, talvez, nos ajudar nesses pontos que a gente não tem tanta expertise,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na administração do plano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divulgação de índices médios de correção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mas porque ele tem acesso a mais informações e a mais empresas, e, às vezes, com uma empresa só, você acaba não tendo acesso a tantas pessoas.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Mas qual o índice médio da minha cidade, dos reajustes do plano de saúde</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Talvez aplicasse mais fácil, ou até uma conversa mais ampla em relação a esses problemas de saúde,  porque os universos acabam sendo muito diferentes. Ele teria uma forma de pesquisa, de coleta de dados mais tranquila”.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Médio porte sem corretora)</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Não espero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que que eu percebo tanto dos trabalhadores quanto das empresas. O SESI ele é caracterizado muito fortemente pela sua escola e pela parte de esportes, outras questões, a gente está percebendo agora que o SESI está buscando um espaço, seja na segurança ou na medicina ou em algumas outras questões, a parte cultural também é bem forte, mas não, não esperaria do SESI uma ação nesse sentido”. </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Eu acredito que até mesmo essas palestras que a gente faz aqui, esse trabalho paralelo que a gente sabe que não pode custear, mesmo lá a assistência médica, mas esse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suporte paralelo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 a gente busca aí, fora, eu acho que poderia ser oferecido pelo SESI, pela parceria aí que a gente tem Então, por exemplo, pra você fazer uma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palestra sobre tabagismo, sobre doenças sexualmente transmissíveis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SESI fazer isso por nós”. </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p>
          <a:p>
            <a:pPr marL="0" indent="0" algn="just">
              <a:lnSpc>
                <a:spcPct val="107000"/>
              </a:lnSpc>
              <a:spcBef>
                <a:spcPts val="0"/>
              </a:spcBef>
              <a:buNone/>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Aptos" panose="020B000402020202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674806E1-FFF3-E18B-F2B1-083F99C9EE5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58AF38DF-D78E-D47D-AE72-BC02DCE15543}"/>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87</a:t>
            </a:fld>
            <a:endParaRPr lang="en-ZA"/>
          </a:p>
        </p:txBody>
      </p:sp>
    </p:spTree>
    <p:extLst>
      <p:ext uri="{BB962C8B-B14F-4D97-AF65-F5344CB8AC3E}">
        <p14:creationId xmlns:p14="http://schemas.microsoft.com/office/powerpoint/2010/main" val="1293489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92985" y="2235110"/>
            <a:ext cx="10824705" cy="381232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melhoria do canal de comunicação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Pensando que o SESI tivesse já essa gestão, o que eu iria buscar ali dentro, eu iria buscar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facilitador de resolução de problemas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Como eles não têm aqui, por exemplo eu não tenho culturalmente o pessoal que me procura, mas eu acho que é por falta da gente mostrar para eles que nós estamos na ação 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obviamente, ferramentas de dados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Olha, o seu índice de sincronia está dessa forma, a faixa etária que mais usou o plano de saúde foi essa, ou a especialidade mais buscada foi essa. Para que essa volta de informações, o gestor de RH fala, opa,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peraí</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que nós podemos fazer aqui pra melhorar a vida do meu trabalhador? Então, talvez seria isso que eu buscaria, ou que eu gostaria de ver numa empresa,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ou numa ferramenta de gestão de plano</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sem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p>
          <a:p>
            <a:pPr marL="0" indent="0" algn="just">
              <a:lnSpc>
                <a:spcPct val="107000"/>
              </a:lnSpc>
              <a:spcBef>
                <a:spcPts val="0"/>
              </a:spcBef>
              <a:buNone/>
            </a:pPr>
            <a:endPar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a:t>
            </a:r>
            <a:r>
              <a:rPr lang="pt-BR" sz="1600" i="1" kern="100">
                <a:solidFill>
                  <a:srgbClr val="7030A0"/>
                </a:solidFill>
                <a:effectLst/>
                <a:latin typeface="Bahnschrift Light" panose="020B0502040204020203" pitchFamily="34" charset="0"/>
                <a:ea typeface="Calibri" panose="020F0502020204030204" pitchFamily="34" charset="0"/>
                <a:cs typeface="Times New Roman" panose="02020603050405020304" pitchFamily="18" charset="0"/>
              </a:rPr>
              <a:t>E </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quem sabe, de repente, o SESI fazer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convênios com academias em pontos, em bairros diferentes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tal academia, se o seu trabalhador for X, tem um desconto Y, para ver se o pessoal se anima, criar consciência. Alguma coisa laboral mesmo, de uma ginástica laboral, uma coisa assim. Eu acho que sim, um programa nesse sentido e movimentação, da melhoria mesmo, do corpo mesmo, do organismo. Tem os trabalhadores que fazem avulso, mas a consciência ainda é muito pequena e a gente que é o gestor, é como aquele ditado que santo de casa não faz milagre, a gente incentiva, vamos, mas o pessoal não faz, tinha que ter algo maior. Talvez também de minha parte, mas algo mais de fora, que desse uma mexida”</a:t>
            </a:r>
            <a:r>
              <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 (Pequeno porte com corretora)</a:t>
            </a:r>
            <a:r>
              <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rPr>
              <a:t> </a:t>
            </a: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pt-BR" sz="1600"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107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A6D554EF-A012-2ECF-D700-4551B4296A85}"/>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35B089E2-2460-71F8-C4A0-A081C165AE2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88</a:t>
            </a:fld>
            <a:endParaRPr lang="en-ZA"/>
          </a:p>
        </p:txBody>
      </p:sp>
    </p:spTree>
    <p:extLst>
      <p:ext uri="{BB962C8B-B14F-4D97-AF65-F5344CB8AC3E}">
        <p14:creationId xmlns:p14="http://schemas.microsoft.com/office/powerpoint/2010/main" val="2003163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485C0427-AA17-F8DD-1B8A-A32736A4DEF9}"/>
              </a:ext>
            </a:extLst>
          </p:cNvPr>
          <p:cNvSpPr txBox="1"/>
          <p:nvPr/>
        </p:nvSpPr>
        <p:spPr>
          <a:xfrm flipV="1">
            <a:off x="11183984" y="3930630"/>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90DF3C2-AD3F-204B-6045-72BE5D7FFE44}"/>
              </a:ext>
            </a:extLst>
          </p:cNvPr>
          <p:cNvSpPr txBox="1"/>
          <p:nvPr/>
        </p:nvSpPr>
        <p:spPr>
          <a:xfrm>
            <a:off x="0" y="450461"/>
            <a:ext cx="822960" cy="3154710"/>
          </a:xfrm>
          <a:prstGeom prst="rect">
            <a:avLst/>
          </a:prstGeom>
          <a:noFill/>
        </p:spPr>
        <p:txBody>
          <a:bodyPr wrap="square" rtlCol="0">
            <a:spAutoFit/>
          </a:bodyPr>
          <a:lstStyle/>
          <a:p>
            <a:r>
              <a:rPr lang="pt-BR" sz="19900" b="1">
                <a:solidFill>
                  <a:schemeClr val="bg1">
                    <a:lumMod val="85000"/>
                  </a:schemeClr>
                </a:solidFill>
                <a:latin typeface="Times New Roman" panose="02020603050405020304" pitchFamily="18" charset="0"/>
                <a:cs typeface="Times New Roman" panose="02020603050405020304" pitchFamily="18" charset="0"/>
              </a:rPr>
              <a:t>“</a:t>
            </a:r>
            <a:endParaRPr lang="en-DE" sz="19900" b="1">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Título 1">
            <a:extLst>
              <a:ext uri="{FF2B5EF4-FFF2-40B4-BE49-F238E27FC236}">
                <a16:creationId xmlns:a16="http://schemas.microsoft.com/office/drawing/2014/main" id="{A1A74A19-5F97-01E7-2A6A-FE48D4DD3276}"/>
              </a:ext>
            </a:extLst>
          </p:cNvPr>
          <p:cNvSpPr>
            <a:spLocks noGrp="1"/>
          </p:cNvSpPr>
          <p:nvPr>
            <p:ph type="title"/>
          </p:nvPr>
        </p:nvSpPr>
        <p:spPr>
          <a:xfrm>
            <a:off x="203899" y="450461"/>
            <a:ext cx="10515600" cy="634336"/>
          </a:xfrm>
        </p:spPr>
        <p:txBody>
          <a:bodyPr>
            <a:normAutofit/>
          </a:bodyPr>
          <a:lstStyle/>
          <a:p>
            <a:r>
              <a:rPr lang="pt-BR">
                <a:solidFill>
                  <a:schemeClr val="accent5">
                    <a:lumMod val="50000"/>
                  </a:schemeClr>
                </a:solidFill>
              </a:rPr>
              <a:t>Verbatim - Esperam do SESI?</a:t>
            </a:r>
            <a:endParaRPr lang="en-DE">
              <a:solidFill>
                <a:schemeClr val="accent5">
                  <a:lumMod val="50000"/>
                </a:schemeClr>
              </a:solidFill>
            </a:endParaRPr>
          </a:p>
        </p:txBody>
      </p:sp>
      <p:sp>
        <p:nvSpPr>
          <p:cNvPr id="8" name="Espaço Reservado para Conteúdo 2">
            <a:extLst>
              <a:ext uri="{FF2B5EF4-FFF2-40B4-BE49-F238E27FC236}">
                <a16:creationId xmlns:a16="http://schemas.microsoft.com/office/drawing/2014/main" id="{B0BAC6AD-9F13-F6F4-48B4-E5EB522429F3}"/>
              </a:ext>
            </a:extLst>
          </p:cNvPr>
          <p:cNvSpPr txBox="1">
            <a:spLocks/>
          </p:cNvSpPr>
          <p:nvPr/>
        </p:nvSpPr>
        <p:spPr>
          <a:xfrm>
            <a:off x="781396" y="1899281"/>
            <a:ext cx="10824705" cy="441562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0"/>
              </a:spcBef>
              <a:buNone/>
            </a:pPr>
            <a:endPar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lnSpc>
                <a:spcPct val="200000"/>
              </a:lnSpc>
              <a:spcBef>
                <a:spcPts val="0"/>
              </a:spcBef>
              <a:buNone/>
            </a:pP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“A melhoria do canal de comunicação. Pensando que o SESI tivesse já essa gestão, o que eu iria buscar ali dentro, eu iria buscar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um facilitador de resolução de problemas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Como eles não têm aqui, por exemplo eu não tenho culturalmente o pessoal que me procura, mas eu acho que é por falta da gente mostrar para eles que nós estamos na ação e, obviamente, </a:t>
            </a:r>
            <a:r>
              <a:rPr lang="pt-BR" sz="1600" b="1"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ferramentas de dados</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Olha, o seu índice de sincronia está dessa forma, a faixa etária que mais usou o plano de saúde foi essa, ou a especialidade mais buscada foi essa. Para que essa volta de informações, o gestor de RH fala, opa, ‘</a:t>
            </a:r>
            <a:r>
              <a:rPr lang="pt-BR" sz="1600" i="1" kern="100" err="1">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peraí</a:t>
            </a:r>
            <a:r>
              <a:rPr lang="pt-BR" sz="1600" i="1" kern="100">
                <a:solidFill>
                  <a:schemeClr val="tx1">
                    <a:lumMod val="50000"/>
                    <a:lumOff val="50000"/>
                  </a:schemeClr>
                </a:solidFill>
                <a:effectLst/>
                <a:latin typeface="Bahnschrift Light" panose="020B0502040204020203" pitchFamily="34" charset="0"/>
                <a:ea typeface="Calibri" panose="020F0502020204030204" pitchFamily="34" charset="0"/>
                <a:cs typeface="Times New Roman" panose="02020603050405020304" pitchFamily="18" charset="0"/>
              </a:rPr>
              <a:t>’, o que nós podemos fazer aqui pra melhorar a vida do meu trabalhador? Então, talvez seria isso que eu buscaria, ou que eu gostaria de ver numa empresa, ou numa ferramenta de gestão de plano”.</a:t>
            </a:r>
            <a:r>
              <a:rPr lang="pt-BR" sz="1600" i="1" kern="100">
                <a:solidFill>
                  <a:schemeClr val="tx1">
                    <a:lumMod val="50000"/>
                    <a:lumOff val="50000"/>
                  </a:schemeClr>
                </a:solidFill>
                <a:latin typeface="Bahnschrift Light" panose="020B0502040204020203" pitchFamily="34" charset="0"/>
                <a:ea typeface="Calibri" panose="020F0502020204030204" pitchFamily="34" charset="0"/>
                <a:cs typeface="Times New Roman" panose="02020603050405020304" pitchFamily="18" charset="0"/>
              </a:rPr>
              <a:t> (</a:t>
            </a:r>
            <a:r>
              <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rPr>
              <a:t>Pequeno porte sem corretora)</a:t>
            </a:r>
            <a:endParaRPr lang="pt-BR" sz="1600" i="1">
              <a:solidFill>
                <a:schemeClr val="tx1">
                  <a:lumMod val="50000"/>
                  <a:lumOff val="50000"/>
                </a:schemeClr>
              </a:solidFill>
              <a:effectLst/>
              <a:latin typeface="Bahnschrift Light" panose="020B0502040204020203" pitchFamily="34" charset="0"/>
              <a:ea typeface="Times New Roman" panose="02020603050405020304" pitchFamily="18" charset="0"/>
              <a:cs typeface="Times New Roman" panose="02020603050405020304" pitchFamily="18" charset="0"/>
            </a:endParaRPr>
          </a:p>
          <a:p>
            <a:pPr marL="0" indent="0" algn="ctr">
              <a:lnSpc>
                <a:spcPct val="200000"/>
              </a:lnSpc>
              <a:spcBef>
                <a:spcPts val="0"/>
              </a:spcBef>
              <a:buFont typeface="Arial" panose="020B0604020202020204" pitchFamily="34" charset="0"/>
              <a:buNone/>
              <a:tabLst>
                <a:tab pos="228600" algn="l"/>
              </a:tabLst>
            </a:pPr>
            <a:endParaRPr lang="pt-BR" sz="1600" i="1">
              <a:solidFill>
                <a:schemeClr val="tx1">
                  <a:lumMod val="50000"/>
                  <a:lumOff val="50000"/>
                </a:schemeClr>
              </a:solidFill>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Picture 2" descr="Voz - ícones de pessoas grátis">
            <a:extLst>
              <a:ext uri="{FF2B5EF4-FFF2-40B4-BE49-F238E27FC236}">
                <a16:creationId xmlns:a16="http://schemas.microsoft.com/office/drawing/2014/main" id="{BE1A04B5-6C0B-500E-EC68-640AEEA36F4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04914" y="-6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5">
            <a:extLst>
              <a:ext uri="{FF2B5EF4-FFF2-40B4-BE49-F238E27FC236}">
                <a16:creationId xmlns:a16="http://schemas.microsoft.com/office/drawing/2014/main" id="{5E98BE48-057F-C81A-8475-1A5C38F6C64F}"/>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89</a:t>
            </a:fld>
            <a:endParaRPr lang="en-ZA"/>
          </a:p>
        </p:txBody>
      </p:sp>
    </p:spTree>
    <p:extLst>
      <p:ext uri="{BB962C8B-B14F-4D97-AF65-F5344CB8AC3E}">
        <p14:creationId xmlns:p14="http://schemas.microsoft.com/office/powerpoint/2010/main" val="175697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perários industriais felizes Grupo de diversidade de trabalhadores  profissionais em um capacete Conceito de dia do trabalho com pessoas AI  Generative | Foto Premium">
            <a:extLst>
              <a:ext uri="{FF2B5EF4-FFF2-40B4-BE49-F238E27FC236}">
                <a16:creationId xmlns:a16="http://schemas.microsoft.com/office/drawing/2014/main" id="{A6790A00-EA93-55E8-4BD0-DBD5A54A8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08"/>
          <a:stretch/>
        </p:blipFill>
        <p:spPr bwMode="auto">
          <a:xfrm>
            <a:off x="0" y="0"/>
            <a:ext cx="12188930" cy="723944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pt-BR" sz="3600" b="1" i="0" u="none" strike="noStrike" kern="1200" cap="none" spc="0" normalizeH="0" baseline="0" noProof="0">
                <a:ln>
                  <a:noFill/>
                </a:ln>
                <a:solidFill>
                  <a:prstClr val="black">
                    <a:lumMod val="85000"/>
                    <a:lumOff val="15000"/>
                  </a:prstClr>
                </a:solidFill>
                <a:effectLst/>
                <a:uLnTx/>
                <a:uFillTx/>
                <a:latin typeface="Bahnschrift Light" panose="020B0502040204020203" pitchFamily="34" charset="0"/>
              </a:rPr>
              <a:t>Motivações para ofertar Planos de Saúde aos colaboradores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10288" y="-5383"/>
            <a:ext cx="12209506"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0" y="6056693"/>
            <a:ext cx="12192000" cy="118275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ço Reservado para Número de Slide 5">
            <a:extLst>
              <a:ext uri="{FF2B5EF4-FFF2-40B4-BE49-F238E27FC236}">
                <a16:creationId xmlns:a16="http://schemas.microsoft.com/office/drawing/2014/main" id="{F7EB9280-6D3F-7F2B-138D-B0F1CC19FDAB}"/>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9</a:t>
            </a:fld>
            <a:endParaRPr lang="en-ZA">
              <a:solidFill>
                <a:schemeClr val="bg1"/>
              </a:solidFill>
            </a:endParaRPr>
          </a:p>
        </p:txBody>
      </p:sp>
    </p:spTree>
    <p:extLst>
      <p:ext uri="{BB962C8B-B14F-4D97-AF65-F5344CB8AC3E}">
        <p14:creationId xmlns:p14="http://schemas.microsoft.com/office/powerpoint/2010/main" val="39391834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Um passo a passo para colocar a ideia de negócio em prática | Exame">
            <a:extLst>
              <a:ext uri="{FF2B5EF4-FFF2-40B4-BE49-F238E27FC236}">
                <a16:creationId xmlns:a16="http://schemas.microsoft.com/office/drawing/2014/main" id="{6A1AB624-A74D-47CA-4691-81EF4348E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6" b="2702"/>
          <a:stretch/>
        </p:blipFill>
        <p:spPr bwMode="auto">
          <a:xfrm>
            <a:off x="7428" y="-93024"/>
            <a:ext cx="12192000" cy="752112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2">
            <a:extLst>
              <a:ext uri="{FF2B5EF4-FFF2-40B4-BE49-F238E27FC236}">
                <a16:creationId xmlns:a16="http://schemas.microsoft.com/office/drawing/2014/main" id="{BB2ECE06-924C-4324-A774-9C0875BFA837}"/>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ctr" defTabSz="914400" rtl="0" eaLnBrk="1" fontAlgn="auto" latinLnBrk="0" hangingPunct="1">
              <a:lnSpc>
                <a:spcPct val="105000"/>
              </a:lnSpc>
              <a:spcBef>
                <a:spcPts val="0"/>
              </a:spcBef>
              <a:spcAft>
                <a:spcPts val="0"/>
              </a:spcAft>
              <a:buClrTx/>
              <a:buSzTx/>
              <a:buFontTx/>
              <a:buNone/>
              <a:tabLst>
                <a:tab pos="457200" algn="l"/>
              </a:tabLst>
              <a:defRPr/>
            </a:pPr>
            <a:r>
              <a:rPr lang="pt-BR" sz="3200">
                <a:solidFill>
                  <a:srgbClr val="000000"/>
                </a:solidFill>
                <a:latin typeface="Bahnschrift Light" panose="020B0502040204020203" pitchFamily="34" charset="0"/>
                <a:ea typeface="Times New Roman" panose="02020603050405020304" pitchFamily="18" charset="0"/>
                <a:cs typeface="Aptos" panose="020B0004020202020204" pitchFamily="34" charset="0"/>
              </a:rPr>
              <a:t>Aprendizados e Oportunidades</a:t>
            </a:r>
            <a:endParaRPr kumimoji="0" lang="pt-BR" sz="3200" b="1" i="0" u="none" strike="noStrike" kern="1200" cap="none" spc="0" normalizeH="0" baseline="0" noProof="0">
              <a:ln>
                <a:noFill/>
              </a:ln>
              <a:solidFill>
                <a:prstClr val="black"/>
              </a:solidFill>
              <a:effectLst/>
              <a:uLnTx/>
              <a:uFillTx/>
              <a:latin typeface="Bahnschrift Light" panose="020B0502040204020203" pitchFamily="34" charset="0"/>
              <a:ea typeface="Aptos" panose="020B0004020202020204" pitchFamily="34" charset="0"/>
              <a:cs typeface="Aptos" panose="020B0004020202020204" pitchFamily="34"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8F06CC11-3C09-449F-B32A-A90588EFE059}"/>
              </a:ext>
            </a:extLst>
          </p:cNvPr>
          <p:cNvSpPr/>
          <p:nvPr/>
        </p:nvSpPr>
        <p:spPr>
          <a:xfrm>
            <a:off x="-2966" y="-91440"/>
            <a:ext cx="12230292" cy="541171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0490A97-0B0B-428B-970D-4A66A1A5EBAB}"/>
              </a:ext>
            </a:extLst>
          </p:cNvPr>
          <p:cNvSpPr/>
          <p:nvPr/>
        </p:nvSpPr>
        <p:spPr>
          <a:xfrm>
            <a:off x="-38293" y="6056693"/>
            <a:ext cx="12230293" cy="137140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Número de Slide 5">
            <a:extLst>
              <a:ext uri="{FF2B5EF4-FFF2-40B4-BE49-F238E27FC236}">
                <a16:creationId xmlns:a16="http://schemas.microsoft.com/office/drawing/2014/main" id="{7F9F753A-CB40-325F-6F4B-678CE59C7C6D}"/>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solidFill>
                  <a:schemeClr val="bg1"/>
                </a:solidFill>
              </a:rPr>
              <a:pPr/>
              <a:t>90</a:t>
            </a:fld>
            <a:endParaRPr lang="en-ZA">
              <a:solidFill>
                <a:schemeClr val="bg1"/>
              </a:solidFill>
            </a:endParaRPr>
          </a:p>
        </p:txBody>
      </p:sp>
    </p:spTree>
    <p:extLst>
      <p:ext uri="{BB962C8B-B14F-4D97-AF65-F5344CB8AC3E}">
        <p14:creationId xmlns:p14="http://schemas.microsoft.com/office/powerpoint/2010/main" val="2716320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480862"/>
            <a:ext cx="4469601" cy="1323439"/>
          </a:xfrm>
          <a:prstGeom prst="rect">
            <a:avLst/>
          </a:prstGeom>
          <a:noFill/>
        </p:spPr>
        <p:txBody>
          <a:bodyPr wrap="square" rtlCol="0" anchor="b">
            <a:spAutoFit/>
          </a:bodyPr>
          <a:lstStyle/>
          <a:p>
            <a:pPr lvl="0"/>
            <a:r>
              <a:rPr lang="pt-BR" sz="1600">
                <a:latin typeface="Bahnschrift Light" panose="020B0502040204020203" pitchFamily="34" charset="0"/>
              </a:rPr>
              <a:t>Ofertar planos de saúde  é um fator de c</a:t>
            </a:r>
            <a:r>
              <a:rPr lang="pt-BR" sz="1600" b="1">
                <a:latin typeface="Bahnschrift Light" panose="020B0502040204020203" pitchFamily="34" charset="0"/>
              </a:rPr>
              <a:t>ompetitividade </a:t>
            </a:r>
            <a:r>
              <a:rPr lang="pt-BR" sz="1600">
                <a:latin typeface="Bahnschrift Light" panose="020B0502040204020203" pitchFamily="34" charset="0"/>
              </a:rPr>
              <a:t>das empresas de todos os portes no </a:t>
            </a:r>
            <a:r>
              <a:rPr lang="pt-BR" sz="1600" b="1">
                <a:latin typeface="Bahnschrift Light" panose="020B0502040204020203" pitchFamily="34" charset="0"/>
              </a:rPr>
              <a:t>captar e reter </a:t>
            </a:r>
            <a:r>
              <a:rPr lang="pt-BR" sz="1600">
                <a:latin typeface="Bahnschrift Light" panose="020B0502040204020203" pitchFamily="34" charset="0"/>
              </a:rPr>
              <a:t>mão de obra, sendo em muitos casos obrigatória, por convenções coletivas de sindicatos.</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526150"/>
            <a:ext cx="4469601" cy="830997"/>
          </a:xfrm>
          <a:prstGeom prst="rect">
            <a:avLst/>
          </a:prstGeom>
          <a:noFill/>
        </p:spPr>
        <p:txBody>
          <a:bodyPr wrap="square" rtlCol="0" anchor="b">
            <a:spAutoFit/>
          </a:bodyPr>
          <a:lstStyle/>
          <a:p>
            <a:pPr lvl="0"/>
            <a:r>
              <a:rPr lang="pt-BR" sz="1600" b="1">
                <a:latin typeface="Bahnschrift Light" panose="020B0502040204020203" pitchFamily="34" charset="0"/>
              </a:rPr>
              <a:t>A redução do absenteísmo</a:t>
            </a:r>
            <a:r>
              <a:rPr lang="pt-BR" sz="1600">
                <a:latin typeface="Bahnschrift Light" panose="020B0502040204020203" pitchFamily="34" charset="0"/>
              </a:rPr>
              <a:t> é um resultado esperado da oferta deste benefício e, portanto, impacta a produtividade.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4627194"/>
            <a:ext cx="4469601" cy="1323439"/>
          </a:xfrm>
          <a:prstGeom prst="rect">
            <a:avLst/>
          </a:prstGeom>
          <a:noFill/>
        </p:spPr>
        <p:txBody>
          <a:bodyPr wrap="square" rtlCol="0" anchor="b">
            <a:spAutoFit/>
          </a:bodyPr>
          <a:lstStyle/>
          <a:p>
            <a:pPr lvl="0"/>
            <a:r>
              <a:rPr lang="pt-BR" sz="1600">
                <a:latin typeface="Bahnschrift Light" panose="020B0502040204020203" pitchFamily="34" charset="0"/>
              </a:rPr>
              <a:t>No discurso dos gestores de RH a intenção de assegurar melhor qualidade de vida e segurança ao colaborador e sua família é sempre verbalizada em primeiro lugar, e o benefício para a empresa, depois.</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Demanda</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910588" y="556205"/>
              <a:ext cx="1028833"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87731" y="556205"/>
              <a:ext cx="135168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2</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3</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Espaço Reservado para Número de Slide 5">
            <a:extLst>
              <a:ext uri="{FF2B5EF4-FFF2-40B4-BE49-F238E27FC236}">
                <a16:creationId xmlns:a16="http://schemas.microsoft.com/office/drawing/2014/main" id="{0A331039-13A9-2F09-1AF2-38F7723EF815}"/>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91</a:t>
            </a:fld>
            <a:endParaRPr lang="en-ZA"/>
          </a:p>
        </p:txBody>
      </p:sp>
    </p:spTree>
    <p:extLst>
      <p:ext uri="{BB962C8B-B14F-4D97-AF65-F5344CB8AC3E}">
        <p14:creationId xmlns:p14="http://schemas.microsoft.com/office/powerpoint/2010/main" val="28268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096141"/>
            <a:ext cx="4469601" cy="1708160"/>
          </a:xfrm>
          <a:prstGeom prst="rect">
            <a:avLst/>
          </a:prstGeom>
          <a:noFill/>
        </p:spPr>
        <p:txBody>
          <a:bodyPr wrap="square" rtlCol="0" anchor="b">
            <a:spAutoFit/>
          </a:bodyPr>
          <a:lstStyle/>
          <a:p>
            <a:pPr lvl="0"/>
            <a:r>
              <a:rPr lang="pt-BR" sz="1500">
                <a:latin typeface="Bahnschrift Light" panose="020B0502040204020203" pitchFamily="34" charset="0"/>
              </a:rPr>
              <a:t>Nas empresas de maior porte ou nas multinacionais de grande ou médio porte, esta oferta faz parte do </a:t>
            </a:r>
            <a:r>
              <a:rPr lang="pt-BR" sz="1500" b="1">
                <a:latin typeface="Bahnschrift Light" panose="020B0502040204020203" pitchFamily="34" charset="0"/>
              </a:rPr>
              <a:t>seu propósito</a:t>
            </a:r>
            <a:r>
              <a:rPr lang="pt-BR" sz="1500">
                <a:latin typeface="Bahnschrift Light" panose="020B0502040204020203" pitchFamily="34" charset="0"/>
              </a:rPr>
              <a:t> de terem colaboradores num ambiente de bem-estar físico e mental, e é tangibilizada pelos programas abrangentes de saúde e bem-estar que quase todas ofertam em maior ou menor amplitude</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341484"/>
            <a:ext cx="4469601" cy="1015663"/>
          </a:xfrm>
          <a:prstGeom prst="rect">
            <a:avLst/>
          </a:prstGeom>
          <a:noFill/>
        </p:spPr>
        <p:txBody>
          <a:bodyPr wrap="square" rtlCol="0" anchor="b">
            <a:spAutoFit/>
          </a:bodyPr>
          <a:lstStyle/>
          <a:p>
            <a:pPr lvl="0"/>
            <a:r>
              <a:rPr lang="pt-BR" sz="1500">
                <a:latin typeface="Bahnschrift Light" panose="020B0502040204020203" pitchFamily="34" charset="0"/>
              </a:rPr>
              <a:t>Os planos de saúde foram escolhidos com base em um conjunto de critérios que varia segundo a localização das plantas: em mercados mais próximos ou afastados dos grandes centros.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4473306"/>
            <a:ext cx="4469601" cy="1477328"/>
          </a:xfrm>
          <a:prstGeom prst="rect">
            <a:avLst/>
          </a:prstGeom>
          <a:noFill/>
        </p:spPr>
        <p:txBody>
          <a:bodyPr wrap="square" rtlCol="0" anchor="b">
            <a:spAutoFit/>
          </a:bodyPr>
          <a:lstStyle/>
          <a:p>
            <a:r>
              <a:rPr lang="pt-BR" sz="1500">
                <a:latin typeface="Bahnschrift Light" panose="020B0502040204020203" pitchFamily="34" charset="0"/>
              </a:rPr>
              <a:t>Nos mercados mais afastados, onde a oferta é limitante, o que vai pesar mais é a </a:t>
            </a:r>
            <a:r>
              <a:rPr lang="pt-BR" sz="1500" b="1">
                <a:latin typeface="Bahnschrift Light" panose="020B0502040204020203" pitchFamily="34" charset="0"/>
              </a:rPr>
              <a:t>cobertura ou abrangência local</a:t>
            </a:r>
            <a:r>
              <a:rPr lang="pt-BR" sz="1500">
                <a:latin typeface="Bahnschrift Light" panose="020B0502040204020203" pitchFamily="34" charset="0"/>
              </a:rPr>
              <a:t>, regional ou nacional do plano, sendo que o </a:t>
            </a:r>
            <a:r>
              <a:rPr lang="pt-BR" sz="1500" b="1">
                <a:latin typeface="Bahnschrift Light" panose="020B0502040204020203" pitchFamily="34" charset="0"/>
              </a:rPr>
              <a:t>custo</a:t>
            </a:r>
            <a:r>
              <a:rPr lang="pt-BR" sz="1500">
                <a:latin typeface="Bahnschrift Light" panose="020B0502040204020203" pitchFamily="34" charset="0"/>
              </a:rPr>
              <a:t> sempre será levado em conta, mas não necessariamente será o fator determinante.</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Demanda</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556641" y="556205"/>
              <a:ext cx="138277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4</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678610" y="556205"/>
              <a:ext cx="1260810"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5</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573384" y="556205"/>
              <a:ext cx="1366037"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6</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Espaço Reservado para Número de Slide 5">
            <a:extLst>
              <a:ext uri="{FF2B5EF4-FFF2-40B4-BE49-F238E27FC236}">
                <a16:creationId xmlns:a16="http://schemas.microsoft.com/office/drawing/2014/main" id="{02BE1424-BFBE-19C9-DE0B-2F70EF61406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92</a:t>
            </a:fld>
            <a:endParaRPr lang="en-ZA"/>
          </a:p>
        </p:txBody>
      </p:sp>
    </p:spTree>
    <p:extLst>
      <p:ext uri="{BB962C8B-B14F-4D97-AF65-F5344CB8AC3E}">
        <p14:creationId xmlns:p14="http://schemas.microsoft.com/office/powerpoint/2010/main" val="13247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829874"/>
            <a:ext cx="4469601" cy="954107"/>
          </a:xfrm>
          <a:prstGeom prst="rect">
            <a:avLst/>
          </a:prstGeom>
          <a:noFill/>
        </p:spPr>
        <p:txBody>
          <a:bodyPr wrap="square" rtlCol="0" anchor="b">
            <a:spAutoFit/>
          </a:bodyPr>
          <a:lstStyle/>
          <a:p>
            <a:r>
              <a:rPr lang="pt-BR" sz="1400">
                <a:latin typeface="Bahnschrift Light" panose="020B0502040204020203" pitchFamily="34" charset="0"/>
              </a:rPr>
              <a:t>Mercado relativamente concentrado entre operadoras de maior porte ou seguradoras. Nas cidades menores há poucas opções que atendam às necessidades dos colaboradores locais.</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311600"/>
            <a:ext cx="4469601" cy="954107"/>
          </a:xfrm>
          <a:prstGeom prst="rect">
            <a:avLst/>
          </a:prstGeom>
          <a:noFill/>
        </p:spPr>
        <p:txBody>
          <a:bodyPr wrap="square" rtlCol="0" anchor="b">
            <a:spAutoFit/>
          </a:bodyPr>
          <a:lstStyle/>
          <a:p>
            <a:pPr lvl="0"/>
            <a:r>
              <a:rPr lang="pt-BR" sz="1400">
                <a:latin typeface="Bahnschrift Light" panose="020B0502040204020203" pitchFamily="34" charset="0"/>
              </a:rPr>
              <a:t>Modelos de negócios dos planos são diferentes das seguradoras. O que há em comum é a deficiência de atender as necessidades eletivas com a rapidez esperada.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260609" y="4486962"/>
            <a:ext cx="4469601" cy="1815882"/>
          </a:xfrm>
          <a:prstGeom prst="rect">
            <a:avLst/>
          </a:prstGeom>
          <a:noFill/>
        </p:spPr>
        <p:txBody>
          <a:bodyPr wrap="square" rtlCol="0" anchor="b">
            <a:spAutoFit/>
          </a:bodyPr>
          <a:lstStyle/>
          <a:p>
            <a:r>
              <a:rPr lang="pt-BR" sz="1400">
                <a:latin typeface="Bahnschrift Light" panose="020B0502040204020203" pitchFamily="34" charset="0"/>
              </a:rPr>
              <a:t>Fatores de insatisfação de gestores e colaboradores são os frequentes descredenciamentos de profissionais e serviços. Mesmo assim, as empresas consultadas indicam muita satisfação com seus planos e afirmam que os colaboradores estão satisfeitos neste mesmo grau. Nas grandes e médias empresas a satisfação é medida em pesquisas de clima .</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Oferta</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910588" y="556205"/>
              <a:ext cx="1028833"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87731" y="556205"/>
              <a:ext cx="135168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2</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3</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Espaço Reservado para Número de Slide 5">
            <a:extLst>
              <a:ext uri="{FF2B5EF4-FFF2-40B4-BE49-F238E27FC236}">
                <a16:creationId xmlns:a16="http://schemas.microsoft.com/office/drawing/2014/main" id="{26CC2AED-0815-1456-50F5-635F3A060F36}"/>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93</a:t>
            </a:fld>
            <a:endParaRPr lang="en-ZA"/>
          </a:p>
        </p:txBody>
      </p:sp>
    </p:spTree>
    <p:extLst>
      <p:ext uri="{BB962C8B-B14F-4D97-AF65-F5344CB8AC3E}">
        <p14:creationId xmlns:p14="http://schemas.microsoft.com/office/powerpoint/2010/main" val="3569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977069"/>
            <a:ext cx="4469601" cy="1938992"/>
          </a:xfrm>
          <a:prstGeom prst="rect">
            <a:avLst/>
          </a:prstGeom>
          <a:noFill/>
        </p:spPr>
        <p:txBody>
          <a:bodyPr wrap="square" rtlCol="0" anchor="b">
            <a:spAutoFit/>
          </a:bodyPr>
          <a:lstStyle/>
          <a:p>
            <a:pPr lvl="0"/>
            <a:r>
              <a:rPr lang="pt-BR" sz="1500">
                <a:latin typeface="Bahnschrift Light" panose="020B0502040204020203" pitchFamily="34" charset="0"/>
              </a:rPr>
              <a:t>Todos os planos produzem relatórios de sinistralidade. Há os que os entregam em formatos mais detalhados e tecnologicamente mais avançados, facilitando a incorporação dos dados aos sistemas dos clientes e a geração de análises mais apuradas de tendencias e de custos. Especialmente nos contratos com coparticipação</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341484"/>
            <a:ext cx="4469601" cy="1015663"/>
          </a:xfrm>
          <a:prstGeom prst="rect">
            <a:avLst/>
          </a:prstGeom>
          <a:noFill/>
        </p:spPr>
        <p:txBody>
          <a:bodyPr wrap="square" rtlCol="0" anchor="b">
            <a:spAutoFit/>
          </a:bodyPr>
          <a:lstStyle/>
          <a:p>
            <a:pPr lvl="0"/>
            <a:r>
              <a:rPr lang="pt-BR" sz="1500">
                <a:latin typeface="Bahnschrift Light" panose="020B0502040204020203" pitchFamily="34" charset="0"/>
              </a:rPr>
              <a:t>Alguns planos oferecem um profissional dedicado ao atendimento da empresa-cliente, o que é muito valorizado, por agilizar o atendimento e evitar sobrecarga ao RH do cliente e pesa na satisfação.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4473307"/>
            <a:ext cx="4469601" cy="1477328"/>
          </a:xfrm>
          <a:prstGeom prst="rect">
            <a:avLst/>
          </a:prstGeom>
          <a:noFill/>
        </p:spPr>
        <p:txBody>
          <a:bodyPr wrap="square" rtlCol="0" anchor="b">
            <a:spAutoFit/>
          </a:bodyPr>
          <a:lstStyle/>
          <a:p>
            <a:r>
              <a:rPr lang="pt-BR" sz="1500">
                <a:latin typeface="Bahnschrift Light" panose="020B0502040204020203" pitchFamily="34" charset="0"/>
              </a:rPr>
              <a:t>Boa parte das empresas consideram seus planos como aderentes às necessidades das empresas por indicar as prioridades de ações corretivas e preventivas e parte destes oferecem os programas, principalmente entre as grandes e médias empresas.</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Oferta</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556641" y="556205"/>
              <a:ext cx="138277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4</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678610" y="556205"/>
              <a:ext cx="1260810"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5</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573384" y="556205"/>
              <a:ext cx="1366037"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6</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Espaço Reservado para Número de Slide 5">
            <a:extLst>
              <a:ext uri="{FF2B5EF4-FFF2-40B4-BE49-F238E27FC236}">
                <a16:creationId xmlns:a16="http://schemas.microsoft.com/office/drawing/2014/main" id="{C8F134D1-EDA9-6C30-8D05-7894541ED95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94</a:t>
            </a:fld>
            <a:endParaRPr lang="en-ZA"/>
          </a:p>
        </p:txBody>
      </p:sp>
    </p:spTree>
    <p:extLst>
      <p:ext uri="{BB962C8B-B14F-4D97-AF65-F5344CB8AC3E}">
        <p14:creationId xmlns:p14="http://schemas.microsoft.com/office/powerpoint/2010/main" val="28968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521631"/>
            <a:ext cx="4469601" cy="784830"/>
          </a:xfrm>
          <a:prstGeom prst="rect">
            <a:avLst/>
          </a:prstGeom>
          <a:noFill/>
        </p:spPr>
        <p:txBody>
          <a:bodyPr wrap="square" rtlCol="0" anchor="b">
            <a:spAutoFit/>
          </a:bodyPr>
          <a:lstStyle/>
          <a:p>
            <a:r>
              <a:rPr lang="pt-BR" sz="1500">
                <a:latin typeface="Bahnschrift Light" panose="020B0502040204020203" pitchFamily="34" charset="0"/>
              </a:rPr>
              <a:t>O que parece diferenciar o estágio de gestão entre as empresas é menos o seu porte, </a:t>
            </a:r>
            <a:r>
              <a:rPr lang="pt-BR" sz="1500" b="1">
                <a:latin typeface="Bahnschrift Light" panose="020B0502040204020203" pitchFamily="34" charset="0"/>
              </a:rPr>
              <a:t>e mais a sua cultura</a:t>
            </a:r>
            <a:r>
              <a:rPr lang="pt-BR" sz="1500">
                <a:latin typeface="Bahnschrift Light" panose="020B0502040204020203" pitchFamily="34" charset="0"/>
              </a:rPr>
              <a:t>.</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2460412"/>
            <a:ext cx="4469601" cy="1246495"/>
          </a:xfrm>
          <a:prstGeom prst="rect">
            <a:avLst/>
          </a:prstGeom>
          <a:noFill/>
        </p:spPr>
        <p:txBody>
          <a:bodyPr wrap="square" rtlCol="0" anchor="b">
            <a:spAutoFit/>
          </a:bodyPr>
          <a:lstStyle/>
          <a:p>
            <a:pPr lvl="0"/>
            <a:r>
              <a:rPr lang="pt-BR" sz="1500" b="1">
                <a:latin typeface="Bahnschrift Light" panose="020B0502040204020203" pitchFamily="34" charset="0"/>
              </a:rPr>
              <a:t>Empresas multinacionais </a:t>
            </a:r>
            <a:r>
              <a:rPr lang="pt-BR" sz="1500">
                <a:latin typeface="Bahnschrift Light" panose="020B0502040204020203" pitchFamily="34" charset="0"/>
              </a:rPr>
              <a:t>oferecem planos de saúde como parte de seu propósito e têm mais cultura de monitoramento de indicadores e de avaliar desempenho, mesmo que não usem uma corretora como intermediária.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3840538"/>
            <a:ext cx="4469601" cy="1246495"/>
          </a:xfrm>
          <a:prstGeom prst="rect">
            <a:avLst/>
          </a:prstGeom>
          <a:noFill/>
        </p:spPr>
        <p:txBody>
          <a:bodyPr wrap="square" rtlCol="0" anchor="b">
            <a:spAutoFit/>
          </a:bodyPr>
          <a:lstStyle/>
          <a:p>
            <a:r>
              <a:rPr lang="pt-BR" sz="1500">
                <a:latin typeface="Bahnschrift Light" panose="020B0502040204020203" pitchFamily="34" charset="0"/>
              </a:rPr>
              <a:t>Esta cultura de monitoramento não é tão  visível nas de pequeno porte, exceto quando há um intermediário, em que notamos alguns monitoramentos de caráter mais táticos, de curto prazo, olhando para o custo</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Gestão</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47200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10374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910588" y="556205"/>
              <a:ext cx="1028833"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28311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2512902"/>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87731" y="556205"/>
              <a:ext cx="135168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2</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43989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3922056"/>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3</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CaixaDeTexto 1">
            <a:extLst>
              <a:ext uri="{FF2B5EF4-FFF2-40B4-BE49-F238E27FC236}">
                <a16:creationId xmlns:a16="http://schemas.microsoft.com/office/drawing/2014/main" id="{04725D01-6F36-3591-59F9-703A5BE61483}"/>
              </a:ext>
            </a:extLst>
          </p:cNvPr>
          <p:cNvSpPr txBox="1"/>
          <p:nvPr/>
        </p:nvSpPr>
        <p:spPr>
          <a:xfrm>
            <a:off x="7160250" y="5303578"/>
            <a:ext cx="4469601" cy="1246495"/>
          </a:xfrm>
          <a:prstGeom prst="rect">
            <a:avLst/>
          </a:prstGeom>
          <a:noFill/>
        </p:spPr>
        <p:txBody>
          <a:bodyPr wrap="square" rtlCol="0" anchor="b">
            <a:spAutoFit/>
          </a:bodyPr>
          <a:lstStyle/>
          <a:p>
            <a:r>
              <a:rPr lang="pt-BR" sz="1500" b="1">
                <a:latin typeface="Bahnschrift Light" panose="020B0502040204020203" pitchFamily="34" charset="0"/>
              </a:rPr>
              <a:t>A sinistralidade </a:t>
            </a:r>
            <a:r>
              <a:rPr lang="pt-BR" sz="1500">
                <a:latin typeface="Bahnschrift Light" panose="020B0502040204020203" pitchFamily="34" charset="0"/>
              </a:rPr>
              <a:t>é o indicador acompanhado direta ou indiretamente por quase todas as empresas de todos os portes, inclusive as poucas que não adotaram coparticipação. O termo “ consumo”  é às vezes usado  pelos RH</a:t>
            </a:r>
          </a:p>
        </p:txBody>
      </p:sp>
      <p:sp>
        <p:nvSpPr>
          <p:cNvPr id="3" name="Pentágono 12">
            <a:extLst>
              <a:ext uri="{FF2B5EF4-FFF2-40B4-BE49-F238E27FC236}">
                <a16:creationId xmlns:a16="http://schemas.microsoft.com/office/drawing/2014/main" id="{9D919F1C-B017-9E44-4418-08695745D0C1}"/>
              </a:ext>
            </a:extLst>
          </p:cNvPr>
          <p:cNvSpPr/>
          <p:nvPr/>
        </p:nvSpPr>
        <p:spPr>
          <a:xfrm>
            <a:off x="5524351" y="569947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8" name="Agrupar 7">
            <a:extLst>
              <a:ext uri="{FF2B5EF4-FFF2-40B4-BE49-F238E27FC236}">
                <a16:creationId xmlns:a16="http://schemas.microsoft.com/office/drawing/2014/main" id="{CB7B465E-A67E-A42E-A964-36CEEF52A7F5}"/>
              </a:ext>
            </a:extLst>
          </p:cNvPr>
          <p:cNvGrpSpPr/>
          <p:nvPr/>
        </p:nvGrpSpPr>
        <p:grpSpPr>
          <a:xfrm>
            <a:off x="5102284" y="5331211"/>
            <a:ext cx="1833703" cy="1400383"/>
            <a:chOff x="8290793" y="556205"/>
            <a:chExt cx="2735704" cy="2559309"/>
          </a:xfrm>
        </p:grpSpPr>
        <p:sp>
          <p:nvSpPr>
            <p:cNvPr id="9" name="Retângulo 8">
              <a:hlinkClick r:id="" action="ppaction://noaction"/>
              <a:extLst>
                <a:ext uri="{FF2B5EF4-FFF2-40B4-BE49-F238E27FC236}">
                  <a16:creationId xmlns:a16="http://schemas.microsoft.com/office/drawing/2014/main" id="{5F9F6FBD-D2B2-D55F-902B-D8D9118449D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10" name="Imagem 9">
              <a:hlinkClick r:id="" action="ppaction://noaction"/>
              <a:extLst>
                <a:ext uri="{FF2B5EF4-FFF2-40B4-BE49-F238E27FC236}">
                  <a16:creationId xmlns:a16="http://schemas.microsoft.com/office/drawing/2014/main" id="{A5A1B914-D9C1-BE3B-34C7-52B3D8AE7394}"/>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11" name="CaixaDeTexto 10">
              <a:extLst>
                <a:ext uri="{FF2B5EF4-FFF2-40B4-BE49-F238E27FC236}">
                  <a16:creationId xmlns:a16="http://schemas.microsoft.com/office/drawing/2014/main" id="{2E8CA46A-9242-FA3C-8AA2-DEF23FDD0A47}"/>
                </a:ext>
              </a:extLst>
            </p:cNvPr>
            <p:cNvSpPr txBox="1"/>
            <p:nvPr/>
          </p:nvSpPr>
          <p:spPr>
            <a:xfrm>
              <a:off x="9556641" y="556205"/>
              <a:ext cx="138277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4</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12" name="Espaço Reservado para Número de Slide 5">
            <a:extLst>
              <a:ext uri="{FF2B5EF4-FFF2-40B4-BE49-F238E27FC236}">
                <a16:creationId xmlns:a16="http://schemas.microsoft.com/office/drawing/2014/main" id="{ABF6A0AA-D702-850B-B73A-B0DE0A47B6E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95</a:t>
            </a:fld>
            <a:endParaRPr lang="en-ZA"/>
          </a:p>
        </p:txBody>
      </p:sp>
    </p:spTree>
    <p:extLst>
      <p:ext uri="{BB962C8B-B14F-4D97-AF65-F5344CB8AC3E}">
        <p14:creationId xmlns:p14="http://schemas.microsoft.com/office/powerpoint/2010/main" val="26576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281234"/>
            <a:ext cx="4469601" cy="954107"/>
          </a:xfrm>
          <a:prstGeom prst="rect">
            <a:avLst/>
          </a:prstGeom>
          <a:noFill/>
        </p:spPr>
        <p:txBody>
          <a:bodyPr wrap="square" rtlCol="0" anchor="b">
            <a:spAutoFit/>
          </a:bodyPr>
          <a:lstStyle/>
          <a:p>
            <a:r>
              <a:rPr lang="pt-BR" sz="1400">
                <a:latin typeface="Bahnschrift Light" panose="020B0502040204020203" pitchFamily="34" charset="0"/>
              </a:rPr>
              <a:t>A sinistralidade é a </a:t>
            </a:r>
            <a:r>
              <a:rPr lang="pt-BR" sz="1400" b="1">
                <a:latin typeface="Bahnschrift Light" panose="020B0502040204020203" pitchFamily="34" charset="0"/>
              </a:rPr>
              <a:t>base para reajuste</a:t>
            </a:r>
            <a:r>
              <a:rPr lang="pt-BR" sz="1400">
                <a:latin typeface="Bahnschrift Light" panose="020B0502040204020203" pitchFamily="34" charset="0"/>
              </a:rPr>
              <a:t> dos valores e grandes, médias ou quase todas as pequenas empresas acompanham e monitoram. Mesmo nos planos sem coparticipação este índice é relevante.</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2381483"/>
            <a:ext cx="4469601" cy="1528624"/>
          </a:xfrm>
          <a:prstGeom prst="rect">
            <a:avLst/>
          </a:prstGeom>
          <a:noFill/>
        </p:spPr>
        <p:txBody>
          <a:bodyPr wrap="square" rtlCol="0" anchor="b">
            <a:spAutoFit/>
          </a:bodyPr>
          <a:lstStyle/>
          <a:p>
            <a:pPr lvl="0">
              <a:lnSpc>
                <a:spcPts val="1400"/>
              </a:lnSpc>
            </a:pPr>
            <a:r>
              <a:rPr lang="pt-BR" sz="1400">
                <a:latin typeface="Bahnschrift Light" panose="020B0502040204020203" pitchFamily="34" charset="0"/>
              </a:rPr>
              <a:t>Nas empresas de grande e médio porte a sinistralidade é um indicador que </a:t>
            </a:r>
            <a:r>
              <a:rPr lang="pt-BR" sz="1400" b="1">
                <a:latin typeface="Bahnschrift Light" panose="020B0502040204020203" pitchFamily="34" charset="0"/>
              </a:rPr>
              <a:t>direciona ações de saúde e bem-estar</a:t>
            </a:r>
            <a:r>
              <a:rPr lang="pt-BR" sz="1400">
                <a:latin typeface="Bahnschrift Light" panose="020B0502040204020203" pitchFamily="34" charset="0"/>
              </a:rPr>
              <a:t> a serem priorizadas em programas corretivos ou preventivos sobre determinados desequilíbrios de saúde física ou mental: diabetes, pressão alta, doenças ocupacionais, </a:t>
            </a:r>
            <a:r>
              <a:rPr lang="pt-BR" sz="1400" err="1">
                <a:latin typeface="Bahnschrift Light" panose="020B0502040204020203" pitchFamily="34" charset="0"/>
              </a:rPr>
              <a:t>burn</a:t>
            </a:r>
            <a:r>
              <a:rPr lang="pt-BR" sz="1400">
                <a:latin typeface="Bahnschrift Light" panose="020B0502040204020203" pitchFamily="34" charset="0"/>
              </a:rPr>
              <a:t> out. Indo além do olhar de custo atual, mas de prevenir impactos futuros.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4307729"/>
            <a:ext cx="4469601" cy="738664"/>
          </a:xfrm>
          <a:prstGeom prst="rect">
            <a:avLst/>
          </a:prstGeom>
          <a:noFill/>
        </p:spPr>
        <p:txBody>
          <a:bodyPr wrap="square" rtlCol="0" anchor="b">
            <a:spAutoFit/>
          </a:bodyPr>
          <a:lstStyle/>
          <a:p>
            <a:r>
              <a:rPr lang="pt-BR" sz="1400">
                <a:latin typeface="Bahnschrift Light" panose="020B0502040204020203" pitchFamily="34" charset="0"/>
              </a:rPr>
              <a:t>A forma de acompanhar a sinistralidade depende de terem ou não uma intermediária, ou da visão mais estratégica ou tática do gestor</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Gestão</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47200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10374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678609" y="556205"/>
              <a:ext cx="1260812"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5</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28311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2512902"/>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73382" y="556205"/>
              <a:ext cx="136603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6</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43989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3922056"/>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7</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CaixaDeTexto 1">
            <a:extLst>
              <a:ext uri="{FF2B5EF4-FFF2-40B4-BE49-F238E27FC236}">
                <a16:creationId xmlns:a16="http://schemas.microsoft.com/office/drawing/2014/main" id="{04725D01-6F36-3591-59F9-703A5BE61483}"/>
              </a:ext>
            </a:extLst>
          </p:cNvPr>
          <p:cNvSpPr txBox="1"/>
          <p:nvPr/>
        </p:nvSpPr>
        <p:spPr>
          <a:xfrm>
            <a:off x="7160250" y="5380522"/>
            <a:ext cx="4469601" cy="1169551"/>
          </a:xfrm>
          <a:prstGeom prst="rect">
            <a:avLst/>
          </a:prstGeom>
          <a:noFill/>
        </p:spPr>
        <p:txBody>
          <a:bodyPr wrap="square" rtlCol="0" anchor="b">
            <a:spAutoFit/>
          </a:bodyPr>
          <a:lstStyle/>
          <a:p>
            <a:r>
              <a:rPr lang="pt-BR" sz="1400">
                <a:latin typeface="Bahnschrift Light" panose="020B0502040204020203" pitchFamily="34" charset="0"/>
              </a:rPr>
              <a:t>Nas empresas de grande ou médio porte percebemos mais olhares estratégicos do que entre as de menor porte, onde o controle de custos é o ponto mais observado e a sinistralidade é o primeiro passo para esta avaliação</a:t>
            </a:r>
          </a:p>
        </p:txBody>
      </p:sp>
      <p:sp>
        <p:nvSpPr>
          <p:cNvPr id="3" name="Pentágono 12">
            <a:extLst>
              <a:ext uri="{FF2B5EF4-FFF2-40B4-BE49-F238E27FC236}">
                <a16:creationId xmlns:a16="http://schemas.microsoft.com/office/drawing/2014/main" id="{9D919F1C-B017-9E44-4418-08695745D0C1}"/>
              </a:ext>
            </a:extLst>
          </p:cNvPr>
          <p:cNvSpPr/>
          <p:nvPr/>
        </p:nvSpPr>
        <p:spPr>
          <a:xfrm>
            <a:off x="5524351" y="569947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8" name="Agrupar 7">
            <a:extLst>
              <a:ext uri="{FF2B5EF4-FFF2-40B4-BE49-F238E27FC236}">
                <a16:creationId xmlns:a16="http://schemas.microsoft.com/office/drawing/2014/main" id="{CB7B465E-A67E-A42E-A964-36CEEF52A7F5}"/>
              </a:ext>
            </a:extLst>
          </p:cNvPr>
          <p:cNvGrpSpPr/>
          <p:nvPr/>
        </p:nvGrpSpPr>
        <p:grpSpPr>
          <a:xfrm>
            <a:off x="5102284" y="5331211"/>
            <a:ext cx="1833703" cy="1400383"/>
            <a:chOff x="8290793" y="556205"/>
            <a:chExt cx="2735704" cy="2559309"/>
          </a:xfrm>
        </p:grpSpPr>
        <p:sp>
          <p:nvSpPr>
            <p:cNvPr id="9" name="Retângulo 8">
              <a:hlinkClick r:id="" action="ppaction://noaction"/>
              <a:extLst>
                <a:ext uri="{FF2B5EF4-FFF2-40B4-BE49-F238E27FC236}">
                  <a16:creationId xmlns:a16="http://schemas.microsoft.com/office/drawing/2014/main" id="{5F9F6FBD-D2B2-D55F-902B-D8D9118449D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10" name="Imagem 9">
              <a:hlinkClick r:id="" action="ppaction://noaction"/>
              <a:extLst>
                <a:ext uri="{FF2B5EF4-FFF2-40B4-BE49-F238E27FC236}">
                  <a16:creationId xmlns:a16="http://schemas.microsoft.com/office/drawing/2014/main" id="{A5A1B914-D9C1-BE3B-34C7-52B3D8AE7394}"/>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11" name="CaixaDeTexto 10">
              <a:extLst>
                <a:ext uri="{FF2B5EF4-FFF2-40B4-BE49-F238E27FC236}">
                  <a16:creationId xmlns:a16="http://schemas.microsoft.com/office/drawing/2014/main" id="{2E8CA46A-9242-FA3C-8AA2-DEF23FDD0A47}"/>
                </a:ext>
              </a:extLst>
            </p:cNvPr>
            <p:cNvSpPr txBox="1"/>
            <p:nvPr/>
          </p:nvSpPr>
          <p:spPr>
            <a:xfrm>
              <a:off x="9542292" y="556205"/>
              <a:ext cx="1397128"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8</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12" name="Espaço Reservado para Número de Slide 5">
            <a:extLst>
              <a:ext uri="{FF2B5EF4-FFF2-40B4-BE49-F238E27FC236}">
                <a16:creationId xmlns:a16="http://schemas.microsoft.com/office/drawing/2014/main" id="{6CE90585-394A-EC19-EEE3-FEF7F91E0E90}"/>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96</a:t>
            </a:fld>
            <a:endParaRPr lang="en-ZA"/>
          </a:p>
        </p:txBody>
      </p:sp>
    </p:spTree>
    <p:extLst>
      <p:ext uri="{BB962C8B-B14F-4D97-AF65-F5344CB8AC3E}">
        <p14:creationId xmlns:p14="http://schemas.microsoft.com/office/powerpoint/2010/main" val="12477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315623"/>
            <a:ext cx="4469601" cy="1600438"/>
          </a:xfrm>
          <a:prstGeom prst="rect">
            <a:avLst/>
          </a:prstGeom>
          <a:noFill/>
        </p:spPr>
        <p:txBody>
          <a:bodyPr wrap="square" rtlCol="0" anchor="b">
            <a:spAutoFit/>
          </a:bodyPr>
          <a:lstStyle/>
          <a:p>
            <a:pPr lvl="0"/>
            <a:r>
              <a:rPr lang="pt-BR" sz="1400">
                <a:latin typeface="Bahnschrift Light" panose="020B0502040204020203" pitchFamily="34" charset="0"/>
              </a:rPr>
              <a:t>O acompanhamento dos </a:t>
            </a:r>
            <a:r>
              <a:rPr lang="pt-BR" sz="1400" b="1">
                <a:latin typeface="Bahnschrift Light" panose="020B0502040204020203" pitchFamily="34" charset="0"/>
              </a:rPr>
              <a:t>custos</a:t>
            </a:r>
            <a:r>
              <a:rPr lang="pt-BR" sz="1400">
                <a:latin typeface="Bahnschrift Light" panose="020B0502040204020203" pitchFamily="34" charset="0"/>
              </a:rPr>
              <a:t> dos planos tem relação com o da sinistralidade, especialmente nas empresas que adotaram planos sem coparticipação, mas quase todas as de grande ou médio porte o fazem. As de pequeno porte relatam menor monitoramento do custo em si, olhando mais para o momento do reajuste</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033112"/>
            <a:ext cx="4469601" cy="1384995"/>
          </a:xfrm>
          <a:prstGeom prst="rect">
            <a:avLst/>
          </a:prstGeom>
          <a:noFill/>
        </p:spPr>
        <p:txBody>
          <a:bodyPr wrap="square" rtlCol="0" anchor="b">
            <a:spAutoFit/>
          </a:bodyPr>
          <a:lstStyle/>
          <a:p>
            <a:pPr lvl="0"/>
            <a:r>
              <a:rPr lang="pt-BR" sz="1400">
                <a:latin typeface="Bahnschrift Light" panose="020B0502040204020203" pitchFamily="34" charset="0"/>
              </a:rPr>
              <a:t>O acompanhamento das </a:t>
            </a:r>
            <a:r>
              <a:rPr lang="pt-BR" sz="1400" b="1">
                <a:latin typeface="Bahnschrift Light" panose="020B0502040204020203" pitchFamily="34" charset="0"/>
              </a:rPr>
              <a:t>necessidades de saúde </a:t>
            </a:r>
            <a:r>
              <a:rPr lang="pt-BR" sz="1400">
                <a:latin typeface="Bahnschrift Light" panose="020B0502040204020203" pitchFamily="34" charset="0"/>
              </a:rPr>
              <a:t>dos colaboradores é uma prática das Grandes e de algumas Médias empresas, realizado pelas suas estruturas de médicos do trabalho ou enfermeiras, e originado dos relatórios de sinistralidade dos planos ou de conversas informais com lideranças.</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50090" y="4781084"/>
            <a:ext cx="4469601" cy="1169551"/>
          </a:xfrm>
          <a:prstGeom prst="rect">
            <a:avLst/>
          </a:prstGeom>
          <a:noFill/>
        </p:spPr>
        <p:txBody>
          <a:bodyPr wrap="square" rtlCol="0" anchor="b">
            <a:spAutoFit/>
          </a:bodyPr>
          <a:lstStyle/>
          <a:p>
            <a:r>
              <a:rPr lang="pt-BR" sz="1400">
                <a:latin typeface="Bahnschrift Light" panose="020B0502040204020203" pitchFamily="34" charset="0"/>
              </a:rPr>
              <a:t>Poucas empresas monitoram as </a:t>
            </a:r>
            <a:r>
              <a:rPr lang="pt-BR" sz="1400" b="1">
                <a:latin typeface="Bahnschrift Light" panose="020B0502040204020203" pitchFamily="34" charset="0"/>
              </a:rPr>
              <a:t>necessidades de saúde da população</a:t>
            </a:r>
            <a:r>
              <a:rPr lang="pt-BR" sz="1400">
                <a:latin typeface="Bahnschrift Light" panose="020B0502040204020203" pitchFamily="34" charset="0"/>
              </a:rPr>
              <a:t>, as que o fazem são as de maior porte ou multinacionais de médio porte. As fontes são a mídia, seguros de saúde, trocas de informação com RH de outras empresas.</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1294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A Gestão</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556641" y="556205"/>
              <a:ext cx="138277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9</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8738741" y="556205"/>
              <a:ext cx="2200680"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10</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157256" y="556205"/>
              <a:ext cx="178216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11</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Espaço Reservado para Número de Slide 5">
            <a:extLst>
              <a:ext uri="{FF2B5EF4-FFF2-40B4-BE49-F238E27FC236}">
                <a16:creationId xmlns:a16="http://schemas.microsoft.com/office/drawing/2014/main" id="{29D65E81-FE03-9DB7-6B92-F3EE15483CE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97</a:t>
            </a:fld>
            <a:endParaRPr lang="en-ZA"/>
          </a:p>
        </p:txBody>
      </p:sp>
    </p:spTree>
    <p:extLst>
      <p:ext uri="{BB962C8B-B14F-4D97-AF65-F5344CB8AC3E}">
        <p14:creationId xmlns:p14="http://schemas.microsoft.com/office/powerpoint/2010/main" val="26424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028494"/>
            <a:ext cx="4469601" cy="1349087"/>
          </a:xfrm>
          <a:prstGeom prst="rect">
            <a:avLst/>
          </a:prstGeom>
          <a:noFill/>
        </p:spPr>
        <p:txBody>
          <a:bodyPr wrap="square" rtlCol="0" anchor="b">
            <a:spAutoFit/>
          </a:bodyPr>
          <a:lstStyle/>
          <a:p>
            <a:pPr>
              <a:lnSpc>
                <a:spcPts val="1400"/>
              </a:lnSpc>
            </a:pPr>
            <a:r>
              <a:rPr lang="pt-BR" sz="1400" b="1">
                <a:latin typeface="Bahnschrift Light" panose="020B0502040204020203" pitchFamily="34" charset="0"/>
              </a:rPr>
              <a:t>Quando há um intermediário</a:t>
            </a:r>
            <a:r>
              <a:rPr lang="pt-BR" sz="1400">
                <a:latin typeface="Bahnschrift Light" panose="020B0502040204020203" pitchFamily="34" charset="0"/>
              </a:rPr>
              <a:t>, (uma seguradora ou uma “integradora”) empresas de todos os portes têm neste um </a:t>
            </a:r>
            <a:r>
              <a:rPr lang="pt-BR" sz="1400" b="1">
                <a:latin typeface="Bahnschrift Light" panose="020B0502040204020203" pitchFamily="34" charset="0"/>
              </a:rPr>
              <a:t>braço administrativo, burocrático e de interface assistencial </a:t>
            </a:r>
            <a:r>
              <a:rPr lang="pt-BR" sz="1400">
                <a:latin typeface="Bahnschrift Light" panose="020B0502040204020203" pitchFamily="34" charset="0"/>
              </a:rPr>
              <a:t>entre as operadoras e os usuários, que lhes poupa um grande volume do trabalho. Negociam os reajustes e pesquisam o mercado quando desejam trocar de plano.</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2548717"/>
            <a:ext cx="4469601" cy="1169551"/>
          </a:xfrm>
          <a:prstGeom prst="rect">
            <a:avLst/>
          </a:prstGeom>
          <a:noFill/>
        </p:spPr>
        <p:txBody>
          <a:bodyPr wrap="square" rtlCol="0" anchor="b">
            <a:spAutoFit/>
          </a:bodyPr>
          <a:lstStyle/>
          <a:p>
            <a:pPr lvl="0">
              <a:lnSpc>
                <a:spcPts val="1400"/>
              </a:lnSpc>
            </a:pPr>
            <a:r>
              <a:rPr lang="pt-BR" sz="1400" b="1">
                <a:latin typeface="Bahnschrift Light" panose="020B0502040204020203" pitchFamily="34" charset="0"/>
              </a:rPr>
              <a:t>É alto o grau de satisfação com a gestão destes intermediários</a:t>
            </a:r>
            <a:r>
              <a:rPr lang="pt-BR" sz="1400">
                <a:latin typeface="Bahnschrift Light" panose="020B0502040204020203" pitchFamily="34" charset="0"/>
              </a:rPr>
              <a:t>: fornecem relatórios periódicos de sinistralidade e apontam temas a priorizar em ações imediatas ou preventivas visando médio ou longo prazo, fazem uma ponte entre o plano e o colaborador no dia a dia. </a:t>
            </a: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091100" y="4335574"/>
            <a:ext cx="4469601" cy="630942"/>
          </a:xfrm>
          <a:prstGeom prst="rect">
            <a:avLst/>
          </a:prstGeom>
          <a:noFill/>
        </p:spPr>
        <p:txBody>
          <a:bodyPr wrap="square" rtlCol="0" anchor="b">
            <a:spAutoFit/>
          </a:bodyPr>
          <a:lstStyle/>
          <a:p>
            <a:pPr>
              <a:lnSpc>
                <a:spcPts val="1400"/>
              </a:lnSpc>
            </a:pPr>
            <a:r>
              <a:rPr lang="pt-BR" sz="1400">
                <a:latin typeface="Bahnschrift Light" panose="020B0502040204020203" pitchFamily="34" charset="0"/>
              </a:rPr>
              <a:t>Quando menos satisfeitos, sentem falta de </a:t>
            </a:r>
            <a:r>
              <a:rPr lang="pt-BR" sz="1400" b="1">
                <a:latin typeface="Bahnschrift Light" panose="020B0502040204020203" pitchFamily="34" charset="0"/>
              </a:rPr>
              <a:t>mais análise dos dados</a:t>
            </a:r>
            <a:r>
              <a:rPr lang="pt-BR" sz="1400">
                <a:latin typeface="Bahnschrift Light" panose="020B0502040204020203" pitchFamily="34" charset="0"/>
              </a:rPr>
              <a:t>, sendo uma deficiência pontual que geralmente não leva a uma troca de intermediário</a:t>
            </a: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6776528" y="430480"/>
            <a:ext cx="358667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Intermediários</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2418E18-E99C-CC56-B721-C35E63C7BB22}"/>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47200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10374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910588" y="556205"/>
              <a:ext cx="1028833"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28311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2512902"/>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87731" y="556205"/>
              <a:ext cx="135168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2</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43989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3922056"/>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3</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CaixaDeTexto 1">
            <a:extLst>
              <a:ext uri="{FF2B5EF4-FFF2-40B4-BE49-F238E27FC236}">
                <a16:creationId xmlns:a16="http://schemas.microsoft.com/office/drawing/2014/main" id="{04725D01-6F36-3591-59F9-703A5BE61483}"/>
              </a:ext>
            </a:extLst>
          </p:cNvPr>
          <p:cNvSpPr txBox="1"/>
          <p:nvPr/>
        </p:nvSpPr>
        <p:spPr>
          <a:xfrm>
            <a:off x="7157546" y="5150419"/>
            <a:ext cx="4469601" cy="1081450"/>
          </a:xfrm>
          <a:prstGeom prst="rect">
            <a:avLst/>
          </a:prstGeom>
          <a:noFill/>
        </p:spPr>
        <p:txBody>
          <a:bodyPr wrap="square" rtlCol="0" anchor="b">
            <a:spAutoFit/>
          </a:bodyPr>
          <a:lstStyle/>
          <a:p>
            <a:pPr>
              <a:lnSpc>
                <a:spcPts val="1100"/>
              </a:lnSpc>
            </a:pPr>
            <a:r>
              <a:rPr lang="pt-BR" sz="1400" b="1">
                <a:latin typeface="Bahnschrift Light" panose="020B0502040204020203" pitchFamily="34" charset="0"/>
              </a:rPr>
              <a:t>Quando não há um intermediário</a:t>
            </a:r>
            <a:r>
              <a:rPr lang="pt-BR" sz="1400">
                <a:latin typeface="Bahnschrift Light" panose="020B0502040204020203" pitchFamily="34" charset="0"/>
              </a:rPr>
              <a:t>, as empresas de grande e médio porte têm estruturas ou processos internos que lhes permitem gerir satisfatoriamente seus planos, o atendimento aos colaboradores e obtenção de indicadores úteis na negociação do reajuste dos contratos ou na introdução de ações corretivas ou preventivas.</a:t>
            </a:r>
          </a:p>
        </p:txBody>
      </p:sp>
      <p:sp>
        <p:nvSpPr>
          <p:cNvPr id="3" name="Pentágono 12">
            <a:extLst>
              <a:ext uri="{FF2B5EF4-FFF2-40B4-BE49-F238E27FC236}">
                <a16:creationId xmlns:a16="http://schemas.microsoft.com/office/drawing/2014/main" id="{9D919F1C-B017-9E44-4418-08695745D0C1}"/>
              </a:ext>
            </a:extLst>
          </p:cNvPr>
          <p:cNvSpPr/>
          <p:nvPr/>
        </p:nvSpPr>
        <p:spPr>
          <a:xfrm>
            <a:off x="5524351" y="569947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8" name="Agrupar 7">
            <a:extLst>
              <a:ext uri="{FF2B5EF4-FFF2-40B4-BE49-F238E27FC236}">
                <a16:creationId xmlns:a16="http://schemas.microsoft.com/office/drawing/2014/main" id="{CB7B465E-A67E-A42E-A964-36CEEF52A7F5}"/>
              </a:ext>
            </a:extLst>
          </p:cNvPr>
          <p:cNvGrpSpPr/>
          <p:nvPr/>
        </p:nvGrpSpPr>
        <p:grpSpPr>
          <a:xfrm>
            <a:off x="5102284" y="5331211"/>
            <a:ext cx="1833703" cy="1400383"/>
            <a:chOff x="8290793" y="556205"/>
            <a:chExt cx="2735704" cy="2559309"/>
          </a:xfrm>
        </p:grpSpPr>
        <p:sp>
          <p:nvSpPr>
            <p:cNvPr id="9" name="Retângulo 8">
              <a:hlinkClick r:id="" action="ppaction://noaction"/>
              <a:extLst>
                <a:ext uri="{FF2B5EF4-FFF2-40B4-BE49-F238E27FC236}">
                  <a16:creationId xmlns:a16="http://schemas.microsoft.com/office/drawing/2014/main" id="{5F9F6FBD-D2B2-D55F-902B-D8D9118449D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10" name="Imagem 9">
              <a:hlinkClick r:id="" action="ppaction://noaction"/>
              <a:extLst>
                <a:ext uri="{FF2B5EF4-FFF2-40B4-BE49-F238E27FC236}">
                  <a16:creationId xmlns:a16="http://schemas.microsoft.com/office/drawing/2014/main" id="{A5A1B914-D9C1-BE3B-34C7-52B3D8AE7394}"/>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11" name="CaixaDeTexto 10">
              <a:extLst>
                <a:ext uri="{FF2B5EF4-FFF2-40B4-BE49-F238E27FC236}">
                  <a16:creationId xmlns:a16="http://schemas.microsoft.com/office/drawing/2014/main" id="{2E8CA46A-9242-FA3C-8AA2-DEF23FDD0A47}"/>
                </a:ext>
              </a:extLst>
            </p:cNvPr>
            <p:cNvSpPr txBox="1"/>
            <p:nvPr/>
          </p:nvSpPr>
          <p:spPr>
            <a:xfrm>
              <a:off x="9556641" y="556205"/>
              <a:ext cx="138277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4</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12" name="Espaço Reservado para Número de Slide 5">
            <a:extLst>
              <a:ext uri="{FF2B5EF4-FFF2-40B4-BE49-F238E27FC236}">
                <a16:creationId xmlns:a16="http://schemas.microsoft.com/office/drawing/2014/main" id="{3C8644E7-9C18-3940-1E96-8C7FCD841DBE}"/>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98</a:t>
            </a:fld>
            <a:endParaRPr lang="en-ZA"/>
          </a:p>
        </p:txBody>
      </p:sp>
      <p:sp>
        <p:nvSpPr>
          <p:cNvPr id="4" name="CaixaDeTexto 3">
            <a:extLst>
              <a:ext uri="{FF2B5EF4-FFF2-40B4-BE49-F238E27FC236}">
                <a16:creationId xmlns:a16="http://schemas.microsoft.com/office/drawing/2014/main" id="{E6B47150-FC58-83B9-DD25-D074D37F82CB}"/>
              </a:ext>
            </a:extLst>
          </p:cNvPr>
          <p:cNvSpPr txBox="1"/>
          <p:nvPr/>
        </p:nvSpPr>
        <p:spPr>
          <a:xfrm>
            <a:off x="7150090" y="6203685"/>
            <a:ext cx="4636092" cy="517193"/>
          </a:xfrm>
          <a:prstGeom prst="rect">
            <a:avLst/>
          </a:prstGeom>
          <a:noFill/>
        </p:spPr>
        <p:txBody>
          <a:bodyPr wrap="square" rtlCol="0" anchor="b">
            <a:spAutoFit/>
          </a:bodyPr>
          <a:lstStyle/>
          <a:p>
            <a:pPr>
              <a:lnSpc>
                <a:spcPts val="1100"/>
              </a:lnSpc>
            </a:pPr>
            <a:r>
              <a:rPr lang="pt-BR" sz="1400">
                <a:latin typeface="Bahnschrift Light" panose="020B0502040204020203" pitchFamily="34" charset="0"/>
              </a:rPr>
              <a:t>Não há indicativos de que a categoria “Corretoras” seja mal vista pelas empresas em geral, </a:t>
            </a:r>
            <a:r>
              <a:rPr lang="pt-BR" sz="1400" b="1">
                <a:latin typeface="Bahnschrift Light" panose="020B0502040204020203" pitchFamily="34" charset="0"/>
              </a:rPr>
              <a:t>mas redundante </a:t>
            </a:r>
            <a:r>
              <a:rPr lang="pt-BR" sz="1400">
                <a:latin typeface="Bahnschrift Light" panose="020B0502040204020203" pitchFamily="34" charset="0"/>
              </a:rPr>
              <a:t>para as de grande porte que não a adotam.</a:t>
            </a:r>
          </a:p>
        </p:txBody>
      </p:sp>
    </p:spTree>
    <p:extLst>
      <p:ext uri="{BB962C8B-B14F-4D97-AF65-F5344CB8AC3E}">
        <p14:creationId xmlns:p14="http://schemas.microsoft.com/office/powerpoint/2010/main" val="32120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P spid="2" grpId="0"/>
      <p:bldP spid="3" grpId="0" animBg="1"/>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74187A79-25D1-45DF-A68D-49C2257F04DA}"/>
              </a:ext>
            </a:extLst>
          </p:cNvPr>
          <p:cNvSpPr txBox="1"/>
          <p:nvPr/>
        </p:nvSpPr>
        <p:spPr>
          <a:xfrm>
            <a:off x="7150090" y="1255357"/>
            <a:ext cx="4469601" cy="1528624"/>
          </a:xfrm>
          <a:prstGeom prst="rect">
            <a:avLst/>
          </a:prstGeom>
          <a:noFill/>
        </p:spPr>
        <p:txBody>
          <a:bodyPr wrap="square" rtlCol="0" anchor="b">
            <a:spAutoFit/>
          </a:bodyPr>
          <a:lstStyle/>
          <a:p>
            <a:pPr>
              <a:lnSpc>
                <a:spcPts val="1400"/>
              </a:lnSpc>
            </a:pPr>
            <a:r>
              <a:rPr lang="pt-BR" sz="1350" b="1">
                <a:latin typeface="Bahnschrift Light" panose="020B0502040204020203" pitchFamily="34" charset="0"/>
              </a:rPr>
              <a:t>As empresas que usam corretoras</a:t>
            </a:r>
            <a:r>
              <a:rPr lang="pt-BR" sz="1350">
                <a:latin typeface="Bahnschrift Light" panose="020B0502040204020203" pitchFamily="34" charset="0"/>
              </a:rPr>
              <a:t> parecem ter menor campo para ofertas do SESI de ferramentas de gestão. Estes intermediários suprem a maior parte das necessidades tanto operacionais quanto de informações gerenciais, incluindo algumas vezes, ofertas de programas preventivos. Muitas empresas já são clientes do SESI para implantar os programas de saúde física ou mental priorizados.</a:t>
            </a:r>
          </a:p>
        </p:txBody>
      </p:sp>
      <p:sp>
        <p:nvSpPr>
          <p:cNvPr id="34" name="CaixaDeTexto 33">
            <a:extLst>
              <a:ext uri="{FF2B5EF4-FFF2-40B4-BE49-F238E27FC236}">
                <a16:creationId xmlns:a16="http://schemas.microsoft.com/office/drawing/2014/main" id="{6928306B-82DA-4521-A7A1-9267D319FC55}"/>
              </a:ext>
            </a:extLst>
          </p:cNvPr>
          <p:cNvSpPr txBox="1"/>
          <p:nvPr/>
        </p:nvSpPr>
        <p:spPr>
          <a:xfrm>
            <a:off x="7150090" y="3011403"/>
            <a:ext cx="4469601" cy="1528624"/>
          </a:xfrm>
          <a:prstGeom prst="rect">
            <a:avLst/>
          </a:prstGeom>
          <a:noFill/>
        </p:spPr>
        <p:txBody>
          <a:bodyPr wrap="square" rtlCol="0" anchor="b">
            <a:spAutoFit/>
          </a:bodyPr>
          <a:lstStyle/>
          <a:p>
            <a:pPr lvl="0">
              <a:lnSpc>
                <a:spcPts val="1400"/>
              </a:lnSpc>
            </a:pPr>
            <a:r>
              <a:rPr lang="pt-BR" sz="1350" b="1">
                <a:latin typeface="Bahnschrift Light" panose="020B0502040204020203" pitchFamily="34" charset="0"/>
              </a:rPr>
              <a:t>As empresas sem corretora</a:t>
            </a:r>
            <a:r>
              <a:rPr lang="pt-BR" sz="1350">
                <a:latin typeface="Bahnschrift Light" panose="020B0502040204020203" pitchFamily="34" charset="0"/>
              </a:rPr>
              <a:t> e de menor porte têm maiores lacunas em seu processo de gestão e podem ser aderentes a ofertas que </a:t>
            </a:r>
            <a:r>
              <a:rPr lang="pt-BR" sz="1350" b="1">
                <a:latin typeface="Bahnschrift Light" panose="020B0502040204020203" pitchFamily="34" charset="0"/>
              </a:rPr>
              <a:t>poupem seu tempo de gestão </a:t>
            </a:r>
            <a:r>
              <a:rPr lang="pt-BR" sz="1350">
                <a:latin typeface="Bahnschrift Light" panose="020B0502040204020203" pitchFamily="34" charset="0"/>
              </a:rPr>
              <a:t>e abram visões de solução de problemas que impactam a saúde geral do colaborador.  É nestas que parecem existir algumas lacunas na gestão, </a:t>
            </a:r>
            <a:r>
              <a:rPr lang="pt-BR" sz="1350" b="1">
                <a:latin typeface="Bahnschrift Light" panose="020B0502040204020203" pitchFamily="34" charset="0"/>
              </a:rPr>
              <a:t>gerando oportunidades para o SESI, que precisa atualizar seu posicionamento e comunicação sobre este tema.</a:t>
            </a:r>
            <a:endParaRPr lang="pt-BR" sz="1350">
              <a:latin typeface="Bahnschrift Light" panose="020B0502040204020203" pitchFamily="34" charset="0"/>
            </a:endParaRPr>
          </a:p>
        </p:txBody>
      </p:sp>
      <p:sp>
        <p:nvSpPr>
          <p:cNvPr id="36" name="CaixaDeTexto 35">
            <a:extLst>
              <a:ext uri="{FF2B5EF4-FFF2-40B4-BE49-F238E27FC236}">
                <a16:creationId xmlns:a16="http://schemas.microsoft.com/office/drawing/2014/main" id="{64583FC2-B9AD-4A57-963E-1C645BBC644A}"/>
              </a:ext>
            </a:extLst>
          </p:cNvPr>
          <p:cNvSpPr txBox="1"/>
          <p:nvPr/>
        </p:nvSpPr>
        <p:spPr>
          <a:xfrm>
            <a:off x="7167801" y="4767449"/>
            <a:ext cx="4469601" cy="1528624"/>
          </a:xfrm>
          <a:prstGeom prst="rect">
            <a:avLst/>
          </a:prstGeom>
          <a:noFill/>
        </p:spPr>
        <p:txBody>
          <a:bodyPr wrap="square" rtlCol="0" anchor="b">
            <a:spAutoFit/>
          </a:bodyPr>
          <a:lstStyle/>
          <a:p>
            <a:pPr>
              <a:lnSpc>
                <a:spcPts val="1400"/>
              </a:lnSpc>
            </a:pPr>
            <a:r>
              <a:rPr lang="pt-BR" sz="1350" b="1">
                <a:latin typeface="Bahnschrift Light" panose="020B0502040204020203" pitchFamily="34" charset="0"/>
              </a:rPr>
              <a:t>O desafio</a:t>
            </a:r>
            <a:r>
              <a:rPr lang="pt-BR" sz="1350">
                <a:latin typeface="Bahnschrift Light" panose="020B0502040204020203" pitchFamily="34" charset="0"/>
              </a:rPr>
              <a:t>:  SESI tem uma imagem muito consolidada no apoio </a:t>
            </a:r>
            <a:r>
              <a:rPr lang="pt-BR" sz="1350" b="1">
                <a:latin typeface="Bahnschrift Light" panose="020B0502040204020203" pitchFamily="34" charset="0"/>
              </a:rPr>
              <a:t>operacional</a:t>
            </a:r>
            <a:r>
              <a:rPr lang="pt-BR" sz="1350">
                <a:latin typeface="Bahnschrift Light" panose="020B0502040204020203" pitchFamily="34" charset="0"/>
              </a:rPr>
              <a:t> e </a:t>
            </a:r>
            <a:r>
              <a:rPr lang="pt-BR" sz="1350" b="1">
                <a:latin typeface="Bahnschrift Light" panose="020B0502040204020203" pitchFamily="34" charset="0"/>
              </a:rPr>
              <a:t>tático</a:t>
            </a:r>
            <a:r>
              <a:rPr lang="pt-BR" sz="1350">
                <a:latin typeface="Bahnschrift Light" panose="020B0502040204020203" pitchFamily="34" charset="0"/>
              </a:rPr>
              <a:t> às indústrias, com programas de assistência concreta: odontológica, vacinação, exames admissionais e de desligamento, </a:t>
            </a:r>
            <a:r>
              <a:rPr lang="pt-BR" sz="1350" b="1">
                <a:latin typeface="Bahnschrift Light" panose="020B0502040204020203" pitchFamily="34" charset="0"/>
              </a:rPr>
              <a:t>mas não é percebido como fonte de soluções de gestão. É necessária uma campanha de posicionamento que inclua a gestão da saúde de forma mais assertiva. </a:t>
            </a:r>
            <a:endParaRPr lang="pt-BR" sz="1350">
              <a:latin typeface="Bahnschrift Light" panose="020B0502040204020203" pitchFamily="34" charset="0"/>
            </a:endParaRPr>
          </a:p>
        </p:txBody>
      </p:sp>
      <p:sp>
        <p:nvSpPr>
          <p:cNvPr id="37" name="CaixaDeTexto 36">
            <a:extLst>
              <a:ext uri="{FF2B5EF4-FFF2-40B4-BE49-F238E27FC236}">
                <a16:creationId xmlns:a16="http://schemas.microsoft.com/office/drawing/2014/main" id="{4A903293-E5DD-BE23-7D91-DF024684E1A6}"/>
              </a:ext>
            </a:extLst>
          </p:cNvPr>
          <p:cNvSpPr txBox="1"/>
          <p:nvPr/>
        </p:nvSpPr>
        <p:spPr>
          <a:xfrm>
            <a:off x="5401918" y="430480"/>
            <a:ext cx="6708802" cy="562211"/>
          </a:xfrm>
          <a:prstGeom prst="rect">
            <a:avLst/>
          </a:prstGeom>
          <a:noFill/>
        </p:spPr>
        <p:txBody>
          <a:bodyPr wrap="square" rtlCol="0" anchor="ctr">
            <a:noAutofit/>
          </a:bodyPr>
          <a:lstStyle/>
          <a:p>
            <a:pPr algn="ctr"/>
            <a:r>
              <a:rPr lang="pt-BR" sz="4000" b="1">
                <a:latin typeface="Bahnschrift Light" panose="020B0502040204020203" pitchFamily="34" charset="0"/>
                <a:cs typeface="Calibri" panose="020F0502020204030204" pitchFamily="34" charset="0"/>
              </a:rPr>
              <a:t>Oportunidades para o SESI</a:t>
            </a:r>
          </a:p>
        </p:txBody>
      </p:sp>
      <p:pic>
        <p:nvPicPr>
          <p:cNvPr id="5" name="Picture 2" descr="Um passo a passo para colocar a ideia de negócio em prática | Exame">
            <a:extLst>
              <a:ext uri="{FF2B5EF4-FFF2-40B4-BE49-F238E27FC236}">
                <a16:creationId xmlns:a16="http://schemas.microsoft.com/office/drawing/2014/main" id="{8471EC52-5F6D-CBF4-152C-ACFE2B694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9" t="4256" r="27524" b="2702"/>
          <a:stretch/>
        </p:blipFill>
        <p:spPr bwMode="auto">
          <a:xfrm>
            <a:off x="0" y="-33192"/>
            <a:ext cx="5034456" cy="689119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36CBC3C-130E-32DF-9038-09FB3CE70BB1}"/>
              </a:ext>
            </a:extLst>
          </p:cNvPr>
          <p:cNvSpPr/>
          <p:nvPr/>
        </p:nvSpPr>
        <p:spPr>
          <a:xfrm>
            <a:off x="0" y="-33192"/>
            <a:ext cx="5034456" cy="689119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Pentágono 12">
            <a:extLst>
              <a:ext uri="{FF2B5EF4-FFF2-40B4-BE49-F238E27FC236}">
                <a16:creationId xmlns:a16="http://schemas.microsoft.com/office/drawing/2014/main" id="{0C134B2D-4FF2-C241-CD76-583A43A85B78}"/>
              </a:ext>
            </a:extLst>
          </p:cNvPr>
          <p:cNvSpPr/>
          <p:nvPr/>
        </p:nvSpPr>
        <p:spPr>
          <a:xfrm>
            <a:off x="5401918" y="1949528"/>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2" name="Agrupar 41">
            <a:extLst>
              <a:ext uri="{FF2B5EF4-FFF2-40B4-BE49-F238E27FC236}">
                <a16:creationId xmlns:a16="http://schemas.microsoft.com/office/drawing/2014/main" id="{77325A6C-1B5F-B9EF-5D6B-0F6A98B2AA6F}"/>
              </a:ext>
            </a:extLst>
          </p:cNvPr>
          <p:cNvGrpSpPr/>
          <p:nvPr/>
        </p:nvGrpSpPr>
        <p:grpSpPr>
          <a:xfrm>
            <a:off x="5102284" y="1581268"/>
            <a:ext cx="1833703" cy="1400383"/>
            <a:chOff x="8290793" y="556205"/>
            <a:chExt cx="2735704" cy="2559309"/>
          </a:xfrm>
        </p:grpSpPr>
        <p:sp>
          <p:nvSpPr>
            <p:cNvPr id="43" name="Retângulo 42">
              <a:hlinkClick r:id="" action="ppaction://noaction"/>
              <a:extLst>
                <a:ext uri="{FF2B5EF4-FFF2-40B4-BE49-F238E27FC236}">
                  <a16:creationId xmlns:a16="http://schemas.microsoft.com/office/drawing/2014/main" id="{B8470F9B-D094-185C-B064-608380415EB3}"/>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4" name="Imagem 43">
              <a:hlinkClick r:id="" action="ppaction://noaction"/>
              <a:extLst>
                <a:ext uri="{FF2B5EF4-FFF2-40B4-BE49-F238E27FC236}">
                  <a16:creationId xmlns:a16="http://schemas.microsoft.com/office/drawing/2014/main" id="{B502539C-6952-4675-1F32-4A411143E17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45" name="CaixaDeTexto 44">
              <a:extLst>
                <a:ext uri="{FF2B5EF4-FFF2-40B4-BE49-F238E27FC236}">
                  <a16:creationId xmlns:a16="http://schemas.microsoft.com/office/drawing/2014/main" id="{A158511B-AE93-B3B9-703D-21AF1998FB2E}"/>
                </a:ext>
              </a:extLst>
            </p:cNvPr>
            <p:cNvSpPr txBox="1"/>
            <p:nvPr/>
          </p:nvSpPr>
          <p:spPr>
            <a:xfrm>
              <a:off x="9910588" y="556205"/>
              <a:ext cx="1028833"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1</a:t>
              </a:r>
            </a:p>
          </p:txBody>
        </p:sp>
      </p:grpSp>
      <p:sp>
        <p:nvSpPr>
          <p:cNvPr id="46" name="Pentágono 12">
            <a:extLst>
              <a:ext uri="{FF2B5EF4-FFF2-40B4-BE49-F238E27FC236}">
                <a16:creationId xmlns:a16="http://schemas.microsoft.com/office/drawing/2014/main" id="{A238387A-4E8A-D0E8-4C60-8BF23AA66DFE}"/>
              </a:ext>
            </a:extLst>
          </p:cNvPr>
          <p:cNvSpPr/>
          <p:nvPr/>
        </p:nvSpPr>
        <p:spPr>
          <a:xfrm>
            <a:off x="5485760" y="3542302"/>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47" name="Agrupar 46">
            <a:extLst>
              <a:ext uri="{FF2B5EF4-FFF2-40B4-BE49-F238E27FC236}">
                <a16:creationId xmlns:a16="http://schemas.microsoft.com/office/drawing/2014/main" id="{3878D781-10D9-5A2E-5371-990F2E2026C2}"/>
              </a:ext>
            </a:extLst>
          </p:cNvPr>
          <p:cNvGrpSpPr/>
          <p:nvPr/>
        </p:nvGrpSpPr>
        <p:grpSpPr>
          <a:xfrm>
            <a:off x="5102284" y="3161599"/>
            <a:ext cx="1833703" cy="1400383"/>
            <a:chOff x="8290793" y="556205"/>
            <a:chExt cx="2735704" cy="2559309"/>
          </a:xfrm>
        </p:grpSpPr>
        <p:sp>
          <p:nvSpPr>
            <p:cNvPr id="48" name="Retângulo 47">
              <a:hlinkClick r:id="" action="ppaction://noaction"/>
              <a:extLst>
                <a:ext uri="{FF2B5EF4-FFF2-40B4-BE49-F238E27FC236}">
                  <a16:creationId xmlns:a16="http://schemas.microsoft.com/office/drawing/2014/main" id="{15C64CFE-BA3A-FB1E-9D86-6FC0E1A85D30}"/>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49" name="Imagem 48">
              <a:hlinkClick r:id="" action="ppaction://noaction"/>
              <a:extLst>
                <a:ext uri="{FF2B5EF4-FFF2-40B4-BE49-F238E27FC236}">
                  <a16:creationId xmlns:a16="http://schemas.microsoft.com/office/drawing/2014/main" id="{13B61490-9F9C-1CE4-F4DE-8DC3BF1E73E1}"/>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0" name="CaixaDeTexto 49">
              <a:extLst>
                <a:ext uri="{FF2B5EF4-FFF2-40B4-BE49-F238E27FC236}">
                  <a16:creationId xmlns:a16="http://schemas.microsoft.com/office/drawing/2014/main" id="{5A14EE8C-A94F-2C7B-051D-E4270FFE499E}"/>
                </a:ext>
              </a:extLst>
            </p:cNvPr>
            <p:cNvSpPr txBox="1"/>
            <p:nvPr/>
          </p:nvSpPr>
          <p:spPr>
            <a:xfrm>
              <a:off x="9587731" y="556205"/>
              <a:ext cx="1351689"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kumimoji="0" lang="pt-BR" sz="10000" b="1" i="0" u="none" strike="noStrike" kern="0" cap="none" spc="-300" normalizeH="0" baseline="0" noProof="0">
                  <a:ln>
                    <a:noFill/>
                  </a:ln>
                  <a:solidFill>
                    <a:srgbClr val="404040"/>
                  </a:solidFill>
                  <a:effectLst/>
                  <a:uLnTx/>
                  <a:uFillTx/>
                  <a:latin typeface="Bradesco Sans"/>
                </a:rPr>
                <a:t>2</a:t>
              </a:r>
            </a:p>
          </p:txBody>
        </p:sp>
      </p:grpSp>
      <p:sp>
        <p:nvSpPr>
          <p:cNvPr id="51" name="Pentágono 12">
            <a:extLst>
              <a:ext uri="{FF2B5EF4-FFF2-40B4-BE49-F238E27FC236}">
                <a16:creationId xmlns:a16="http://schemas.microsoft.com/office/drawing/2014/main" id="{2D3CBD52-0605-6513-A59D-330D78C44FCA}"/>
              </a:ext>
            </a:extLst>
          </p:cNvPr>
          <p:cNvSpPr/>
          <p:nvPr/>
        </p:nvSpPr>
        <p:spPr>
          <a:xfrm>
            <a:off x="5514191" y="5110191"/>
            <a:ext cx="503449" cy="413212"/>
          </a:xfrm>
          <a:prstGeom prst="homePlate">
            <a:avLst>
              <a:gd name="adj" fmla="val 68050"/>
            </a:avLst>
          </a:prstGeom>
          <a:noFill/>
          <a:ln w="12700" cap="flat" cmpd="sng" algn="ctr">
            <a:solidFill>
              <a:srgbClr val="AFABAB"/>
            </a:solid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grpSp>
        <p:nvGrpSpPr>
          <p:cNvPr id="52" name="Agrupar 51">
            <a:extLst>
              <a:ext uri="{FF2B5EF4-FFF2-40B4-BE49-F238E27FC236}">
                <a16:creationId xmlns:a16="http://schemas.microsoft.com/office/drawing/2014/main" id="{4A449F76-EA14-20C3-6789-661E5FE80855}"/>
              </a:ext>
            </a:extLst>
          </p:cNvPr>
          <p:cNvGrpSpPr/>
          <p:nvPr/>
        </p:nvGrpSpPr>
        <p:grpSpPr>
          <a:xfrm>
            <a:off x="5102284" y="4741931"/>
            <a:ext cx="1833703" cy="1400383"/>
            <a:chOff x="8290793" y="556205"/>
            <a:chExt cx="2735704" cy="2559309"/>
          </a:xfrm>
        </p:grpSpPr>
        <p:sp>
          <p:nvSpPr>
            <p:cNvPr id="53" name="Retângulo 52">
              <a:hlinkClick r:id="" action="ppaction://noaction"/>
              <a:extLst>
                <a:ext uri="{FF2B5EF4-FFF2-40B4-BE49-F238E27FC236}">
                  <a16:creationId xmlns:a16="http://schemas.microsoft.com/office/drawing/2014/main" id="{191C1D9D-A5CD-B5D8-984E-215139E67CEC}"/>
                </a:ext>
              </a:extLst>
            </p:cNvPr>
            <p:cNvSpPr/>
            <p:nvPr/>
          </p:nvSpPr>
          <p:spPr>
            <a:xfrm flipH="1">
              <a:off x="8290793" y="2372627"/>
              <a:ext cx="2735704" cy="387160"/>
            </a:xfrm>
            <a:prstGeom prst="rect">
              <a:avLst/>
            </a:prstGeom>
            <a:gradFill flip="none" rotWithShape="1">
              <a:gsLst>
                <a:gs pos="0">
                  <a:srgbClr val="C0FBF2">
                    <a:shade val="30000"/>
                    <a:satMod val="115000"/>
                  </a:srgbClr>
                </a:gs>
                <a:gs pos="50000">
                  <a:srgbClr val="C0FBF2">
                    <a:shade val="67500"/>
                    <a:satMod val="115000"/>
                  </a:srgbClr>
                </a:gs>
                <a:gs pos="100000">
                  <a:srgbClr val="C0FBF2">
                    <a:shade val="100000"/>
                    <a:satMod val="115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368143"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FFFFFF"/>
                </a:solidFill>
                <a:effectLst/>
                <a:uLnTx/>
                <a:uFillTx/>
                <a:latin typeface="Bradesco Sans"/>
                <a:ea typeface="+mn-ea"/>
                <a:cs typeface="+mn-cs"/>
              </a:endParaRPr>
            </a:p>
          </p:txBody>
        </p:sp>
        <p:pic>
          <p:nvPicPr>
            <p:cNvPr id="54" name="Imagem 53">
              <a:hlinkClick r:id="" action="ppaction://noaction"/>
              <a:extLst>
                <a:ext uri="{FF2B5EF4-FFF2-40B4-BE49-F238E27FC236}">
                  <a16:creationId xmlns:a16="http://schemas.microsoft.com/office/drawing/2014/main" id="{C1EAB026-67EA-4960-E917-F5467414B038}"/>
                </a:ext>
              </a:extLst>
            </p:cNvPr>
            <p:cNvPicPr>
              <a:picLocks noChangeAspect="1"/>
            </p:cNvPicPr>
            <p:nvPr/>
          </p:nvPicPr>
          <p:blipFill rotWithShape="1">
            <a:blip r:embed="rId3">
              <a:extLst>
                <a:ext uri="{28A0092B-C50C-407E-A947-70E740481C1C}">
                  <a14:useLocalDpi xmlns:a14="http://schemas.microsoft.com/office/drawing/2010/main" val="0"/>
                </a:ext>
              </a:extLst>
            </a:blip>
            <a:srcRect l="41472" t="5613" r="50741" b="82041"/>
            <a:stretch/>
          </p:blipFill>
          <p:spPr>
            <a:xfrm>
              <a:off x="8421013" y="997216"/>
              <a:ext cx="1367168" cy="1219201"/>
            </a:xfrm>
            <a:prstGeom prst="rect">
              <a:avLst/>
            </a:prstGeom>
          </p:spPr>
        </p:pic>
        <p:sp>
          <p:nvSpPr>
            <p:cNvPr id="55" name="CaixaDeTexto 54">
              <a:extLst>
                <a:ext uri="{FF2B5EF4-FFF2-40B4-BE49-F238E27FC236}">
                  <a16:creationId xmlns:a16="http://schemas.microsoft.com/office/drawing/2014/main" id="{35162B45-E7EA-DD3A-994F-FEFCF85BBB10}"/>
                </a:ext>
              </a:extLst>
            </p:cNvPr>
            <p:cNvSpPr txBox="1"/>
            <p:nvPr/>
          </p:nvSpPr>
          <p:spPr>
            <a:xfrm>
              <a:off x="9628387" y="556205"/>
              <a:ext cx="1311034" cy="2559309"/>
            </a:xfrm>
            <a:prstGeom prst="rect">
              <a:avLst/>
            </a:prstGeom>
            <a:noFill/>
          </p:spPr>
          <p:txBody>
            <a:bodyPr wrap="none" rtlCol="0" anchor="ctr">
              <a:spAutoFit/>
            </a:bodyPr>
            <a:lstStyle/>
            <a:p>
              <a:pPr marL="0" marR="0" lvl="0" indent="0" algn="r" defTabSz="1368143" eaLnBrk="1" fontAlgn="auto" latinLnBrk="0" hangingPunct="1">
                <a:lnSpc>
                  <a:spcPct val="85000"/>
                </a:lnSpc>
                <a:spcBef>
                  <a:spcPts val="0"/>
                </a:spcBef>
                <a:spcAft>
                  <a:spcPts val="0"/>
                </a:spcAft>
                <a:buClrTx/>
                <a:buSzTx/>
                <a:buFontTx/>
                <a:buNone/>
                <a:tabLst/>
                <a:defRPr/>
              </a:pPr>
              <a:r>
                <a:rPr lang="pt-BR" sz="10000" b="1" kern="0" spc="-300">
                  <a:solidFill>
                    <a:srgbClr val="404040"/>
                  </a:solidFill>
                  <a:latin typeface="Bradesco Sans"/>
                </a:rPr>
                <a:t>3</a:t>
              </a:r>
              <a:endParaRPr kumimoji="0" lang="pt-BR" sz="10000" b="1" i="0" u="none" strike="noStrike" kern="0" cap="none" spc="-300" normalizeH="0" baseline="0" noProof="0">
                <a:ln>
                  <a:noFill/>
                </a:ln>
                <a:solidFill>
                  <a:srgbClr val="404040"/>
                </a:solidFill>
                <a:effectLst/>
                <a:uLnTx/>
                <a:uFillTx/>
                <a:latin typeface="Bradesco Sans"/>
              </a:endParaRPr>
            </a:p>
          </p:txBody>
        </p:sp>
      </p:grpSp>
      <p:sp>
        <p:nvSpPr>
          <p:cNvPr id="2" name="CaixaDeTexto 1">
            <a:extLst>
              <a:ext uri="{FF2B5EF4-FFF2-40B4-BE49-F238E27FC236}">
                <a16:creationId xmlns:a16="http://schemas.microsoft.com/office/drawing/2014/main" id="{31512FD8-651F-316A-FFF3-211F5726C454}"/>
              </a:ext>
            </a:extLst>
          </p:cNvPr>
          <p:cNvSpPr txBox="1"/>
          <p:nvPr/>
        </p:nvSpPr>
        <p:spPr>
          <a:xfrm>
            <a:off x="442320" y="5394903"/>
            <a:ext cx="4322359" cy="1269578"/>
          </a:xfrm>
          <a:prstGeom prst="rect">
            <a:avLst/>
          </a:prstGeom>
          <a:noFill/>
        </p:spPr>
        <p:txBody>
          <a:bodyPr wrap="square" rtlCol="0">
            <a:spAutoFit/>
          </a:bodyPr>
          <a:lstStyle/>
          <a:p>
            <a:pPr algn="r">
              <a:lnSpc>
                <a:spcPct val="85000"/>
              </a:lnSpc>
            </a:pPr>
            <a:r>
              <a:rPr lang="pt-BR" sz="4500" b="1">
                <a:latin typeface="Bahnschrift Light" panose="020B0502040204020203" pitchFamily="34" charset="0"/>
              </a:rPr>
              <a:t>PRINCIPAIS</a:t>
            </a:r>
          </a:p>
          <a:p>
            <a:pPr algn="r">
              <a:lnSpc>
                <a:spcPct val="85000"/>
              </a:lnSpc>
            </a:pPr>
            <a:r>
              <a:rPr lang="pt-BR" sz="4500" b="1">
                <a:latin typeface="Bahnschrift Light" panose="020B0502040204020203" pitchFamily="34" charset="0"/>
              </a:rPr>
              <a:t>APRENDIZADOS</a:t>
            </a:r>
          </a:p>
        </p:txBody>
      </p:sp>
      <p:sp>
        <p:nvSpPr>
          <p:cNvPr id="3" name="Espaço Reservado para Número de Slide 5">
            <a:extLst>
              <a:ext uri="{FF2B5EF4-FFF2-40B4-BE49-F238E27FC236}">
                <a16:creationId xmlns:a16="http://schemas.microsoft.com/office/drawing/2014/main" id="{265052CA-2E9A-AC59-72C4-6069A03021FA}"/>
              </a:ext>
            </a:extLst>
          </p:cNvPr>
          <p:cNvSpPr txBox="1">
            <a:spLocks/>
          </p:cNvSpPr>
          <p:nvPr/>
        </p:nvSpPr>
        <p:spPr>
          <a:xfrm>
            <a:off x="9050438" y="641689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F2233-54BA-4EC5-9FA5-0BA699A76462}" type="slidenum">
              <a:rPr lang="en-ZA" smtClean="0"/>
              <a:pPr/>
              <a:t>99</a:t>
            </a:fld>
            <a:endParaRPr lang="en-ZA"/>
          </a:p>
        </p:txBody>
      </p:sp>
    </p:spTree>
    <p:extLst>
      <p:ext uri="{BB962C8B-B14F-4D97-AF65-F5344CB8AC3E}">
        <p14:creationId xmlns:p14="http://schemas.microsoft.com/office/powerpoint/2010/main" val="15264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1" grpId="0" animBg="1"/>
      <p:bldP spid="46" grpId="0" animBg="1"/>
      <p:bldP spid="5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Stratégir - v0.1.potx" id="{097EE297-99E5-4D88-9726-24A9BF56D898}" vid="{B01B06AB-478B-43F8-AA0C-C2EC0ADF0C3B}"/>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F6173F0B62824FBDD207655A1F413E" ma:contentTypeVersion="20" ma:contentTypeDescription="Create a new document." ma:contentTypeScope="" ma:versionID="98374d46b30e18efe14c28df1b550a1e">
  <xsd:schema xmlns:xsd="http://www.w3.org/2001/XMLSchema" xmlns:xs="http://www.w3.org/2001/XMLSchema" xmlns:p="http://schemas.microsoft.com/office/2006/metadata/properties" xmlns:ns1="http://schemas.microsoft.com/sharepoint/v3" xmlns:ns2="ce17c774-e648-42a8-a676-5a5c2102292f" xmlns:ns3="f1bb4993-ebe8-469c-bf87-35f2ae938c71" targetNamespace="http://schemas.microsoft.com/office/2006/metadata/properties" ma:root="true" ma:fieldsID="275efe355602ffe8f3539d9c741a3fb5" ns1:_="" ns2:_="" ns3:_="">
    <xsd:import namespace="http://schemas.microsoft.com/sharepoint/v3"/>
    <xsd:import namespace="ce17c774-e648-42a8-a676-5a5c2102292f"/>
    <xsd:import namespace="f1bb4993-ebe8-469c-bf87-35f2ae938c7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17c774-e648-42a8-a676-5a5c21022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2c183d-4d2b-4583-b04a-86ecb4f81f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b4993-ebe8-469c-bf87-35f2ae938c7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192bd6-2e2a-41cc-b3d3-de90f12604f8}" ma:internalName="TaxCatchAll" ma:showField="CatchAllData" ma:web="f1bb4993-ebe8-469c-bf87-35f2ae938c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17c774-e648-42a8-a676-5a5c2102292f">
      <Terms xmlns="http://schemas.microsoft.com/office/infopath/2007/PartnerControls"/>
    </lcf76f155ced4ddcb4097134ff3c332f>
    <_ip_UnifiedCompliancePolicyUIAction xmlns="http://schemas.microsoft.com/sharepoint/v3" xsi:nil="true"/>
    <TaxCatchAll xmlns="f1bb4993-ebe8-469c-bf87-35f2ae938c7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A287D76-117D-403A-AA74-462295D3370B}">
  <ds:schemaRefs>
    <ds:schemaRef ds:uri="http://schemas.microsoft.com/sharepoint/v3/contenttype/forms"/>
  </ds:schemaRefs>
</ds:datastoreItem>
</file>

<file path=customXml/itemProps2.xml><?xml version="1.0" encoding="utf-8"?>
<ds:datastoreItem xmlns:ds="http://schemas.openxmlformats.org/officeDocument/2006/customXml" ds:itemID="{84145B8C-5F42-4719-83F8-54412E417CBB}">
  <ds:schemaRefs>
    <ds:schemaRef ds:uri="ce17c774-e648-42a8-a676-5a5c2102292f"/>
    <ds:schemaRef ds:uri="f1bb4993-ebe8-469c-bf87-35f2ae938c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6210B5-21CE-4495-ADCB-9ADBFF68C912}">
  <ds:schemaRefs>
    <ds:schemaRef ds:uri="ce17c774-e648-42a8-a676-5a5c2102292f"/>
    <ds:schemaRef ds:uri="f1bb4993-ebe8-469c-bf87-35f2ae938c71"/>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101</Slides>
  <Notes>15</Notes>
  <HiddenSlides>52</HiddenSlides>
  <ScaleCrop>false</ScaleCrop>
  <HeadingPairs>
    <vt:vector size="4" baseType="variant">
      <vt:variant>
        <vt:lpstr>Theme</vt:lpstr>
      </vt:variant>
      <vt:variant>
        <vt:i4>4</vt:i4>
      </vt:variant>
      <vt:variant>
        <vt:lpstr>Slide Titles</vt:lpstr>
      </vt:variant>
      <vt:variant>
        <vt:i4>101</vt:i4>
      </vt:variant>
    </vt:vector>
  </HeadingPairs>
  <TitlesOfParts>
    <vt:vector size="105" baseType="lpstr">
      <vt:lpstr>Thème Office</vt:lpstr>
      <vt:lpstr>Personalizar design</vt:lpstr>
      <vt:lpstr>Tema do Office</vt:lpstr>
      <vt:lpstr>1_Tema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oferta de plano de saúde visa garantir atendimento de saúde ao colaborador, atrair e reter mão de obra, ampliar a produtividade </vt:lpstr>
      <vt:lpstr>Verbatim - Motivações para ofertar planos</vt:lpstr>
      <vt:lpstr>Verbatim - Motivações para ofertar planos</vt:lpstr>
      <vt:lpstr>Verbatim - Motivações para ofertar planos</vt:lpstr>
      <vt:lpstr>PowerPoint Presentation</vt:lpstr>
      <vt:lpstr>Critérios de escolha das operadoras</vt:lpstr>
      <vt:lpstr>Operadoras escolhidas</vt:lpstr>
      <vt:lpstr>Verbatim - Critérios de escolha da operadora</vt:lpstr>
      <vt:lpstr>Verbatim - Critérios de escolha da operadora</vt:lpstr>
      <vt:lpstr>Modalidades de planos adotadas &amp; critérios de decisão (1/2) </vt:lpstr>
      <vt:lpstr>Modalidades de planos adotadas &amp; critérios de decisão (2/2) </vt:lpstr>
      <vt:lpstr>Verbatim - Modalidades e critérios de decisão</vt:lpstr>
      <vt:lpstr>Verbatim - Modalidades e critérios de decisão</vt:lpstr>
      <vt:lpstr>Verbatim - Modalidades e critérios de decisão</vt:lpstr>
      <vt:lpstr>Verbatim - Modalidades e critérios de decisão</vt:lpstr>
      <vt:lpstr>Processo de reajuste</vt:lpstr>
      <vt:lpstr>Verbatim - Processo de reajuste</vt:lpstr>
      <vt:lpstr>Verbatim - Processo de reajuste</vt:lpstr>
      <vt:lpstr>Verbatim - Processo de reajuste</vt:lpstr>
      <vt:lpstr>Utilização de Intermediários &amp; seu papel</vt:lpstr>
      <vt:lpstr>Verbatim - Intermediários</vt:lpstr>
      <vt:lpstr>Verbatim - Intermediários</vt:lpstr>
      <vt:lpstr>Verbatim - Intermediários</vt:lpstr>
      <vt:lpstr>Porque não utilizam intermediários?</vt:lpstr>
      <vt:lpstr>Verbatim -  Sem Intermediários</vt:lpstr>
      <vt:lpstr>Verbatim -  Sem Intermediários</vt:lpstr>
      <vt:lpstr>Verbatim -  Sem Intermediários</vt:lpstr>
      <vt:lpstr>Satisfação com o plano de saúde (1/2)</vt:lpstr>
      <vt:lpstr>Satisfação com o plano de saúde (1/2)</vt:lpstr>
      <vt:lpstr>Verbatim - Satisfação com o Plano</vt:lpstr>
      <vt:lpstr>Verbatim - Satisfação com o Plano</vt:lpstr>
      <vt:lpstr>Verbatim - Satisfação com o Plano</vt:lpstr>
      <vt:lpstr>Satisfação com o intermediário</vt:lpstr>
      <vt:lpstr>Verbatim - Satisfação com o Intermediário</vt:lpstr>
      <vt:lpstr>Verbatim - Satisfação com o Intermediário</vt:lpstr>
      <vt:lpstr>PowerPoint Presentation</vt:lpstr>
      <vt:lpstr>Monitoramento da Sinistralidade</vt:lpstr>
      <vt:lpstr>Estratégias para reduzir a Sinistralidade</vt:lpstr>
      <vt:lpstr>Monitoramento de custos do plano</vt:lpstr>
      <vt:lpstr>Monitoramento de Necessidades de Saúde do Colaborador</vt:lpstr>
      <vt:lpstr>Monitoramento de dados gerais da população e tendências de saúde</vt:lpstr>
      <vt:lpstr>Verbatim - Indicadores monitorados</vt:lpstr>
      <vt:lpstr>Verbatim - Indicadores monitorados</vt:lpstr>
      <vt:lpstr>Verbatim - Indicadores monitorados</vt:lpstr>
      <vt:lpstr>Verbatim - Indicadores monitorados</vt:lpstr>
      <vt:lpstr>Verbatim - Indicadores monitorados</vt:lpstr>
      <vt:lpstr>Verbatim - Indicadores monitorados</vt:lpstr>
      <vt:lpstr>Verbatim - Indicadores monitorados</vt:lpstr>
      <vt:lpstr>Verbatim - Indicadores monitorados</vt:lpstr>
      <vt:lpstr>PowerPoint Presentation</vt:lpstr>
      <vt:lpstr>Oferta de outros serviços voltados à Promoção da Saúde</vt:lpstr>
      <vt:lpstr>Verbatim - Outros Serviços</vt:lpstr>
      <vt:lpstr>Verbatim - Outros serviços</vt:lpstr>
      <vt:lpstr>Verbatim - Outros serviços</vt:lpstr>
      <vt:lpstr>Verbatim - Outros serviços</vt:lpstr>
      <vt:lpstr>Verbatim - Outros serviços</vt:lpstr>
      <vt:lpstr>Linhas de cuidado priorizadas pela empresa e aderência do Plano de saúde</vt:lpstr>
      <vt:lpstr>Verbatim - Aderência do Plano de Saúde</vt:lpstr>
      <vt:lpstr>Verbatim - Aderência do Plano de Saúde</vt:lpstr>
      <vt:lpstr>Demanda de outros tipos de serviços em saúde</vt:lpstr>
      <vt:lpstr>Satisfação dos funcionários com a promoção da saúde na empresa</vt:lpstr>
      <vt:lpstr>PowerPoint Presentation</vt:lpstr>
      <vt:lpstr>Sentem falta de algum serviço ou programa para aprimorar a gestão da saúde na empresa?</vt:lpstr>
      <vt:lpstr>Verbatim - Do que sentem falta?</vt:lpstr>
      <vt:lpstr>Verbatim - Do que sentem falta?</vt:lpstr>
      <vt:lpstr>Verbatim - Do que sentem falta?</vt:lpstr>
      <vt:lpstr>Expectativa de uma ação direta do SESI para apoiar as indústrias</vt:lpstr>
      <vt:lpstr>Expectativa de uma ação direta do SESI para apoiar as indústrias</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Verbatim - Esperam do SESI?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Vaesken</dc:creator>
  <cp:revision>1</cp:revision>
  <cp:lastPrinted>2016-10-06T14:46:59Z</cp:lastPrinted>
  <dcterms:created xsi:type="dcterms:W3CDTF">2016-09-08T08:00:59Z</dcterms:created>
  <dcterms:modified xsi:type="dcterms:W3CDTF">2024-10-02T22:21:31Z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0x010100E3F6173F0B62824FBDD207655A1F413E</vt:lpwstr>
  </property>
  <property fmtid="{D5CDD505-2E9C-101B-9397-08002B2CF9AE}" pid="3" name="MediaServiceImageTags">
    <vt:lpwstr/>
  </property>
</Properties>
</file>