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95" r:id="rId2"/>
    <p:sldMasterId id="2147483707" r:id="rId3"/>
    <p:sldMasterId id="2147483721" r:id="rId4"/>
    <p:sldMasterId id="2147483734" r:id="rId5"/>
    <p:sldMasterId id="2147483759" r:id="rId6"/>
    <p:sldMasterId id="2147483798" r:id="rId7"/>
    <p:sldMasterId id="2147483823" r:id="rId8"/>
  </p:sldMasterIdLst>
  <p:notesMasterIdLst>
    <p:notesMasterId r:id="rId23"/>
  </p:notesMasterIdLst>
  <p:sldIdLst>
    <p:sldId id="1655" r:id="rId9"/>
    <p:sldId id="944" r:id="rId10"/>
    <p:sldId id="1698" r:id="rId11"/>
    <p:sldId id="1285" r:id="rId12"/>
    <p:sldId id="1695" r:id="rId13"/>
    <p:sldId id="1704" r:id="rId14"/>
    <p:sldId id="1347" r:id="rId15"/>
    <p:sldId id="1718" r:id="rId16"/>
    <p:sldId id="1712" r:id="rId17"/>
    <p:sldId id="1714" r:id="rId18"/>
    <p:sldId id="1007" r:id="rId19"/>
    <p:sldId id="1716" r:id="rId20"/>
    <p:sldId id="1682" r:id="rId21"/>
    <p:sldId id="1351" r:id="rId22"/>
  </p:sldIdLst>
  <p:sldSz cx="9144000" cy="5143500" type="screen16x9"/>
  <p:notesSz cx="6858000" cy="9144000"/>
  <p:defaultTextStyle>
    <a:defPPr>
      <a:defRPr lang="en-US">
        <a:uFillTx/>
      </a:defRPr>
    </a:defPPr>
    <a:lvl1pPr marL="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34C"/>
    <a:srgbClr val="C7B52D"/>
    <a:srgbClr val="C7A237"/>
    <a:srgbClr val="DCC51F"/>
    <a:srgbClr val="C7AA1F"/>
    <a:srgbClr val="E4D038"/>
    <a:srgbClr val="DFC889"/>
    <a:srgbClr val="1B2E45"/>
    <a:srgbClr val="358824"/>
    <a:srgbClr val="40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46" autoAdjust="0"/>
    <p:restoredTop sz="96327" autoAdjust="0"/>
  </p:normalViewPr>
  <p:slideViewPr>
    <p:cSldViewPr snapToGrid="0" snapToObjects="1">
      <p:cViewPr varScale="1">
        <p:scale>
          <a:sx n="171" d="100"/>
          <a:sy n="171" d="100"/>
        </p:scale>
        <p:origin x="26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Planilha1!$A$3</c:f>
              <c:strCache>
                <c:ptCount val="1"/>
                <c:pt idx="0">
                  <c:v>Exportação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en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Planilha1!$B$2:$E$2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 (Janeiro a Setembro)</c:v>
                </c:pt>
              </c:strCache>
            </c:strRef>
          </c:cat>
          <c:val>
            <c:numRef>
              <c:f>Planilha1!$B$3:$E$3</c:f>
              <c:numCache>
                <c:formatCode>0.000</c:formatCode>
                <c:ptCount val="4"/>
                <c:pt idx="0">
                  <c:v>2.04</c:v>
                </c:pt>
                <c:pt idx="1">
                  <c:v>2.25</c:v>
                </c:pt>
                <c:pt idx="2" formatCode="General">
                  <c:v>2.056</c:v>
                </c:pt>
                <c:pt idx="3" formatCode="General">
                  <c:v>1.5289999999999999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01-422D-B768-82E588DC9938}"/>
            </c:ext>
          </c:extLst>
        </c:ser>
        <c:ser>
          <c:idx val="1"/>
          <c:order val="1"/>
          <c:tx>
            <c:strRef>
              <c:f>Planilha1!$A$4</c:f>
              <c:strCache>
                <c:ptCount val="1"/>
                <c:pt idx="0">
                  <c:v>Importação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en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Planilha1!$B$2:$E$2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 (Janeiro a Setembro)</c:v>
                </c:pt>
              </c:strCache>
            </c:strRef>
          </c:cat>
          <c:val>
            <c:numRef>
              <c:f>Planilha1!$B$4:$E$4</c:f>
              <c:numCache>
                <c:formatCode>General</c:formatCode>
                <c:ptCount val="4"/>
                <c:pt idx="0">
                  <c:v>0.56100000000000005</c:v>
                </c:pt>
                <c:pt idx="1">
                  <c:v>0.55400000000000005</c:v>
                </c:pt>
                <c:pt idx="2">
                  <c:v>0.73299999999999998</c:v>
                </c:pt>
                <c:pt idx="3">
                  <c:v>0.63500000000000001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01-422D-B768-82E588DC99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31117167"/>
        <c:axId val="1631117583"/>
      </c:lineChart>
      <c:catAx>
        <c:axId val="1631117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BR"/>
          </a:p>
        </c:txPr>
        <c:crossAx val="1631117583"/>
        <c:crosses val="autoZero"/>
        <c:auto val="1"/>
        <c:lblAlgn val="ctr"/>
        <c:lblOffset val="100"/>
        <c:noMultiLvlLbl val="0"/>
      </c:catAx>
      <c:valAx>
        <c:axId val="1631117583"/>
        <c:scaling>
          <c:orientation val="minMax"/>
        </c:scaling>
        <c:delete val="1"/>
        <c:axPos val="l"/>
        <c:numFmt formatCode="0.000" sourceLinked="1"/>
        <c:majorTickMark val="none"/>
        <c:minorTickMark val="none"/>
        <c:tickLblPos val="nextTo"/>
        <c:crossAx val="1631117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2060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rgbClr val="002060"/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en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00206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pt-BR"/>
              <a:t>5 principais produtos exportados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002060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Carne de frango</c:v>
                </c:pt>
                <c:pt idx="1">
                  <c:v>Ouro</c:v>
                </c:pt>
                <c:pt idx="2">
                  <c:v>Açúcar</c:v>
                </c:pt>
                <c:pt idx="3">
                  <c:v>Madeira (pastas químicas)</c:v>
                </c:pt>
                <c:pt idx="4">
                  <c:v>Carne bovina</c:v>
                </c:pt>
              </c:strCache>
            </c:str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425.44</c:v>
                </c:pt>
                <c:pt idx="1">
                  <c:v>381.8</c:v>
                </c:pt>
                <c:pt idx="2">
                  <c:v>315.70999999999998</c:v>
                </c:pt>
                <c:pt idx="3">
                  <c:v>137.66</c:v>
                </c:pt>
                <c:pt idx="4">
                  <c:v>108.03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E4-4EFA-B016-96FE82653A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839056"/>
        <c:axId val="52836560"/>
      </c:barChart>
      <c:catAx>
        <c:axId val="528390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BR"/>
          </a:p>
        </c:txPr>
        <c:crossAx val="52836560"/>
        <c:crosses val="autoZero"/>
        <c:auto val="1"/>
        <c:lblAlgn val="ctr"/>
        <c:lblOffset val="100"/>
        <c:noMultiLvlLbl val="0"/>
      </c:catAx>
      <c:valAx>
        <c:axId val="52836560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2839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rgbClr val="002060"/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en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00206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pt-BR"/>
              <a:t>5 principais produtos importados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002060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Barcos-faróis, guindastes flutuantes</c:v>
                </c:pt>
                <c:pt idx="1">
                  <c:v>Petróleo</c:v>
                </c:pt>
                <c:pt idx="2">
                  <c:v>Enxofre</c:v>
                </c:pt>
                <c:pt idx="3">
                  <c:v>Partes de turbopropulsores</c:v>
                </c:pt>
                <c:pt idx="4">
                  <c:v>Ureia</c:v>
                </c:pt>
              </c:strCache>
            </c:str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458.18</c:v>
                </c:pt>
                <c:pt idx="1">
                  <c:v>162.87</c:v>
                </c:pt>
                <c:pt idx="2">
                  <c:v>35.58</c:v>
                </c:pt>
                <c:pt idx="3">
                  <c:v>17.850000000000001</c:v>
                </c:pt>
                <c:pt idx="4">
                  <c:v>16.78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E0-4EE1-9C4F-90CBB2384FD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73933328"/>
        <c:axId val="1873947472"/>
      </c:barChart>
      <c:catAx>
        <c:axId val="18739333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BR"/>
          </a:p>
        </c:txPr>
        <c:crossAx val="1873947472"/>
        <c:crosses val="autoZero"/>
        <c:auto val="1"/>
        <c:lblAlgn val="ctr"/>
        <c:lblOffset val="100"/>
        <c:noMultiLvlLbl val="0"/>
      </c:catAx>
      <c:valAx>
        <c:axId val="187394747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87393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rgbClr val="002060"/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en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US$ Milhões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Planilha1!$B$2:$B$12</c:f>
              <c:numCache>
                <c:formatCode>General</c:formatCode>
                <c:ptCount val="11"/>
                <c:pt idx="0">
                  <c:v>11.829688130000001</c:v>
                </c:pt>
                <c:pt idx="1">
                  <c:v>2.0634693999999998</c:v>
                </c:pt>
                <c:pt idx="2">
                  <c:v>13.35742793</c:v>
                </c:pt>
                <c:pt idx="3">
                  <c:v>122.04174845000001</c:v>
                </c:pt>
                <c:pt idx="4">
                  <c:v>107.04953347999999</c:v>
                </c:pt>
                <c:pt idx="5">
                  <c:v>112.72910085000001</c:v>
                </c:pt>
                <c:pt idx="6">
                  <c:v>119.04159876</c:v>
                </c:pt>
                <c:pt idx="7">
                  <c:v>98.348098039999996</c:v>
                </c:pt>
                <c:pt idx="8">
                  <c:v>96.98950271999999</c:v>
                </c:pt>
                <c:pt idx="9">
                  <c:v>84.25918661</c:v>
                </c:pt>
                <c:pt idx="10">
                  <c:v>99.162561549999992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B4-4793-B41B-83AD014DA2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83855328"/>
        <c:axId val="683855744"/>
      </c:barChart>
      <c:catAx>
        <c:axId val="68385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R"/>
          </a:p>
        </c:txPr>
        <c:crossAx val="683855744"/>
        <c:crosses val="autoZero"/>
        <c:auto val="1"/>
        <c:lblAlgn val="ctr"/>
        <c:lblOffset val="100"/>
        <c:noMultiLvlLbl val="0"/>
      </c:catAx>
      <c:valAx>
        <c:axId val="683855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385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n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US$ Milhões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Planilha1!$B$2:$B$11</c:f>
              <c:numCache>
                <c:formatCode>General</c:formatCode>
                <c:ptCount val="10"/>
                <c:pt idx="0">
                  <c:v>242.09775045418999</c:v>
                </c:pt>
                <c:pt idx="1">
                  <c:v>238.78254687904962</c:v>
                </c:pt>
                <c:pt idx="2">
                  <c:v>269.55591497747412</c:v>
                </c:pt>
                <c:pt idx="3">
                  <c:v>227.44702039141941</c:v>
                </c:pt>
                <c:pt idx="4">
                  <c:v>187.66563676846692</c:v>
                </c:pt>
                <c:pt idx="5">
                  <c:v>171.15744638999996</c:v>
                </c:pt>
                <c:pt idx="6">
                  <c:v>420.23126059500004</c:v>
                </c:pt>
                <c:pt idx="7">
                  <c:v>781.5934074700001</c:v>
                </c:pt>
                <c:pt idx="8">
                  <c:v>1984.1300464299998</c:v>
                </c:pt>
                <c:pt idx="9">
                  <c:v>1263.9877215699998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616-9DC3-E7D34F14B9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83855328"/>
        <c:axId val="683855744"/>
      </c:barChart>
      <c:catAx>
        <c:axId val="68385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R"/>
          </a:p>
        </c:txPr>
        <c:crossAx val="683855744"/>
        <c:crosses val="autoZero"/>
        <c:auto val="1"/>
        <c:lblAlgn val="ctr"/>
        <c:lblOffset val="100"/>
        <c:noMultiLvlLbl val="0"/>
      </c:catAx>
      <c:valAx>
        <c:axId val="683855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385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n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F2ADA6-B837-435D-9CE5-2330F25134D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48C0A36-B00B-4812-B660-E6CDD9D6D188}">
      <dgm:prSet phldrT="[Texto]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pt-BR" b="1" i="0" u="none" strike="noStrike" cap="none" spc="0" normalizeH="0" baseline="0" noProof="0" dirty="0">
              <a:ln/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rPr>
            <a:t>Analisando os dados anuais dos últimos 3 anos, de 2018 até 2020, as exportações do Brasil para EAU aumentaram 1%, enquanto que as importações, 31%,</a:t>
          </a:r>
          <a:endParaRPr lang="pt-BR" dirty="0"/>
        </a:p>
      </dgm:t>
    </dgm:pt>
    <dgm:pt modelId="{4A009026-BE99-4B3C-88BC-8930AC260BBC}" type="parTrans" cxnId="{F8B54382-A26B-43E7-9AD6-A4516FF16F38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0C7ED83B-07C9-49A8-AC6F-2813D1FD6909}" type="sibTrans" cxnId="{F8B54382-A26B-43E7-9AD6-A4516FF16F38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445EE4C2-AF13-49F3-B48E-483AD2D20042}">
      <dgm:prSet/>
      <dgm:spPr/>
      <dgm:t>
        <a:bodyPr/>
        <a:lstStyle/>
        <a:p>
          <a:r>
            <a:rPr lang="pt-BR" b="1">
              <a:latin typeface="Calibri Light" panose="020F0302020204030204" pitchFamily="34" charset="0"/>
              <a:cs typeface="Calibri Light" panose="020F0302020204030204" pitchFamily="34" charset="0"/>
            </a:rPr>
            <a:t>Para o Brasil, dentre os 22 Países Árabes, em 2020, os Emirados Árabes Unidos foram o 1º destino das exportações e o 4º fornecedor das importações,</a:t>
          </a:r>
          <a:endParaRPr lang="pt-BR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9DE44EA-227C-4F00-A8A3-E5391DA6BCF3}" type="parTrans" cxnId="{6E2C6DFC-1535-4643-834D-0E86922A88EF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6DFDB29C-F57D-4AC1-9ADE-3B95ECE81A9E}" type="sibTrans" cxnId="{6E2C6DFC-1535-4643-834D-0E86922A88EF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B08973D7-9A33-4EDF-BB34-16C329CCE312}">
      <dgm:prSet/>
      <dgm:spPr/>
      <dgm:t>
        <a:bodyPr/>
        <a:lstStyle/>
        <a:p>
          <a:r>
            <a:rPr kumimoji="0" lang="pt-BR" b="1" u="none" strike="noStrike" cap="none" spc="0" normalizeH="0" baseline="0" noProof="0">
              <a:ln/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rPr>
            <a:t>De Janeiro a Set</a:t>
          </a:r>
          <a:r>
            <a:rPr lang="pt-BR" b="1">
              <a:latin typeface="Calibri Light" panose="020F0302020204030204" pitchFamily="34" charset="0"/>
              <a:cs typeface="Calibri Light" panose="020F0302020204030204" pitchFamily="34" charset="0"/>
            </a:rPr>
            <a:t>embro de 2021 as exportações do Brasil para os EAU aumentaram 6% em relação ao mesmo período de 2020, já as importações aumentaram 229%, muito por conta do crescimento de 351% na importação brasileira de petróleo dos EAU.</a:t>
          </a:r>
          <a:endParaRPr kumimoji="0" lang="pt-BR" b="1" u="none" strike="noStrike" cap="none" spc="0" normalizeH="0" baseline="0" noProof="0" dirty="0">
            <a:ln/>
            <a:effectLst/>
            <a:uLnTx/>
            <a:uFillTx/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2213D10-922F-4DD7-9828-2E8EB60D9F05}" type="parTrans" cxnId="{2863D062-B3F1-4420-81D8-CB639A6F34ED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E5C159A1-7F6D-4308-8DA2-39C99B610D02}" type="sibTrans" cxnId="{2863D062-B3F1-4420-81D8-CB639A6F34ED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EBDB6E87-55B7-413C-88A5-AE33F3FDEEA8}" type="pres">
      <dgm:prSet presAssocID="{21F2ADA6-B837-435D-9CE5-2330F25134D3}" presName="Name0" presStyleCnt="0">
        <dgm:presLayoutVars>
          <dgm:dir/>
          <dgm:resizeHandles val="exact"/>
        </dgm:presLayoutVars>
      </dgm:prSet>
      <dgm:spPr/>
    </dgm:pt>
    <dgm:pt modelId="{E91CC9BA-F406-4E47-8E53-76E78F888D17}" type="pres">
      <dgm:prSet presAssocID="{648C0A36-B00B-4812-B660-E6CDD9D6D188}" presName="node" presStyleLbl="node1" presStyleIdx="0" presStyleCnt="3">
        <dgm:presLayoutVars>
          <dgm:bulletEnabled val="1"/>
        </dgm:presLayoutVars>
      </dgm:prSet>
      <dgm:spPr/>
    </dgm:pt>
    <dgm:pt modelId="{5F630C33-2B6F-4D2E-BBEC-70090184CB75}" type="pres">
      <dgm:prSet presAssocID="{0C7ED83B-07C9-49A8-AC6F-2813D1FD6909}" presName="sibTrans" presStyleCnt="0"/>
      <dgm:spPr/>
    </dgm:pt>
    <dgm:pt modelId="{FE0159D8-6802-41FD-8E45-04F20166B21F}" type="pres">
      <dgm:prSet presAssocID="{445EE4C2-AF13-49F3-B48E-483AD2D20042}" presName="node" presStyleLbl="node1" presStyleIdx="1" presStyleCnt="3">
        <dgm:presLayoutVars>
          <dgm:bulletEnabled val="1"/>
        </dgm:presLayoutVars>
      </dgm:prSet>
      <dgm:spPr/>
    </dgm:pt>
    <dgm:pt modelId="{8C7CD3AC-7E40-4C3D-9936-9DF4E4C4FE03}" type="pres">
      <dgm:prSet presAssocID="{6DFDB29C-F57D-4AC1-9ADE-3B95ECE81A9E}" presName="sibTrans" presStyleCnt="0"/>
      <dgm:spPr/>
    </dgm:pt>
    <dgm:pt modelId="{B4A9B910-3AB2-440E-A86B-1117F40C18B0}" type="pres">
      <dgm:prSet presAssocID="{B08973D7-9A33-4EDF-BB34-16C329CCE312}" presName="node" presStyleLbl="node1" presStyleIdx="2" presStyleCnt="3">
        <dgm:presLayoutVars>
          <dgm:bulletEnabled val="1"/>
        </dgm:presLayoutVars>
      </dgm:prSet>
      <dgm:spPr/>
    </dgm:pt>
  </dgm:ptLst>
  <dgm:cxnLst>
    <dgm:cxn modelId="{3EF86D30-A781-42D0-9A29-B64D3BC79539}" type="presOf" srcId="{B08973D7-9A33-4EDF-BB34-16C329CCE312}" destId="{B4A9B910-3AB2-440E-A86B-1117F40C18B0}" srcOrd="0" destOrd="0" presId="urn:microsoft.com/office/officeart/2005/8/layout/hList6"/>
    <dgm:cxn modelId="{2863D062-B3F1-4420-81D8-CB639A6F34ED}" srcId="{21F2ADA6-B837-435D-9CE5-2330F25134D3}" destId="{B08973D7-9A33-4EDF-BB34-16C329CCE312}" srcOrd="2" destOrd="0" parTransId="{62213D10-922F-4DD7-9828-2E8EB60D9F05}" sibTransId="{E5C159A1-7F6D-4308-8DA2-39C99B610D02}"/>
    <dgm:cxn modelId="{F8B54382-A26B-43E7-9AD6-A4516FF16F38}" srcId="{21F2ADA6-B837-435D-9CE5-2330F25134D3}" destId="{648C0A36-B00B-4812-B660-E6CDD9D6D188}" srcOrd="0" destOrd="0" parTransId="{4A009026-BE99-4B3C-88BC-8930AC260BBC}" sibTransId="{0C7ED83B-07C9-49A8-AC6F-2813D1FD6909}"/>
    <dgm:cxn modelId="{45071597-30AE-4C43-B5DC-6148EED2E132}" type="presOf" srcId="{648C0A36-B00B-4812-B660-E6CDD9D6D188}" destId="{E91CC9BA-F406-4E47-8E53-76E78F888D17}" srcOrd="0" destOrd="0" presId="urn:microsoft.com/office/officeart/2005/8/layout/hList6"/>
    <dgm:cxn modelId="{B0BF88A3-9A0B-4B89-BF6C-F6D7A35C6656}" type="presOf" srcId="{21F2ADA6-B837-435D-9CE5-2330F25134D3}" destId="{EBDB6E87-55B7-413C-88A5-AE33F3FDEEA8}" srcOrd="0" destOrd="0" presId="urn:microsoft.com/office/officeart/2005/8/layout/hList6"/>
    <dgm:cxn modelId="{01EA18AD-0DFB-4F7F-97B7-788675B298CF}" type="presOf" srcId="{445EE4C2-AF13-49F3-B48E-483AD2D20042}" destId="{FE0159D8-6802-41FD-8E45-04F20166B21F}" srcOrd="0" destOrd="0" presId="urn:microsoft.com/office/officeart/2005/8/layout/hList6"/>
    <dgm:cxn modelId="{6E2C6DFC-1535-4643-834D-0E86922A88EF}" srcId="{21F2ADA6-B837-435D-9CE5-2330F25134D3}" destId="{445EE4C2-AF13-49F3-B48E-483AD2D20042}" srcOrd="1" destOrd="0" parTransId="{69DE44EA-227C-4F00-A8A3-E5391DA6BCF3}" sibTransId="{6DFDB29C-F57D-4AC1-9ADE-3B95ECE81A9E}"/>
    <dgm:cxn modelId="{0E2C7A06-7EAE-4BBE-945D-940887B0D13E}" type="presParOf" srcId="{EBDB6E87-55B7-413C-88A5-AE33F3FDEEA8}" destId="{E91CC9BA-F406-4E47-8E53-76E78F888D17}" srcOrd="0" destOrd="0" presId="urn:microsoft.com/office/officeart/2005/8/layout/hList6"/>
    <dgm:cxn modelId="{063CE299-62D8-4D98-8303-8246A499A784}" type="presParOf" srcId="{EBDB6E87-55B7-413C-88A5-AE33F3FDEEA8}" destId="{5F630C33-2B6F-4D2E-BBEC-70090184CB75}" srcOrd="1" destOrd="0" presId="urn:microsoft.com/office/officeart/2005/8/layout/hList6"/>
    <dgm:cxn modelId="{84A04CA5-8BC0-41E5-887F-27F3BE127951}" type="presParOf" srcId="{EBDB6E87-55B7-413C-88A5-AE33F3FDEEA8}" destId="{FE0159D8-6802-41FD-8E45-04F20166B21F}" srcOrd="2" destOrd="0" presId="urn:microsoft.com/office/officeart/2005/8/layout/hList6"/>
    <dgm:cxn modelId="{44C54EEF-D280-4D88-9C66-DABC53EC3197}" type="presParOf" srcId="{EBDB6E87-55B7-413C-88A5-AE33F3FDEEA8}" destId="{8C7CD3AC-7E40-4C3D-9936-9DF4E4C4FE03}" srcOrd="3" destOrd="0" presId="urn:microsoft.com/office/officeart/2005/8/layout/hList6"/>
    <dgm:cxn modelId="{1B1B7ECF-5D0C-4634-86AD-CAAB2B7E672A}" type="presParOf" srcId="{EBDB6E87-55B7-413C-88A5-AE33F3FDEEA8}" destId="{B4A9B910-3AB2-440E-A86B-1117F40C18B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0787AD-68E8-4AA2-AAF6-ADFCAAE33109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C32C124F-CF91-47CD-BB6F-69ADAE57515C}">
      <dgm:prSet phldrT="[Texto]"/>
      <dgm:spPr/>
      <dgm:t>
        <a:bodyPr/>
        <a:lstStyle/>
        <a:p>
          <a:r>
            <a:rPr lang="pt-BR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Assinado em 2018</a:t>
          </a:r>
        </a:p>
      </dgm:t>
    </dgm:pt>
    <dgm:pt modelId="{2110F623-F01D-4171-B31A-141E8F3A9226}" type="parTrans" cxnId="{4EE80E40-0ABD-4E1F-B1EC-A157A289F7A4}">
      <dgm:prSet/>
      <dgm:spPr/>
      <dgm:t>
        <a:bodyPr/>
        <a:lstStyle/>
        <a:p>
          <a:endParaRPr lang="pt-BR">
            <a:solidFill>
              <a:srgbClr val="00206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B5A559D-3A62-45DE-8BDB-65090980AA4F}" type="sibTrans" cxnId="{4EE80E40-0ABD-4E1F-B1EC-A157A289F7A4}">
      <dgm:prSet/>
      <dgm:spPr/>
      <dgm:t>
        <a:bodyPr/>
        <a:lstStyle/>
        <a:p>
          <a:endParaRPr lang="pt-BR">
            <a:solidFill>
              <a:srgbClr val="00206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D569E1A-A4CC-42BA-82AA-52304A5F28AF}">
      <dgm:prSet phldrT="[Texto]"/>
      <dgm:spPr/>
      <dgm:t>
        <a:bodyPr/>
        <a:lstStyle/>
        <a:p>
          <a:r>
            <a:rPr lang="pt-BR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Eliminar bitributação sobre a renda</a:t>
          </a:r>
        </a:p>
      </dgm:t>
    </dgm:pt>
    <dgm:pt modelId="{2BA15629-440C-4871-BAA8-5C405428B9AA}" type="parTrans" cxnId="{18DFB2A2-2C00-41DC-8F80-AD0A87361D98}">
      <dgm:prSet/>
      <dgm:spPr/>
      <dgm:t>
        <a:bodyPr/>
        <a:lstStyle/>
        <a:p>
          <a:endParaRPr lang="pt-BR">
            <a:solidFill>
              <a:srgbClr val="00206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604AE65-4ECF-4A22-A798-E02615A5A846}" type="sibTrans" cxnId="{18DFB2A2-2C00-41DC-8F80-AD0A87361D98}">
      <dgm:prSet/>
      <dgm:spPr/>
      <dgm:t>
        <a:bodyPr/>
        <a:lstStyle/>
        <a:p>
          <a:endParaRPr lang="pt-BR">
            <a:solidFill>
              <a:srgbClr val="00206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BDE16F8-8CBA-4514-9112-0CE1AA99D417}">
      <dgm:prSet phldrT="[Texto]"/>
      <dgm:spPr/>
      <dgm:t>
        <a:bodyPr/>
        <a:lstStyle/>
        <a:p>
          <a:r>
            <a:rPr lang="pt-BR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Ganhos sobre investimentos de empresas serão tributados apenas em 1 país </a:t>
          </a:r>
        </a:p>
        <a:p>
          <a:r>
            <a:rPr lang="pt-BR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(e não nos 2 países como acontecia antes do acordo)</a:t>
          </a:r>
        </a:p>
      </dgm:t>
    </dgm:pt>
    <dgm:pt modelId="{4F839276-9759-4DDB-B9D6-D812AE7CB2E2}" type="parTrans" cxnId="{ED9D9EEA-16F2-4025-B833-D8AF0FB1ECD3}">
      <dgm:prSet/>
      <dgm:spPr/>
      <dgm:t>
        <a:bodyPr/>
        <a:lstStyle/>
        <a:p>
          <a:endParaRPr lang="pt-BR">
            <a:solidFill>
              <a:srgbClr val="00206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A2D9898-4BEA-4CAC-98B8-47864D0698F0}" type="sibTrans" cxnId="{ED9D9EEA-16F2-4025-B833-D8AF0FB1ECD3}">
      <dgm:prSet/>
      <dgm:spPr/>
      <dgm:t>
        <a:bodyPr/>
        <a:lstStyle/>
        <a:p>
          <a:endParaRPr lang="pt-BR">
            <a:solidFill>
              <a:srgbClr val="002060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C7F099E-4A0E-4AEA-AEF5-00F02FFD6D4F}" type="pres">
      <dgm:prSet presAssocID="{BA0787AD-68E8-4AA2-AAF6-ADFCAAE33109}" presName="list" presStyleCnt="0">
        <dgm:presLayoutVars>
          <dgm:dir/>
          <dgm:animLvl val="lvl"/>
        </dgm:presLayoutVars>
      </dgm:prSet>
      <dgm:spPr/>
    </dgm:pt>
    <dgm:pt modelId="{771C9AEC-E975-44AC-A321-FEE15727A7DB}" type="pres">
      <dgm:prSet presAssocID="{C32C124F-CF91-47CD-BB6F-69ADAE57515C}" presName="posSpace" presStyleCnt="0"/>
      <dgm:spPr/>
    </dgm:pt>
    <dgm:pt modelId="{350A9DA2-884B-4EBF-977C-B0448211DA26}" type="pres">
      <dgm:prSet presAssocID="{C32C124F-CF91-47CD-BB6F-69ADAE57515C}" presName="vertFlow" presStyleCnt="0"/>
      <dgm:spPr/>
    </dgm:pt>
    <dgm:pt modelId="{D16C6F80-3333-4DEF-A703-130D42287B70}" type="pres">
      <dgm:prSet presAssocID="{C32C124F-CF91-47CD-BB6F-69ADAE57515C}" presName="topSpace" presStyleCnt="0"/>
      <dgm:spPr/>
    </dgm:pt>
    <dgm:pt modelId="{177A25CB-5DFD-48B3-BB80-1C3B4824565C}" type="pres">
      <dgm:prSet presAssocID="{C32C124F-CF91-47CD-BB6F-69ADAE57515C}" presName="firstComp" presStyleCnt="0"/>
      <dgm:spPr/>
    </dgm:pt>
    <dgm:pt modelId="{BE736793-9434-4B7B-9292-A1163B3E3C06}" type="pres">
      <dgm:prSet presAssocID="{C32C124F-CF91-47CD-BB6F-69ADAE57515C}" presName="firstChild" presStyleLbl="bgAccFollowNode1" presStyleIdx="0" presStyleCnt="2" custScaleX="162070"/>
      <dgm:spPr/>
    </dgm:pt>
    <dgm:pt modelId="{79048BEB-0F35-46A9-AE65-D81BE1E39E60}" type="pres">
      <dgm:prSet presAssocID="{C32C124F-CF91-47CD-BB6F-69ADAE57515C}" presName="firstChildTx" presStyleLbl="bgAccFollowNode1" presStyleIdx="0" presStyleCnt="2">
        <dgm:presLayoutVars>
          <dgm:bulletEnabled val="1"/>
        </dgm:presLayoutVars>
      </dgm:prSet>
      <dgm:spPr/>
    </dgm:pt>
    <dgm:pt modelId="{7A4FF108-48C6-475C-B45A-3016D29D2B3D}" type="pres">
      <dgm:prSet presAssocID="{4BDE16F8-8CBA-4514-9112-0CE1AA99D417}" presName="comp" presStyleCnt="0"/>
      <dgm:spPr/>
    </dgm:pt>
    <dgm:pt modelId="{EBA76A5F-D1E4-4703-A7DA-8DE6FB1400D4}" type="pres">
      <dgm:prSet presAssocID="{4BDE16F8-8CBA-4514-9112-0CE1AA99D417}" presName="child" presStyleLbl="bgAccFollowNode1" presStyleIdx="1" presStyleCnt="2" custScaleX="162070"/>
      <dgm:spPr/>
    </dgm:pt>
    <dgm:pt modelId="{2C1689DD-E8F5-403D-8DFE-DB475BB7561A}" type="pres">
      <dgm:prSet presAssocID="{4BDE16F8-8CBA-4514-9112-0CE1AA99D417}" presName="childTx" presStyleLbl="bgAccFollowNode1" presStyleIdx="1" presStyleCnt="2">
        <dgm:presLayoutVars>
          <dgm:bulletEnabled val="1"/>
        </dgm:presLayoutVars>
      </dgm:prSet>
      <dgm:spPr/>
    </dgm:pt>
    <dgm:pt modelId="{916A5E3C-FE8C-45DC-B657-7F2C9BD0280D}" type="pres">
      <dgm:prSet presAssocID="{C32C124F-CF91-47CD-BB6F-69ADAE57515C}" presName="negSpace" presStyleCnt="0"/>
      <dgm:spPr/>
    </dgm:pt>
    <dgm:pt modelId="{75D92D43-0E57-4EE3-9186-D6BAA3279B5E}" type="pres">
      <dgm:prSet presAssocID="{C32C124F-CF91-47CD-BB6F-69ADAE57515C}" presName="circle" presStyleLbl="node1" presStyleIdx="0" presStyleCnt="1" custScaleX="119223" custScaleY="119663" custLinFactX="-35353" custLinFactNeighborX="-100000" custLinFactNeighborY="1782"/>
      <dgm:spPr/>
    </dgm:pt>
  </dgm:ptLst>
  <dgm:cxnLst>
    <dgm:cxn modelId="{C6D6FE39-FEB6-420C-8F58-7F0B4870313F}" type="presOf" srcId="{BA0787AD-68E8-4AA2-AAF6-ADFCAAE33109}" destId="{5C7F099E-4A0E-4AEA-AEF5-00F02FFD6D4F}" srcOrd="0" destOrd="0" presId="urn:microsoft.com/office/officeart/2005/8/layout/hList9"/>
    <dgm:cxn modelId="{4EE80E40-0ABD-4E1F-B1EC-A157A289F7A4}" srcId="{BA0787AD-68E8-4AA2-AAF6-ADFCAAE33109}" destId="{C32C124F-CF91-47CD-BB6F-69ADAE57515C}" srcOrd="0" destOrd="0" parTransId="{2110F623-F01D-4171-B31A-141E8F3A9226}" sibTransId="{DB5A559D-3A62-45DE-8BDB-65090980AA4F}"/>
    <dgm:cxn modelId="{825FA95A-C10F-4285-8A33-4941CC869630}" type="presOf" srcId="{4BDE16F8-8CBA-4514-9112-0CE1AA99D417}" destId="{EBA76A5F-D1E4-4703-A7DA-8DE6FB1400D4}" srcOrd="0" destOrd="0" presId="urn:microsoft.com/office/officeart/2005/8/layout/hList9"/>
    <dgm:cxn modelId="{97ABB96B-AF5C-48DE-97D9-89DE35CB1B7F}" type="presOf" srcId="{C32C124F-CF91-47CD-BB6F-69ADAE57515C}" destId="{75D92D43-0E57-4EE3-9186-D6BAA3279B5E}" srcOrd="0" destOrd="0" presId="urn:microsoft.com/office/officeart/2005/8/layout/hList9"/>
    <dgm:cxn modelId="{73FA157A-ED4C-4A22-AB42-CF8E2D2D725E}" type="presOf" srcId="{4BDE16F8-8CBA-4514-9112-0CE1AA99D417}" destId="{2C1689DD-E8F5-403D-8DFE-DB475BB7561A}" srcOrd="1" destOrd="0" presId="urn:microsoft.com/office/officeart/2005/8/layout/hList9"/>
    <dgm:cxn modelId="{18DFB2A2-2C00-41DC-8F80-AD0A87361D98}" srcId="{C32C124F-CF91-47CD-BB6F-69ADAE57515C}" destId="{4D569E1A-A4CC-42BA-82AA-52304A5F28AF}" srcOrd="0" destOrd="0" parTransId="{2BA15629-440C-4871-BAA8-5C405428B9AA}" sibTransId="{B604AE65-4ECF-4A22-A798-E02615A5A846}"/>
    <dgm:cxn modelId="{ED9D9EEA-16F2-4025-B833-D8AF0FB1ECD3}" srcId="{C32C124F-CF91-47CD-BB6F-69ADAE57515C}" destId="{4BDE16F8-8CBA-4514-9112-0CE1AA99D417}" srcOrd="1" destOrd="0" parTransId="{4F839276-9759-4DDB-B9D6-D812AE7CB2E2}" sibTransId="{BA2D9898-4BEA-4CAC-98B8-47864D0698F0}"/>
    <dgm:cxn modelId="{686CFCFA-FC1E-4B58-837E-942C576E5C87}" type="presOf" srcId="{4D569E1A-A4CC-42BA-82AA-52304A5F28AF}" destId="{79048BEB-0F35-46A9-AE65-D81BE1E39E60}" srcOrd="1" destOrd="0" presId="urn:microsoft.com/office/officeart/2005/8/layout/hList9"/>
    <dgm:cxn modelId="{D115CDFB-1D6D-45B2-866C-C1A80AF915FB}" type="presOf" srcId="{4D569E1A-A4CC-42BA-82AA-52304A5F28AF}" destId="{BE736793-9434-4B7B-9292-A1163B3E3C06}" srcOrd="0" destOrd="0" presId="urn:microsoft.com/office/officeart/2005/8/layout/hList9"/>
    <dgm:cxn modelId="{F3845DF2-B206-4F57-89CF-A8D0DD6D3378}" type="presParOf" srcId="{5C7F099E-4A0E-4AEA-AEF5-00F02FFD6D4F}" destId="{771C9AEC-E975-44AC-A321-FEE15727A7DB}" srcOrd="0" destOrd="0" presId="urn:microsoft.com/office/officeart/2005/8/layout/hList9"/>
    <dgm:cxn modelId="{25EE85C2-27EE-4B76-8501-C11136077BEC}" type="presParOf" srcId="{5C7F099E-4A0E-4AEA-AEF5-00F02FFD6D4F}" destId="{350A9DA2-884B-4EBF-977C-B0448211DA26}" srcOrd="1" destOrd="0" presId="urn:microsoft.com/office/officeart/2005/8/layout/hList9"/>
    <dgm:cxn modelId="{459FB53C-F251-43D3-A958-FE72E1203740}" type="presParOf" srcId="{350A9DA2-884B-4EBF-977C-B0448211DA26}" destId="{D16C6F80-3333-4DEF-A703-130D42287B70}" srcOrd="0" destOrd="0" presId="urn:microsoft.com/office/officeart/2005/8/layout/hList9"/>
    <dgm:cxn modelId="{EBD58747-6D18-4D2D-A3B8-0679B5E90FC7}" type="presParOf" srcId="{350A9DA2-884B-4EBF-977C-B0448211DA26}" destId="{177A25CB-5DFD-48B3-BB80-1C3B4824565C}" srcOrd="1" destOrd="0" presId="urn:microsoft.com/office/officeart/2005/8/layout/hList9"/>
    <dgm:cxn modelId="{DCD4EBDA-C40E-4F9C-989A-4CFB17982904}" type="presParOf" srcId="{177A25CB-5DFD-48B3-BB80-1C3B4824565C}" destId="{BE736793-9434-4B7B-9292-A1163B3E3C06}" srcOrd="0" destOrd="0" presId="urn:microsoft.com/office/officeart/2005/8/layout/hList9"/>
    <dgm:cxn modelId="{3825B4A5-4023-4932-93E0-19DECE1ECF9B}" type="presParOf" srcId="{177A25CB-5DFD-48B3-BB80-1C3B4824565C}" destId="{79048BEB-0F35-46A9-AE65-D81BE1E39E60}" srcOrd="1" destOrd="0" presId="urn:microsoft.com/office/officeart/2005/8/layout/hList9"/>
    <dgm:cxn modelId="{F4DA8BA6-2F96-4818-B72B-66FB63E2CD61}" type="presParOf" srcId="{350A9DA2-884B-4EBF-977C-B0448211DA26}" destId="{7A4FF108-48C6-475C-B45A-3016D29D2B3D}" srcOrd="2" destOrd="0" presId="urn:microsoft.com/office/officeart/2005/8/layout/hList9"/>
    <dgm:cxn modelId="{D163EF3F-180E-48A0-B1AB-42869BDC8FC7}" type="presParOf" srcId="{7A4FF108-48C6-475C-B45A-3016D29D2B3D}" destId="{EBA76A5F-D1E4-4703-A7DA-8DE6FB1400D4}" srcOrd="0" destOrd="0" presId="urn:microsoft.com/office/officeart/2005/8/layout/hList9"/>
    <dgm:cxn modelId="{D275365B-5958-4D0A-9C24-7E36A5DC25AF}" type="presParOf" srcId="{7A4FF108-48C6-475C-B45A-3016D29D2B3D}" destId="{2C1689DD-E8F5-403D-8DFE-DB475BB7561A}" srcOrd="1" destOrd="0" presId="urn:microsoft.com/office/officeart/2005/8/layout/hList9"/>
    <dgm:cxn modelId="{1D0F7CCC-A5BE-49A5-9A05-A2EC2EA67DDE}" type="presParOf" srcId="{5C7F099E-4A0E-4AEA-AEF5-00F02FFD6D4F}" destId="{916A5E3C-FE8C-45DC-B657-7F2C9BD0280D}" srcOrd="2" destOrd="0" presId="urn:microsoft.com/office/officeart/2005/8/layout/hList9"/>
    <dgm:cxn modelId="{BFE14D35-1F84-4D21-AFAE-8AC198EC67C7}" type="presParOf" srcId="{5C7F099E-4A0E-4AEA-AEF5-00F02FFD6D4F}" destId="{75D92D43-0E57-4EE3-9186-D6BAA3279B5E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CC9BA-F406-4E47-8E53-76E78F888D17}">
      <dsp:nvSpPr>
        <dsp:cNvPr id="0" name=""/>
        <dsp:cNvSpPr/>
      </dsp:nvSpPr>
      <dsp:spPr>
        <a:xfrm rot="16200000">
          <a:off x="263630" y="-262514"/>
          <a:ext cx="2377120" cy="290214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4604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pt-BR" sz="1300" b="1" i="0" u="none" strike="noStrike" kern="1200" cap="none" spc="0" normalizeH="0" baseline="0" noProof="0" dirty="0">
              <a:ln/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rPr>
            <a:t>Analisando os dados anuais dos últimos 3 anos, de 2018 até 2020, as exportações do Brasil para EAU aumentaram 1%, enquanto que as importações, 31%,</a:t>
          </a:r>
          <a:endParaRPr lang="pt-BR" sz="1300" kern="1200" dirty="0"/>
        </a:p>
      </dsp:txBody>
      <dsp:txXfrm rot="5400000">
        <a:off x="1116" y="475424"/>
        <a:ext cx="2902148" cy="1426272"/>
      </dsp:txXfrm>
    </dsp:sp>
    <dsp:sp modelId="{FE0159D8-6802-41FD-8E45-04F20166B21F}">
      <dsp:nvSpPr>
        <dsp:cNvPr id="0" name=""/>
        <dsp:cNvSpPr/>
      </dsp:nvSpPr>
      <dsp:spPr>
        <a:xfrm rot="16200000">
          <a:off x="3383440" y="-262514"/>
          <a:ext cx="2377120" cy="290214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4604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>
              <a:latin typeface="Calibri Light" panose="020F0302020204030204" pitchFamily="34" charset="0"/>
              <a:cs typeface="Calibri Light" panose="020F0302020204030204" pitchFamily="34" charset="0"/>
            </a:rPr>
            <a:t>Para o Brasil, dentre os 22 Países Árabes, em 2020, os Emirados Árabes Unidos foram o 1º destino das exportações e o 4º fornecedor das importações,</a:t>
          </a:r>
          <a:endParaRPr lang="pt-BR" sz="13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 rot="5400000">
        <a:off x="3120926" y="475424"/>
        <a:ext cx="2902148" cy="1426272"/>
      </dsp:txXfrm>
    </dsp:sp>
    <dsp:sp modelId="{B4A9B910-3AB2-440E-A86B-1117F40C18B0}">
      <dsp:nvSpPr>
        <dsp:cNvPr id="0" name=""/>
        <dsp:cNvSpPr/>
      </dsp:nvSpPr>
      <dsp:spPr>
        <a:xfrm rot="16200000">
          <a:off x="6503249" y="-262514"/>
          <a:ext cx="2377120" cy="290214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4604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t-BR" sz="1300" b="1" u="none" strike="noStrike" kern="1200" cap="none" spc="0" normalizeH="0" baseline="0" noProof="0">
              <a:ln/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rPr>
            <a:t>De Janeiro a Set</a:t>
          </a:r>
          <a:r>
            <a:rPr lang="pt-BR" sz="1300" b="1" kern="1200">
              <a:latin typeface="Calibri Light" panose="020F0302020204030204" pitchFamily="34" charset="0"/>
              <a:cs typeface="Calibri Light" panose="020F0302020204030204" pitchFamily="34" charset="0"/>
            </a:rPr>
            <a:t>embro de 2021 as exportações do Brasil para os EAU aumentaram 6% em relação ao mesmo período de 2020, já as importações aumentaram 229%, muito por conta do crescimento de 351% na importação brasileira de petróleo dos EAU.</a:t>
          </a:r>
          <a:endParaRPr kumimoji="0" lang="pt-BR" sz="1300" b="1" u="none" strike="noStrike" kern="1200" cap="none" spc="0" normalizeH="0" baseline="0" noProof="0" dirty="0">
            <a:ln/>
            <a:effectLst/>
            <a:uLnTx/>
            <a:uFillTx/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 rot="5400000">
        <a:off x="6240735" y="475424"/>
        <a:ext cx="2902148" cy="1426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36793-9434-4B7B-9292-A1163B3E3C06}">
      <dsp:nvSpPr>
        <dsp:cNvPr id="0" name=""/>
        <dsp:cNvSpPr/>
      </dsp:nvSpPr>
      <dsp:spPr>
        <a:xfrm>
          <a:off x="1927711" y="646305"/>
          <a:ext cx="6362027" cy="161553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Eliminar bitributação sobre a renda</a:t>
          </a:r>
        </a:p>
      </dsp:txBody>
      <dsp:txXfrm>
        <a:off x="2945635" y="646305"/>
        <a:ext cx="5344102" cy="1615533"/>
      </dsp:txXfrm>
    </dsp:sp>
    <dsp:sp modelId="{EBA76A5F-D1E4-4703-A7DA-8DE6FB1400D4}">
      <dsp:nvSpPr>
        <dsp:cNvPr id="0" name=""/>
        <dsp:cNvSpPr/>
      </dsp:nvSpPr>
      <dsp:spPr>
        <a:xfrm>
          <a:off x="1927711" y="2261839"/>
          <a:ext cx="6362027" cy="1615533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Ganhos sobre investimentos de empresas serão tributados apenas em 1 país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(e não nos 2 países como acontecia antes do acordo)</a:t>
          </a:r>
        </a:p>
      </dsp:txBody>
      <dsp:txXfrm>
        <a:off x="2945635" y="2261839"/>
        <a:ext cx="5344102" cy="1615533"/>
      </dsp:txXfrm>
    </dsp:sp>
    <dsp:sp modelId="{75D92D43-0E57-4EE3-9186-D6BAA3279B5E}">
      <dsp:nvSpPr>
        <dsp:cNvPr id="0" name=""/>
        <dsp:cNvSpPr/>
      </dsp:nvSpPr>
      <dsp:spPr>
        <a:xfrm>
          <a:off x="291141" y="29189"/>
          <a:ext cx="1925125" cy="193223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Assinado em 2018</a:t>
          </a:r>
        </a:p>
      </dsp:txBody>
      <dsp:txXfrm>
        <a:off x="573069" y="312158"/>
        <a:ext cx="1361269" cy="136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88426-298E-4CF5-A8C2-0D790B0E50A1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CE80F-E64A-456A-A3F4-155C1F45204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49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F001F-7B8F-4003-8C3A-B7092509AA4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74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pt-BR">
                <a:uFillTx/>
              </a:rPr>
              <a:t>Clique para editar o estilo do subtítulo Mestre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1858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9920E6-2100-9D46-A944-A31B3BA1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6EA114-47EB-F44A-AB3E-DD8E22BA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65FD9F-5D68-AF4A-AE35-A89961D1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5A21541F-A920-864E-AF03-4EBF844EB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9920E6-2100-9D46-A944-A31B3BA1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6EA114-47EB-F44A-AB3E-DD8E22BA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65FD9F-5D68-AF4A-AE35-A89961D1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5897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luz, mesa&#10;&#10;Descrição gerada automaticamente">
            <a:extLst>
              <a:ext uri="{FF2B5EF4-FFF2-40B4-BE49-F238E27FC236}">
                <a16:creationId xmlns:a16="http://schemas.microsoft.com/office/drawing/2014/main" id="{D560AAA1-993C-D14B-AB19-16B53C583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1F5F803-47E2-C344-82CA-3B5FB775C4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180" y="4690033"/>
            <a:ext cx="397420" cy="3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04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5B6CEE5-7117-3649-A9D5-4EF346DB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5A6A62-D2DB-4C48-820E-40A5D791C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1D6752C-F11A-6740-8FAF-283B5C1D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1857DD2B-E19C-EF40-8DE1-0CE09EF69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61861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9920E6-2100-9D46-A944-A31B3BA1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6EA114-47EB-F44A-AB3E-DD8E22BA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65FD9F-5D68-AF4A-AE35-A89961D1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5A21541F-A920-864E-AF03-4EBF844EB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06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CA4E2-2C06-4043-916F-15777C81F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964BD7-267E-7441-A093-4AD3594A2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EACC1C-565D-9E45-918B-4596B3113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63D311-ABB5-8145-86F3-162EA3E93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484E74-62CD-B34B-9401-F0EC6B3A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8159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7863B-1617-B44F-950E-C2F4CDFF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FFC611-E348-F942-8FBD-87705DE25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BFA4C8-A0C7-7644-BA59-0BD1C1BE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3B7DF4-C80A-6343-B67B-7BD8CF43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F3D913-8812-5B42-AED7-4D657A76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512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8EAE1-9944-2E46-9745-7FABCFDF8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9F3FCC-4B9A-554F-BE54-B2E7F147B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510957D-5047-FF40-AC78-3046CC602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6F0F97-3EC4-7A4D-8134-002B0676D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57D134-AC06-5647-9615-C395FD4E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2FD486-9935-734F-809F-65970358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630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83F47-FCFA-B24E-BF43-EB73C6B82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11ABDE-6C4D-C04E-93E1-2F411010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A1B6736-C533-1547-AFB5-E9CAC73DC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542D9E-2FD7-634D-9A18-077BBD552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8FEC2B6-144C-C54A-8925-AD16C145D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E905E76-AC64-7D45-9716-BE266D2A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5226409-DEEE-9C44-937D-DF36C01DA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B62104C-14A2-6646-A405-5DA2BA96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8385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CB41D-0819-4449-962D-A4B7222E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5DA3E4E-FC96-4045-8C98-FE3E78493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E34BBDC-22E7-F148-9B7C-6B7369533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1135399-7AF0-374F-BC14-BF52819B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094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5370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8D700-ACBE-7044-A50F-B812D7F6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665F-4E3F-0547-B7FD-FF50882D4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9DB8F2-D94D-C447-8D02-7C8F1582F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AA784F-7638-8F4F-B783-ADCFEFB1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63540E-8259-7949-ABDC-63EDB8893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8F5F818-FB57-B946-9AE6-0A3CB3C5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8616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95C4C4-57DE-494B-81F1-F304043E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02C3683-0325-E840-88FC-40287B98B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A267F7-05F8-6F4B-A62F-632BDE19A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60D354-26C0-9B49-949C-ED6FA02B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2C45FE-CAB2-9446-B3EC-FFDA6F27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04ED1D-99FD-9349-8C94-5FA6AEBF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305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A93E853-8479-DB46-AE28-D44466094A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CD75BD2-6F2C-6D46-A970-9A8FABC13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F92DE3-266D-804A-9229-33EE40171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7EB366-9097-BB4A-82E0-9828A964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7A90E1-9478-5944-9D4C-BFB77078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467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pt-BR">
                <a:uFillTx/>
              </a:rPr>
              <a:t>Clique para editar o estilo do subtítulo Mestre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70619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9783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uFillTx/>
              </a:defRPr>
            </a:lvl1pPr>
          </a:lstStyle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57259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0681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2846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3851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750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uFillTx/>
              </a:defRPr>
            </a:lvl1pPr>
          </a:lstStyle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6052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re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3243" y="232518"/>
            <a:ext cx="8697515" cy="5203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3000" b="1" kern="1200" spc="-113" baseline="0" dirty="0" smtClean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  <a:lvl2pPr>
              <a:defRPr lang="en-US" sz="3000" b="1" kern="1200" spc="-113" baseline="0" dirty="0" smtClean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2pPr>
            <a:lvl3pPr>
              <a:defRPr lang="en-US" sz="3000" b="1" kern="1200" spc="-113" baseline="0" dirty="0" smtClean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3pPr>
            <a:lvl4pPr>
              <a:defRPr lang="en-US" sz="3000" b="1" kern="1200" spc="-113" baseline="0" dirty="0" smtClean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4pPr>
            <a:lvl5pPr>
              <a:defRPr lang="pt-BR" sz="3000" b="1" kern="1200" spc="-113" baseline="0" dirty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22648" y="839391"/>
            <a:ext cx="8697515" cy="40826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  <a:defRPr sz="9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 sz="900"/>
            </a:lvl2pPr>
            <a:lvl3pPr marL="914378" indent="0">
              <a:buFontTx/>
              <a:buNone/>
              <a:defRPr sz="900"/>
            </a:lvl3pPr>
            <a:lvl4pPr marL="1371566" indent="0">
              <a:buFontTx/>
              <a:buNone/>
              <a:defRPr sz="900"/>
            </a:lvl4pPr>
            <a:lvl5pPr marL="1828754" indent="0">
              <a:buFontTx/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22647" y="4983122"/>
            <a:ext cx="8697515" cy="99299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None/>
              <a:defRPr sz="675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 sz="900"/>
            </a:lvl2pPr>
            <a:lvl3pPr marL="914378" indent="0">
              <a:buFontTx/>
              <a:buNone/>
              <a:defRPr sz="900"/>
            </a:lvl3pPr>
            <a:lvl4pPr marL="1371566" indent="0">
              <a:buFontTx/>
              <a:buNone/>
              <a:defRPr sz="900"/>
            </a:lvl4pPr>
            <a:lvl5pPr marL="1828754" indent="0">
              <a:buFontTx/>
              <a:buNone/>
              <a:defRPr sz="900"/>
            </a:lvl5pPr>
          </a:lstStyle>
          <a:p>
            <a:pPr lvl="0"/>
            <a:r>
              <a:rPr lang="en-US" dirty="0"/>
              <a:t>Fonte:</a:t>
            </a:r>
          </a:p>
        </p:txBody>
      </p:sp>
    </p:spTree>
    <p:extLst>
      <p:ext uri="{BB962C8B-B14F-4D97-AF65-F5344CB8AC3E}">
        <p14:creationId xmlns:p14="http://schemas.microsoft.com/office/powerpoint/2010/main" val="2653043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9920E6-2100-9D46-A944-A31B3BA1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6EA114-47EB-F44A-AB3E-DD8E22BA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65FD9F-5D68-AF4A-AE35-A89961D1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5A21541F-A920-864E-AF03-4EBF844EB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40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re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534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9920E6-2100-9D46-A944-A31B3BA1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6EA114-47EB-F44A-AB3E-DD8E22BA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65FD9F-5D68-AF4A-AE35-A89961D1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1042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pt-BR">
                <a:uFillTx/>
              </a:rPr>
              <a:t>Clique para editar o estilo do subtítulo Mestre</a:t>
            </a:r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72568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20100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uFillTx/>
              </a:defRPr>
            </a:lvl1pPr>
          </a:lstStyle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550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3729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47442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9983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48519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91082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17956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pt-BR">
                <a:uFillTx/>
              </a:rPr>
              <a:t>Clique no ícone para adicionar uma imagem</a:t>
            </a:r>
            <a:endParaRPr lang="en-US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86676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6585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52109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luz, mesa&#10;&#10;Descrição gerada automaticamente">
            <a:extLst>
              <a:ext uri="{FF2B5EF4-FFF2-40B4-BE49-F238E27FC236}">
                <a16:creationId xmlns:a16="http://schemas.microsoft.com/office/drawing/2014/main" id="{D560AAA1-993C-D14B-AB19-16B53C583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1F5F803-47E2-C344-82CA-3B5FB775C4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180" y="4690033"/>
            <a:ext cx="397420" cy="3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90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5B6CEE5-7117-3649-A9D5-4EF346DB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5A6A62-D2DB-4C48-820E-40A5D791C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1D6752C-F11A-6740-8FAF-283B5C1D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1857DD2B-E19C-EF40-8DE1-0CE09EF69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6144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9920E6-2100-9D46-A944-A31B3BA1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6EA114-47EB-F44A-AB3E-DD8E22BA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65FD9F-5D68-AF4A-AE35-A89961D1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5A21541F-A920-864E-AF03-4EBF844EB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611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CA4E2-2C06-4043-916F-15777C81F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964BD7-267E-7441-A093-4AD3594A2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EACC1C-565D-9E45-918B-4596B3113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63D311-ABB5-8145-86F3-162EA3E93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484E74-62CD-B34B-9401-F0EC6B3A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8476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7863B-1617-B44F-950E-C2F4CDFF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FFC611-E348-F942-8FBD-87705DE25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BFA4C8-A0C7-7644-BA59-0BD1C1BE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3B7DF4-C80A-6343-B67B-7BD8CF43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F3D913-8812-5B42-AED7-4D657A76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376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15435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8EAE1-9944-2E46-9745-7FABCFDF8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9F3FCC-4B9A-554F-BE54-B2E7F147B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510957D-5047-FF40-AC78-3046CC602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6F0F97-3EC4-7A4D-8134-002B0676D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57D134-AC06-5647-9615-C395FD4E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2FD486-9935-734F-809F-65970358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5046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83F47-FCFA-B24E-BF43-EB73C6B82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11ABDE-6C4D-C04E-93E1-2F411010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A1B6736-C533-1547-AFB5-E9CAC73DC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542D9E-2FD7-634D-9A18-077BBD552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8FEC2B6-144C-C54A-8925-AD16C145D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E905E76-AC64-7D45-9716-BE266D2A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5226409-DEEE-9C44-937D-DF36C01DA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B62104C-14A2-6646-A405-5DA2BA96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7006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CB41D-0819-4449-962D-A4B7222E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5DA3E4E-FC96-4045-8C98-FE3E78493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E34BBDC-22E7-F148-9B7C-6B7369533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1135399-7AF0-374F-BC14-BF52819B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6681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8D700-ACBE-7044-A50F-B812D7F6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665F-4E3F-0547-B7FD-FF50882D4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9DB8F2-D94D-C447-8D02-7C8F1582F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AA784F-7638-8F4F-B783-ADCFEFB1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63540E-8259-7949-ABDC-63EDB8893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8F5F818-FB57-B946-9AE6-0A3CB3C5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776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95C4C4-57DE-494B-81F1-F304043E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02C3683-0325-E840-88FC-40287B98B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A267F7-05F8-6F4B-A62F-632BDE19A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60D354-26C0-9B49-949C-ED6FA02B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2C45FE-CAB2-9446-B3EC-FFDA6F27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04ED1D-99FD-9349-8C94-5FA6AEBF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7703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A93E853-8479-DB46-AE28-D44466094A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CD75BD2-6F2C-6D46-A970-9A8FABC13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F92DE3-266D-804A-9229-33EE40171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7EB366-9097-BB4A-82E0-9828A964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7A90E1-9478-5944-9D4C-BFB77078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626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pt-BR">
                <a:uFillTx/>
              </a:rPr>
              <a:t>Clique para editar o estilo do subtítulo Mestre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63917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luz, mesa&#10;&#10;Descrição gerada automaticamente">
            <a:extLst>
              <a:ext uri="{FF2B5EF4-FFF2-40B4-BE49-F238E27FC236}">
                <a16:creationId xmlns:a16="http://schemas.microsoft.com/office/drawing/2014/main" id="{D560AAA1-993C-D14B-AB19-16B53C583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1F5F803-47E2-C344-82CA-3B5FB775C4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180" y="4690033"/>
            <a:ext cx="397420" cy="3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556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5B6CEE5-7117-3649-A9D5-4EF346DB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5A6A62-D2DB-4C48-820E-40A5D791C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1D6752C-F11A-6740-8FAF-283B5C1D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1857DD2B-E19C-EF40-8DE1-0CE09EF69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5538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9920E6-2100-9D46-A944-A31B3BA1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6EA114-47EB-F44A-AB3E-DD8E22BA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65FD9F-5D68-AF4A-AE35-A89961D1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5A21541F-A920-864E-AF03-4EBF844EB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1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51923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CA4E2-2C06-4043-916F-15777C81F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964BD7-267E-7441-A093-4AD3594A2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EACC1C-565D-9E45-918B-4596B3113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63D311-ABB5-8145-86F3-162EA3E93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484E74-62CD-B34B-9401-F0EC6B3A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3902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7863B-1617-B44F-950E-C2F4CDFF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FFC611-E348-F942-8FBD-87705DE25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BFA4C8-A0C7-7644-BA59-0BD1C1BE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3B7DF4-C80A-6343-B67B-7BD8CF43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F3D913-8812-5B42-AED7-4D657A76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3659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8EAE1-9944-2E46-9745-7FABCFDF8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9F3FCC-4B9A-554F-BE54-B2E7F147B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510957D-5047-FF40-AC78-3046CC602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6F0F97-3EC4-7A4D-8134-002B0676D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57D134-AC06-5647-9615-C395FD4E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2FD486-9935-734F-809F-65970358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1878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83F47-FCFA-B24E-BF43-EB73C6B82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11ABDE-6C4D-C04E-93E1-2F411010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A1B6736-C533-1547-AFB5-E9CAC73DC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542D9E-2FD7-634D-9A18-077BBD552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8FEC2B6-144C-C54A-8925-AD16C145D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E905E76-AC64-7D45-9716-BE266D2A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5226409-DEEE-9C44-937D-DF36C01DA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B62104C-14A2-6646-A405-5DA2BA96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6235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CB41D-0819-4449-962D-A4B7222E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5DA3E4E-FC96-4045-8C98-FE3E78493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E34BBDC-22E7-F148-9B7C-6B7369533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1135399-7AF0-374F-BC14-BF52819B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832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8D700-ACBE-7044-A50F-B812D7F6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665F-4E3F-0547-B7FD-FF50882D4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9DB8F2-D94D-C447-8D02-7C8F1582F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AA784F-7638-8F4F-B783-ADCFEFB1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63540E-8259-7949-ABDC-63EDB8893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8F5F818-FB57-B946-9AE6-0A3CB3C5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55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95C4C4-57DE-494B-81F1-F304043E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02C3683-0325-E840-88FC-40287B98B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A267F7-05F8-6F4B-A62F-632BDE19A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60D354-26C0-9B49-949C-ED6FA02B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2C45FE-CAB2-9446-B3EC-FFDA6F27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04ED1D-99FD-9349-8C94-5FA6AEBF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8439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A93E853-8479-DB46-AE28-D44466094A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CD75BD2-6F2C-6D46-A970-9A8FABC13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F92DE3-266D-804A-9229-33EE40171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7EB366-9097-BB4A-82E0-9828A964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7A90E1-9478-5944-9D4C-BFB77078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80811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pt-BR">
                <a:uFillTx/>
              </a:rPr>
              <a:t>Clique para editar o estilo do subtítulo Mestre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998875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8592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9452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uFillTx/>
              </a:defRPr>
            </a:lvl1pPr>
          </a:lstStyle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96771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03105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01164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2132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2709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re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3243" y="232518"/>
            <a:ext cx="8697515" cy="5203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3000" b="1" kern="1200" spc="-113" baseline="0" dirty="0" smtClean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  <a:lvl2pPr>
              <a:defRPr lang="en-US" sz="3000" b="1" kern="1200" spc="-113" baseline="0" dirty="0" smtClean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2pPr>
            <a:lvl3pPr>
              <a:defRPr lang="en-US" sz="3000" b="1" kern="1200" spc="-113" baseline="0" dirty="0" smtClean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3pPr>
            <a:lvl4pPr>
              <a:defRPr lang="en-US" sz="3000" b="1" kern="1200" spc="-113" baseline="0" dirty="0" smtClean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4pPr>
            <a:lvl5pPr>
              <a:defRPr lang="pt-BR" sz="3000" b="1" kern="1200" spc="-113" baseline="0" dirty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22648" y="839391"/>
            <a:ext cx="8697515" cy="40826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  <a:defRPr sz="9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 sz="900"/>
            </a:lvl2pPr>
            <a:lvl3pPr marL="914378" indent="0">
              <a:buFontTx/>
              <a:buNone/>
              <a:defRPr sz="900"/>
            </a:lvl3pPr>
            <a:lvl4pPr marL="1371566" indent="0">
              <a:buFontTx/>
              <a:buNone/>
              <a:defRPr sz="900"/>
            </a:lvl4pPr>
            <a:lvl5pPr marL="1828754" indent="0">
              <a:buFontTx/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22647" y="4983122"/>
            <a:ext cx="8697515" cy="99299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None/>
              <a:defRPr sz="675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 sz="900"/>
            </a:lvl2pPr>
            <a:lvl3pPr marL="914378" indent="0">
              <a:buFontTx/>
              <a:buNone/>
              <a:defRPr sz="900"/>
            </a:lvl3pPr>
            <a:lvl4pPr marL="1371566" indent="0">
              <a:buFontTx/>
              <a:buNone/>
              <a:defRPr sz="900"/>
            </a:lvl4pPr>
            <a:lvl5pPr marL="1828754" indent="0">
              <a:buFontTx/>
              <a:buNone/>
              <a:defRPr sz="900"/>
            </a:lvl5pPr>
          </a:lstStyle>
          <a:p>
            <a:pPr lvl="0"/>
            <a:r>
              <a:rPr lang="en-US" dirty="0"/>
              <a:t>Fonte:</a:t>
            </a:r>
          </a:p>
        </p:txBody>
      </p:sp>
    </p:spTree>
    <p:extLst>
      <p:ext uri="{BB962C8B-B14F-4D97-AF65-F5344CB8AC3E}">
        <p14:creationId xmlns:p14="http://schemas.microsoft.com/office/powerpoint/2010/main" val="25243552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9920E6-2100-9D46-A944-A31B3BA1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6EA114-47EB-F44A-AB3E-DD8E22BA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65FD9F-5D68-AF4A-AE35-A89961D1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5A21541F-A920-864E-AF03-4EBF844EB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7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9920E6-2100-9D46-A944-A31B3BA1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6EA114-47EB-F44A-AB3E-DD8E22BA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65FD9F-5D68-AF4A-AE35-A89961D1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77096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26D3A-0279-4176-AE29-E3EE9B250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A1D136-F645-47FC-BC76-B805C3470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475AB7-FB20-4D5F-9ABA-C47EACDC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6B4E-DA68-49EA-9633-FD15B3246D5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A62F39-C90C-44B6-8082-77D5E2CD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194F05-B160-42A2-BE5F-568A5D02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C9756-3C85-4771-9305-7FC01984E5F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6987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75017-0774-499F-B68D-C627A579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D7FF8C-99E5-4E19-8F54-C365CB3F1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E6A6BE-BB86-4D36-9372-7057AFA75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6B4E-DA68-49EA-9633-FD15B3246D5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28B2A3-F14B-455F-94B8-08A50125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DD663C-A4B6-4754-801F-948D73E3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C9756-3C85-4771-9305-7FC01984E5F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94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ULO">
            <a:extLst>
              <a:ext uri="{FF2B5EF4-FFF2-40B4-BE49-F238E27FC236}">
                <a16:creationId xmlns:a16="http://schemas.microsoft.com/office/drawing/2014/main" id="{D952A468-3BEC-44D4-8E26-E15D7C7B1ED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3052" y="813934"/>
            <a:ext cx="3943747" cy="391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75" spc="-56" dirty="0">
                <a:solidFill>
                  <a:srgbClr val="8589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ct val="0"/>
              </a:spcBef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TITULO">
            <a:extLst>
              <a:ext uri="{FF2B5EF4-FFF2-40B4-BE49-F238E27FC236}">
                <a16:creationId xmlns:a16="http://schemas.microsoft.com/office/drawing/2014/main" id="{AE570F4B-6599-4AF9-AA74-A1A67795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55092"/>
            <a:ext cx="7886700" cy="475158"/>
          </a:xfrm>
          <a:prstGeom prst="rect">
            <a:avLst/>
          </a:prstGeom>
        </p:spPr>
        <p:txBody>
          <a:bodyPr/>
          <a:lstStyle>
            <a:lvl1pPr>
              <a:defRPr sz="3038" b="1" spc="-169" baseline="0">
                <a:solidFill>
                  <a:srgbClr val="2947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68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F35FB-14B9-4F92-89C4-8D1C6D258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7220DC-F84D-48E6-995D-B78B9450F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554EF7-84E5-422C-B592-ED55A38FE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6B4E-DA68-49EA-9633-FD15B3246D5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E8DEF7-65BB-4A38-B40E-B5F01C29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64EBC9-7B32-4B9F-BDE0-9615ED02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C9756-3C85-4771-9305-7FC01984E5F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8745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6F87F4-4AF8-4C21-82C3-2A35B6151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A4DD0A-D2A3-4826-91A1-B92C34018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510422-93AB-4F24-B59D-8D33D7165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E9F824-5FD7-4EA1-9FEB-345407FF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6B4E-DA68-49EA-9633-FD15B3246D5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CD61F6-E137-4F08-B978-0090ADE0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75F9F7-A1D3-4880-B697-9FABFA8A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C9756-3C85-4771-9305-7FC01984E5F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1959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0F669B-FC9A-425D-B301-9FBBE895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FE0D62-EB17-4DA3-8DAC-8C119A9B2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B677FAE-7FA1-442A-B1AA-BA171B657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EB8B069-104B-4363-856D-F4ABBE3D2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F56EFD9-6D2D-4721-A704-75BF56E17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FDD4FB0-DFFD-4F24-B3AF-52F6990B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6B4E-DA68-49EA-9633-FD15B3246D5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3854AA6-4484-436D-B43C-85D7878C1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95E457E-3ACB-4CD9-B6A2-C879C72D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C9756-3C85-4771-9305-7FC01984E5F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76078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DE01C0-795E-4B62-9FC2-D245B5E8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379B52-8DF7-453A-AACB-5558F7063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6B4E-DA68-49EA-9633-FD15B3246D5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0CFCA9-D407-46DC-95A0-FFF1445CA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4248968-F117-48A7-A513-46C89EBB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C9756-3C85-4771-9305-7FC01984E5F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7068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5379918-C94F-429E-ADC8-69DD3C28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6B4E-DA68-49EA-9633-FD15B3246D5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E458277-70A5-4B55-86F7-0FC85ACE0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928C9FC-32BF-4C99-B72B-EB640C62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C9756-3C85-4771-9305-7FC01984E5F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90136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1AC3F-13AE-4840-9173-927E1E88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9E5485-ACC7-4909-A09F-2E7F0A770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BFD9376-C085-4804-8DAE-1E76D8A69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89EFC8-53E9-4B98-A201-598E51F9E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6B4E-DA68-49EA-9633-FD15B3246D5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EDCE52-0756-418E-B09B-7EC27A422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46D94D-441C-46AA-84DB-FDFE8D82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C9756-3C85-4771-9305-7FC01984E5F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5220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4E5D75-9CF7-4C64-A226-EA2F3A34A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D5A9473-722C-4AA2-8268-BE11E3C95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91502D-6D2D-419F-A78D-6FCBA817F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3AD7F5-7143-41C3-8C6B-9257CCFC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6B4E-DA68-49EA-9633-FD15B3246D5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F63177-3126-4A14-9B5B-610A4C91E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3A3EE6-02A9-4ACC-B3F9-08806705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C9756-3C85-4771-9305-7FC01984E5F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9008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4C007-8D57-48D4-9B05-B182AD4C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0F95D8A-9A57-4EAA-9FBE-566C0B86B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018E2A-ADF8-494E-91C3-EF8F5288F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6B4E-DA68-49EA-9633-FD15B3246D5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EF9CFF-F611-474E-AB43-CE29ACD44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994403-DE9C-4C71-AE17-F28562C64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C9756-3C85-4771-9305-7FC01984E5F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2300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277DC43-7420-4DB4-A859-902197814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58CBC96-0FF9-4F14-B7EC-96C62E5C0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C9C6EC-29AB-4CAD-964A-741EC512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C6B4E-DA68-49EA-9633-FD15B3246D5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6F31D2-E7D4-4A6C-A3D9-607C49A5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397768-197A-460E-AF16-E04F6C1AC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C9756-3C85-4771-9305-7FC01984E5F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8994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5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re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3243" y="232518"/>
            <a:ext cx="8697515" cy="5203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3000" b="1" kern="1200" spc="-113" baseline="0" dirty="0" smtClean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  <a:lvl2pPr>
              <a:defRPr lang="en-US" sz="3000" b="1" kern="1200" spc="-113" baseline="0" dirty="0" smtClean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2pPr>
            <a:lvl3pPr>
              <a:defRPr lang="en-US" sz="3000" b="1" kern="1200" spc="-113" baseline="0" dirty="0" smtClean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3pPr>
            <a:lvl4pPr>
              <a:defRPr lang="en-US" sz="3000" b="1" kern="1200" spc="-113" baseline="0" dirty="0" smtClean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4pPr>
            <a:lvl5pPr>
              <a:defRPr lang="pt-BR" sz="3000" b="1" kern="1200" spc="-113" baseline="0" dirty="0">
                <a:solidFill>
                  <a:schemeClr val="accent1"/>
                </a:solidFill>
                <a:latin typeface="+mn-lt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22648" y="839391"/>
            <a:ext cx="8697515" cy="40826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v"/>
              <a:defRPr sz="9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 sz="900"/>
            </a:lvl2pPr>
            <a:lvl3pPr marL="914378" indent="0">
              <a:buFontTx/>
              <a:buNone/>
              <a:defRPr sz="900"/>
            </a:lvl3pPr>
            <a:lvl4pPr marL="1371566" indent="0">
              <a:buFontTx/>
              <a:buNone/>
              <a:defRPr sz="900"/>
            </a:lvl4pPr>
            <a:lvl5pPr marL="1828754" indent="0">
              <a:buFontTx/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22647" y="4983122"/>
            <a:ext cx="8697515" cy="99299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None/>
              <a:defRPr sz="675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 sz="900"/>
            </a:lvl2pPr>
            <a:lvl3pPr marL="914378" indent="0">
              <a:buFontTx/>
              <a:buNone/>
              <a:defRPr sz="900"/>
            </a:lvl3pPr>
            <a:lvl4pPr marL="1371566" indent="0">
              <a:buFontTx/>
              <a:buNone/>
              <a:defRPr sz="900"/>
            </a:lvl4pPr>
            <a:lvl5pPr marL="1828754" indent="0">
              <a:buFontTx/>
              <a:buNone/>
              <a:defRPr sz="900"/>
            </a:lvl5pPr>
          </a:lstStyle>
          <a:p>
            <a:pPr lvl="0"/>
            <a:r>
              <a:rPr lang="en-US" dirty="0"/>
              <a:t>Fonte:</a:t>
            </a:r>
          </a:p>
        </p:txBody>
      </p:sp>
    </p:spTree>
    <p:extLst>
      <p:ext uri="{BB962C8B-B14F-4D97-AF65-F5344CB8AC3E}">
        <p14:creationId xmlns:p14="http://schemas.microsoft.com/office/powerpoint/2010/main" val="21006653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ULO">
            <a:extLst>
              <a:ext uri="{FF2B5EF4-FFF2-40B4-BE49-F238E27FC236}">
                <a16:creationId xmlns:a16="http://schemas.microsoft.com/office/drawing/2014/main" id="{D952A468-3BEC-44D4-8E26-E15D7C7B1ED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3051" y="813933"/>
            <a:ext cx="3943747" cy="391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75" spc="-56" dirty="0">
                <a:solidFill>
                  <a:srgbClr val="8589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ct val="0"/>
              </a:spcBef>
            </a:pPr>
            <a:r>
              <a:rPr lang="pt-BR"/>
              <a:t>Editar estilos de texto Mestre</a:t>
            </a:r>
          </a:p>
        </p:txBody>
      </p:sp>
      <p:sp>
        <p:nvSpPr>
          <p:cNvPr id="5" name="TITULO">
            <a:extLst>
              <a:ext uri="{FF2B5EF4-FFF2-40B4-BE49-F238E27FC236}">
                <a16:creationId xmlns:a16="http://schemas.microsoft.com/office/drawing/2014/main" id="{AE570F4B-6599-4AF9-AA74-A1A67795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55092"/>
            <a:ext cx="7886700" cy="475158"/>
          </a:xfrm>
          <a:prstGeom prst="rect">
            <a:avLst/>
          </a:prstGeom>
        </p:spPr>
        <p:txBody>
          <a:bodyPr/>
          <a:lstStyle>
            <a:lvl1pPr>
              <a:defRPr sz="3038" b="1" spc="-169" baseline="0">
                <a:solidFill>
                  <a:srgbClr val="2947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868829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08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2" r:id="rId10"/>
    <p:sldLayoutId id="214748369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F97E036-9FD4-5543-878F-2B700A8D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2B150D-CA08-0245-A429-93AE2D4B2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4088FF-A72B-5F4C-BC70-9807D9993C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4D93B0-5FBC-6043-8AB7-79239366C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621C8F-4D0A-0145-B5C8-D89D6933D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087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9" r:id="rId10"/>
    <p:sldLayoutId id="214748372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820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F97E036-9FD4-5543-878F-2B700A8D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2B150D-CA08-0245-A429-93AE2D4B2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4088FF-A72B-5F4C-BC70-9807D9993C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4D93B0-5FBC-6043-8AB7-79239366C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621C8F-4D0A-0145-B5C8-D89D6933D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3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5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F97E036-9FD4-5543-878F-2B700A8D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2B150D-CA08-0245-A429-93AE2D4B2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4088FF-A72B-5F4C-BC70-9807D9993C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00DFD-9517-464A-87F6-B258E91166E0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4D93B0-5FBC-6043-8AB7-79239366C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621C8F-4D0A-0145-B5C8-D89D6933D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5D1C5-FE81-A44C-8209-49BD38FFC5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312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>
                <a:uFillTx/>
              </a:rPr>
              <a:t>Clique para editar o título Mestre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>
                <a:uFillTx/>
              </a:rPr>
              <a:t>Clique para editar os estilos de texto Mestres</a:t>
            </a:r>
          </a:p>
          <a:p>
            <a:pPr lvl="1"/>
            <a:r>
              <a:rPr lang="pt-BR">
                <a:uFillTx/>
              </a:rPr>
              <a:t>Segundo nível</a:t>
            </a:r>
          </a:p>
          <a:p>
            <a:pPr lvl="2"/>
            <a:r>
              <a:rPr lang="pt-BR">
                <a:uFillTx/>
              </a:rPr>
              <a:t>Terceiro nível</a:t>
            </a:r>
          </a:p>
          <a:p>
            <a:pPr lvl="3"/>
            <a:r>
              <a:rPr lang="pt-BR">
                <a:uFillTx/>
              </a:rPr>
              <a:t>Quarto nível</a:t>
            </a:r>
          </a:p>
          <a:p>
            <a:pPr lvl="4"/>
            <a:r>
              <a:rPr lang="pt-BR">
                <a:uFillTx/>
              </a:rPr>
              <a:t>Quinto nível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52D36ECB-2239-4A4B-974E-27B875A2115E}" type="datetimeFigureOut">
              <a:rPr lang="en-US" smtClean="0">
                <a:uFillTx/>
              </a:rPr>
              <a:t>11/14/21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4EFB741F-7B4C-6946-BC47-9E2532E4F843}" type="slidenum">
              <a:rPr lang="en-US" smtClean="0">
                <a:uFillTx/>
              </a:rPr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0696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3B9FCDF-03F3-4F86-B981-E9A14287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CB3E66-DDDD-42D0-834F-E701F9135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533EB3-D7DE-4E7F-8F30-99D57F709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C6B4E-DA68-49EA-9633-FD15B3246D53}" type="datetimeFigureOut">
              <a:rPr lang="pt-BR" smtClean="0"/>
              <a:t>14/11/2021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F2287C-0DBA-4A8B-96B1-53B1EB07E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58547B-8084-4E01-AC57-A80949B2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C9756-3C85-4771-9305-7FC01984E5F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04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">
          <p15:clr>
            <a:srgbClr val="F26B43"/>
          </p15:clr>
        </p15:guide>
        <p15:guide id="2" pos="3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8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C54D56D-751E-B643-8558-D93BF2307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098DE22-6A5B-C249-957A-5165794826D7}"/>
              </a:ext>
            </a:extLst>
          </p:cNvPr>
          <p:cNvSpPr txBox="1"/>
          <p:nvPr/>
        </p:nvSpPr>
        <p:spPr>
          <a:xfrm>
            <a:off x="0" y="3135546"/>
            <a:ext cx="6016171" cy="9194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5" tIns="28575" rIns="28575" bIns="28575" numCol="1" spcCol="381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Lato" panose="020F0502020204030203" pitchFamily="34" charset="0"/>
                <a:cs typeface="Calibri Light" panose="020F0302020204030204" pitchFamily="34" charset="0"/>
              </a:rPr>
              <a:t>Oportunidades de negócios entre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Lato" panose="020F0502020204030203" pitchFamily="34" charset="0"/>
                <a:cs typeface="Calibri Light" panose="020F0302020204030204" pitchFamily="34" charset="0"/>
              </a:rPr>
              <a:t>Brasil e Emirados Árabes Unidos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Lato" panose="020F0502020204030203" pitchFamily="34" charset="0"/>
              <a:cs typeface="Calibri Light" panose="020F0302020204030204" pitchFamily="34" charset="0"/>
              <a:sym typeface="Gill San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3C5FA27-9AFC-644A-88A8-CF1F5D618DDB}"/>
              </a:ext>
            </a:extLst>
          </p:cNvPr>
          <p:cNvSpPr txBox="1"/>
          <p:nvPr/>
        </p:nvSpPr>
        <p:spPr>
          <a:xfrm>
            <a:off x="543817" y="4186919"/>
            <a:ext cx="4495205" cy="704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5" tIns="28575" rIns="28575" bIns="28575" numCol="1" spcCol="381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Lato" panose="020F0502020204030203" pitchFamily="34" charset="0"/>
                <a:cs typeface="Calibri Light" panose="020F0302020204030204" pitchFamily="34" charset="0"/>
              </a:rPr>
              <a:t>Rafael Solimeo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Lato" panose="020F0502020204030203" pitchFamily="34" charset="0"/>
                <a:cs typeface="Calibri Light" panose="020F0302020204030204" pitchFamily="34" charset="0"/>
              </a:rPr>
              <a:t>Chefe do Escritório Internacional em Dubai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Lato" panose="020F0502020204030203" pitchFamily="34" charset="0"/>
              <a:cs typeface="Calibri Light" panose="020F030202020403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31363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F76C100-07E6-4689-9639-152EB4FC9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8" name="CaixaDeTexto 67">
            <a:extLst>
              <a:ext uri="{FF2B5EF4-FFF2-40B4-BE49-F238E27FC236}">
                <a16:creationId xmlns:a16="http://schemas.microsoft.com/office/drawing/2014/main" id="{8157C0DA-FF14-4DE3-8057-FBC88AAE85FF}"/>
              </a:ext>
            </a:extLst>
          </p:cNvPr>
          <p:cNvSpPr txBox="1"/>
          <p:nvPr/>
        </p:nvSpPr>
        <p:spPr>
          <a:xfrm>
            <a:off x="-45333" y="4936593"/>
            <a:ext cx="33720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/>
                <a:ea typeface="+mn-ea"/>
                <a:cs typeface="+mn-cs"/>
              </a:rPr>
              <a:t>Fonte: Ministério da Economia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319172B-E2B1-4A57-991C-CFFC20371D6E}"/>
              </a:ext>
            </a:extLst>
          </p:cNvPr>
          <p:cNvSpPr txBox="1"/>
          <p:nvPr/>
        </p:nvSpPr>
        <p:spPr>
          <a:xfrm>
            <a:off x="678121" y="240145"/>
            <a:ext cx="8130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Acordo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entre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Brasil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Emirados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Árabes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Unidos para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eliminação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bitributaçã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7D8B9707-335C-A745-8CE0-4C03530DA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33" y="242630"/>
            <a:ext cx="342388" cy="33358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0D851F2-9956-43F2-ACBA-D2A2CE0FD7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076276"/>
              </p:ext>
            </p:extLst>
          </p:nvPr>
        </p:nvGraphicFramePr>
        <p:xfrm>
          <a:off x="116732" y="933855"/>
          <a:ext cx="8925668" cy="3877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7663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Homem de terno e gravata falando no microfone&#10;&#10;Descrição gerada automaticamente com confiança baixa">
            <a:extLst>
              <a:ext uri="{FF2B5EF4-FFF2-40B4-BE49-F238E27FC236}">
                <a16:creationId xmlns:a16="http://schemas.microsoft.com/office/drawing/2014/main" id="{CA709566-33FB-364F-ADFA-A5D3B995F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741EB5-E0BF-564A-A89D-57409A4298DF}"/>
              </a:ext>
            </a:extLst>
          </p:cNvPr>
          <p:cNvSpPr txBox="1"/>
          <p:nvPr/>
        </p:nvSpPr>
        <p:spPr>
          <a:xfrm>
            <a:off x="118947" y="1940808"/>
            <a:ext cx="28719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Destaques para fazer negócios nos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Emirados Árabes Unidos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1A8B647-B4A2-3247-BADC-E4FE2505E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51" y="219863"/>
            <a:ext cx="1439769" cy="5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32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aixaDeTexto 67">
            <a:extLst>
              <a:ext uri="{FF2B5EF4-FFF2-40B4-BE49-F238E27FC236}">
                <a16:creationId xmlns:a16="http://schemas.microsoft.com/office/drawing/2014/main" id="{8157C0DA-FF14-4DE3-8057-FBC88AAE85FF}"/>
              </a:ext>
            </a:extLst>
          </p:cNvPr>
          <p:cNvSpPr txBox="1"/>
          <p:nvPr/>
        </p:nvSpPr>
        <p:spPr>
          <a:xfrm>
            <a:off x="-45333" y="4936593"/>
            <a:ext cx="33720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/>
                <a:ea typeface="+mn-ea"/>
                <a:cs typeface="+mn-cs"/>
              </a:rPr>
              <a:t>Fonte: Banco mundial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319172B-E2B1-4A57-991C-CFFC20371D6E}"/>
              </a:ext>
            </a:extLst>
          </p:cNvPr>
          <p:cNvSpPr txBox="1"/>
          <p:nvPr/>
        </p:nvSpPr>
        <p:spPr>
          <a:xfrm>
            <a:off x="678121" y="240145"/>
            <a:ext cx="8130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Ranqueamento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mundial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Emirados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Árabes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Unidos no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relatório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“Doing business de 2020”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7D8B9707-335C-A745-8CE0-4C03530DA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33" y="242630"/>
            <a:ext cx="342388" cy="33358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60DCF96-4CDE-48E5-8F84-CFC68331B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5744"/>
            <a:ext cx="9144000" cy="391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28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>
            <a:extLst>
              <a:ext uri="{FF2B5EF4-FFF2-40B4-BE49-F238E27FC236}">
                <a16:creationId xmlns:a16="http://schemas.microsoft.com/office/drawing/2014/main" id="{A7EA1A54-F27D-4901-B726-0130DD1D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424" y="194629"/>
            <a:ext cx="392415" cy="382266"/>
          </a:xfrm>
          <a:prstGeom prst="rect">
            <a:avLst/>
          </a:prstGeom>
        </p:spPr>
      </p:pic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5698562-481A-B845-BB80-1D953ED31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337" y="0"/>
            <a:ext cx="3395663" cy="51435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6531B47-1A5D-423D-A2C5-C498EE6EE2AA}"/>
              </a:ext>
            </a:extLst>
          </p:cNvPr>
          <p:cNvSpPr txBox="1"/>
          <p:nvPr/>
        </p:nvSpPr>
        <p:spPr>
          <a:xfrm>
            <a:off x="218424" y="1308310"/>
            <a:ext cx="57034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Halal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Brasil Business Fórum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 a 08 de dezembro 2021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EF3F618-C38E-4472-83A0-295C64F09256}"/>
              </a:ext>
            </a:extLst>
          </p:cNvPr>
          <p:cNvSpPr txBox="1"/>
          <p:nvPr/>
        </p:nvSpPr>
        <p:spPr>
          <a:xfrm>
            <a:off x="218424" y="102992"/>
            <a:ext cx="4693579" cy="5655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5" tIns="28575" rIns="28575" bIns="28575" numCol="1" spcCol="381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Próximos Eventos</a:t>
            </a:r>
            <a:endParaRPr kumimoji="0" lang="pt-BR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DCB01B3-2A37-411B-B64E-4D5D74F508E1}"/>
              </a:ext>
            </a:extLst>
          </p:cNvPr>
          <p:cNvSpPr txBox="1"/>
          <p:nvPr/>
        </p:nvSpPr>
        <p:spPr>
          <a:xfrm>
            <a:off x="530481" y="4012115"/>
            <a:ext cx="4693579" cy="488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5" tIns="28575" rIns="28575" bIns="28575" numCol="1" spcCol="381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  <a:sym typeface="Gill Sans"/>
              </a:rPr>
              <a:t>www.ccab.org.br</a:t>
            </a:r>
          </a:p>
        </p:txBody>
      </p:sp>
    </p:spTree>
    <p:extLst>
      <p:ext uri="{BB962C8B-B14F-4D97-AF65-F5344CB8AC3E}">
        <p14:creationId xmlns:p14="http://schemas.microsoft.com/office/powerpoint/2010/main" val="1684874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chat ou mensagem de texto&#10;&#10;Descrição gerada automaticamente">
            <a:extLst>
              <a:ext uri="{FF2B5EF4-FFF2-40B4-BE49-F238E27FC236}">
                <a16:creationId xmlns:a16="http://schemas.microsoft.com/office/drawing/2014/main" id="{E2890765-F4B1-5549-BC9D-7E16E3E28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5" name="Imagem 4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F50223A9-9995-2A40-9400-3B815E790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30" r="1592"/>
          <a:stretch/>
        </p:blipFill>
        <p:spPr>
          <a:xfrm>
            <a:off x="0" y="4575379"/>
            <a:ext cx="9144000" cy="56812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CB61E98-4F86-44FE-B8DA-0F9D7CD43983}"/>
              </a:ext>
            </a:extLst>
          </p:cNvPr>
          <p:cNvSpPr txBox="1"/>
          <p:nvPr/>
        </p:nvSpPr>
        <p:spPr>
          <a:xfrm>
            <a:off x="2225209" y="1289578"/>
            <a:ext cx="4693579" cy="8091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5" tIns="28575" rIns="28575" bIns="28575" numCol="1" spcCol="381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lack" panose="02000503020000020003" pitchFamily="2" charset="0"/>
                <a:ea typeface="Lato" panose="020F0502020204030203" pitchFamily="34" charset="0"/>
                <a:cs typeface="Lato" panose="020F0502020204030203" pitchFamily="34" charset="0"/>
              </a:rPr>
              <a:t>Obrigado</a:t>
            </a:r>
          </a:p>
          <a:p>
            <a:pPr marL="0" marR="0" lvl="0" indent="0" algn="ctr" defTabSz="6858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lack" panose="02000503020000020003" pitchFamily="2" charset="0"/>
                <a:ea typeface="Lato" panose="020F0502020204030203" pitchFamily="34" charset="0"/>
                <a:cs typeface="Lato" panose="020F0502020204030203" pitchFamily="34" charset="0"/>
                <a:sym typeface="Gill Sans"/>
              </a:rPr>
              <a:t>rsolimeo@ccab.org.br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Black" panose="02000503020000020003" pitchFamily="2" charset="0"/>
              <a:ea typeface="Lato" panose="020F0502020204030203" pitchFamily="34" charset="0"/>
              <a:cs typeface="Lato" panose="020F0502020204030203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94767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mesa, cadeira, janela&#10;&#10;Descrição gerada automaticamente">
            <a:extLst>
              <a:ext uri="{FF2B5EF4-FFF2-40B4-BE49-F238E27FC236}">
                <a16:creationId xmlns:a16="http://schemas.microsoft.com/office/drawing/2014/main" id="{81AF05DB-6E45-424D-A6A5-BAEA7F78D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B6E35B2A-C511-2445-BBAC-530097105743}"/>
              </a:ext>
            </a:extLst>
          </p:cNvPr>
          <p:cNvSpPr txBox="1">
            <a:spLocks/>
          </p:cNvSpPr>
          <p:nvPr/>
        </p:nvSpPr>
        <p:spPr bwMode="auto">
          <a:xfrm>
            <a:off x="382784" y="2163188"/>
            <a:ext cx="3137989" cy="99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82721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100" b="0" i="0" u="none" strike="noStrike" kern="1200" cap="none" spc="-38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Calibri" panose="020F0502020204030204" pitchFamily="34" charset="0"/>
                <a:sym typeface="Open Sans" panose="020B0606030504020204" pitchFamily="34" charset="0"/>
              </a:rPr>
              <a:t>Por quase 70 anos, o objetivo da Câmara Árabe é consolidar e ampliar parcerias e atuar como elo no processo de internacionalização de empresas, aproximando brasileiros e árabes para gerar oportunidades de negócios.</a:t>
            </a:r>
            <a:endParaRPr kumimoji="0" lang="en" altLang="pt-BR" sz="1100" b="0" i="0" u="none" strike="noStrike" kern="1200" cap="none" spc="-38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Montserrat" pitchFamily="2" charset="77"/>
              <a:ea typeface="Open Sans" panose="020B0606030504020204" pitchFamily="34" charset="0"/>
              <a:cs typeface="Calibri" panose="020F0502020204030204" pitchFamily="34" charset="0"/>
              <a:sym typeface="Open Sans" panose="020B0606030504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0C88E27-1C8D-E142-87B7-AA875D05D4F3}"/>
              </a:ext>
            </a:extLst>
          </p:cNvPr>
          <p:cNvSpPr txBox="1">
            <a:spLocks/>
          </p:cNvSpPr>
          <p:nvPr/>
        </p:nvSpPr>
        <p:spPr bwMode="auto">
          <a:xfrm>
            <a:off x="382784" y="1765993"/>
            <a:ext cx="2256893" cy="21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defTabSz="1827213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1827213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1827213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1827213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1827213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1827213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1827213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1827213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1827213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0" marR="0" lvl="0" indent="0" algn="l" defTabSz="182721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Montserrat SemiBold" pitchFamily="2" charset="77"/>
                <a:ea typeface="Verdana" panose="020B0604030504040204" pitchFamily="34" charset="0"/>
                <a:cs typeface="Verdana" panose="020B0604030504040204" pitchFamily="34" charset="0"/>
                <a:sym typeface="Open Sans" panose="020B0606030504020204" pitchFamily="34" charset="0"/>
              </a:rPr>
              <a:t>Posicionamento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0DCD25B-55A8-504B-B99B-DFF9C059B334}"/>
              </a:ext>
            </a:extLst>
          </p:cNvPr>
          <p:cNvSpPr txBox="1">
            <a:spLocks/>
          </p:cNvSpPr>
          <p:nvPr/>
        </p:nvSpPr>
        <p:spPr bwMode="auto">
          <a:xfrm>
            <a:off x="382784" y="3958942"/>
            <a:ext cx="3137989" cy="7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82721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100" b="0" i="0" u="none" strike="noStrike" kern="1200" cap="none" spc="-38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ontserrat" pitchFamily="2" charset="77"/>
                <a:ea typeface="Open Sans" panose="020B0606030504020204" pitchFamily="34" charset="0"/>
                <a:cs typeface="Calibri" panose="020F0502020204030204" pitchFamily="34" charset="0"/>
                <a:sym typeface="Open Sans" panose="020B0606030504020204" pitchFamily="34" charset="0"/>
              </a:rPr>
              <a:t>Única entidade oficialmente reconhecida no Brasil pela União das Câmaras Árabes e pela Liga dos Estados Árabes como legítima representante dos interesses destes países.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DB80F14-8A56-6A4B-B7DE-C0E062FD7145}"/>
              </a:ext>
            </a:extLst>
          </p:cNvPr>
          <p:cNvSpPr txBox="1">
            <a:spLocks/>
          </p:cNvSpPr>
          <p:nvPr/>
        </p:nvSpPr>
        <p:spPr bwMode="auto">
          <a:xfrm>
            <a:off x="382784" y="3544141"/>
            <a:ext cx="2776883" cy="21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defTabSz="1827213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1827213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1827213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1827213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1827213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1827213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1827213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1827213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1827213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0" marR="0" lvl="0" indent="0" algn="l" defTabSz="182721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Montserrat SemiBold" pitchFamily="2" charset="77"/>
                <a:ea typeface="Verdana" panose="020B0604030504040204" pitchFamily="34" charset="0"/>
                <a:cs typeface="Verdana" panose="020B0604030504040204" pitchFamily="34" charset="0"/>
                <a:sym typeface="Open Sans" panose="020B0606030504020204" pitchFamily="34" charset="0"/>
              </a:rPr>
              <a:t>Representatividade</a:t>
            </a:r>
          </a:p>
        </p:txBody>
      </p:sp>
      <p:sp>
        <p:nvSpPr>
          <p:cNvPr id="10" name="TITULO">
            <a:extLst>
              <a:ext uri="{FF2B5EF4-FFF2-40B4-BE49-F238E27FC236}">
                <a16:creationId xmlns:a16="http://schemas.microsoft.com/office/drawing/2014/main" id="{4FFEED5C-8E0B-C541-BF3E-6522F544AF20}"/>
              </a:ext>
            </a:extLst>
          </p:cNvPr>
          <p:cNvSpPr txBox="1">
            <a:spLocks/>
          </p:cNvSpPr>
          <p:nvPr/>
        </p:nvSpPr>
        <p:spPr>
          <a:xfrm>
            <a:off x="382784" y="787941"/>
            <a:ext cx="4408448" cy="59381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1" b="1" kern="1200" spc="-225" baseline="0">
                <a:solidFill>
                  <a:srgbClr val="2947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Arial" panose="020B0604020202020204" pitchFamily="34" charset="0"/>
              </a:rPr>
              <a:t>Câmara de Comércio Árabe-Brasileira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043F0FA-60A3-A848-9BDD-853B4347A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005" y="4556909"/>
            <a:ext cx="529893" cy="5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5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C4DE9BF-DB72-9049-9D4A-FDD6B9164BFE}"/>
              </a:ext>
            </a:extLst>
          </p:cNvPr>
          <p:cNvSpPr txBox="1"/>
          <p:nvPr/>
        </p:nvSpPr>
        <p:spPr>
          <a:xfrm>
            <a:off x="-1533383" y="437761"/>
            <a:ext cx="823843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Escritórios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CCAB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CB80018-1D88-DD42-9DFF-2FBA7D1AF20A}"/>
              </a:ext>
            </a:extLst>
          </p:cNvPr>
          <p:cNvGrpSpPr/>
          <p:nvPr/>
        </p:nvGrpSpPr>
        <p:grpSpPr>
          <a:xfrm>
            <a:off x="477506" y="1072800"/>
            <a:ext cx="8576014" cy="3929005"/>
            <a:chOff x="1295706" y="1527602"/>
            <a:chExt cx="7001814" cy="3207803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B8C3A06C-FFFB-784B-AA87-E9409FF993EA}"/>
                </a:ext>
              </a:extLst>
            </p:cNvPr>
            <p:cNvGrpSpPr/>
            <p:nvPr/>
          </p:nvGrpSpPr>
          <p:grpSpPr>
            <a:xfrm>
              <a:off x="1295706" y="1985734"/>
              <a:ext cx="2256893" cy="2436226"/>
              <a:chOff x="603383" y="429768"/>
              <a:chExt cx="3968617" cy="4283964"/>
            </a:xfrm>
          </p:grpSpPr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E6B8B1EB-C086-6442-AB92-AB110317DA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1580" r="11191"/>
              <a:stretch/>
            </p:blipFill>
            <p:spPr>
              <a:xfrm>
                <a:off x="603383" y="429768"/>
                <a:ext cx="3968617" cy="4283964"/>
              </a:xfrm>
              <a:prstGeom prst="rect">
                <a:avLst/>
              </a:prstGeom>
              <a:effectLst/>
            </p:spPr>
          </p:pic>
          <p:pic>
            <p:nvPicPr>
              <p:cNvPr id="17" name="Imagem 16" descr="Logotipo, Ícone&#10;&#10;Descrição gerada automaticamente">
                <a:extLst>
                  <a:ext uri="{FF2B5EF4-FFF2-40B4-BE49-F238E27FC236}">
                    <a16:creationId xmlns:a16="http://schemas.microsoft.com/office/drawing/2014/main" id="{530C818C-A6A5-3848-B629-002D0E1B2E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2825" y="2406466"/>
                <a:ext cx="290669" cy="273335"/>
              </a:xfrm>
              <a:prstGeom prst="rect">
                <a:avLst/>
              </a:prstGeom>
            </p:spPr>
          </p:pic>
          <p:pic>
            <p:nvPicPr>
              <p:cNvPr id="18" name="Imagem 17" descr="Logotipo, Ícone&#10;&#10;Descrição gerada automaticamente">
                <a:extLst>
                  <a:ext uri="{FF2B5EF4-FFF2-40B4-BE49-F238E27FC236}">
                    <a16:creationId xmlns:a16="http://schemas.microsoft.com/office/drawing/2014/main" id="{EA39D1C4-B551-6B47-92D3-D6272F5D0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3325" y="3092266"/>
                <a:ext cx="290669" cy="273335"/>
              </a:xfrm>
              <a:prstGeom prst="rect">
                <a:avLst/>
              </a:prstGeom>
            </p:spPr>
          </p:pic>
          <p:pic>
            <p:nvPicPr>
              <p:cNvPr id="19" name="Imagem 18" descr="Logotipo, Ícone&#10;&#10;Descrição gerada automaticamente">
                <a:extLst>
                  <a:ext uri="{FF2B5EF4-FFF2-40B4-BE49-F238E27FC236}">
                    <a16:creationId xmlns:a16="http://schemas.microsoft.com/office/drawing/2014/main" id="{12E56DA0-5F39-7445-888E-3D2B5E616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2800" y="3739966"/>
                <a:ext cx="290669" cy="273335"/>
              </a:xfrm>
              <a:prstGeom prst="rect">
                <a:avLst/>
              </a:prstGeom>
            </p:spPr>
          </p:pic>
        </p:grp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77404A34-129C-DF4D-BE68-B0651BCC2E4C}"/>
                </a:ext>
              </a:extLst>
            </p:cNvPr>
            <p:cNvGrpSpPr/>
            <p:nvPr/>
          </p:nvGrpSpPr>
          <p:grpSpPr>
            <a:xfrm>
              <a:off x="4549382" y="1527602"/>
              <a:ext cx="3214403" cy="3207803"/>
              <a:chOff x="1688170" y="-2151"/>
              <a:chExt cx="5809716" cy="5797787"/>
            </a:xfrm>
          </p:grpSpPr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C5AAD509-766A-F74C-8B6F-55E986E59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8170" y="-2151"/>
                <a:ext cx="5809716" cy="5797787"/>
              </a:xfrm>
              <a:prstGeom prst="rect">
                <a:avLst/>
              </a:prstGeom>
              <a:effectLst/>
            </p:spPr>
          </p:pic>
          <p:pic>
            <p:nvPicPr>
              <p:cNvPr id="13" name="Imagem 12" descr="Logotipo, Ícone&#10;&#10;Descrição gerada automaticamente">
                <a:extLst>
                  <a:ext uri="{FF2B5EF4-FFF2-40B4-BE49-F238E27FC236}">
                    <a16:creationId xmlns:a16="http://schemas.microsoft.com/office/drawing/2014/main" id="{496826E2-AE5B-A740-A44F-F8817F625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23977" y="2083608"/>
                <a:ext cx="302775" cy="294989"/>
              </a:xfrm>
              <a:prstGeom prst="rect">
                <a:avLst/>
              </a:prstGeom>
            </p:spPr>
          </p:pic>
          <p:pic>
            <p:nvPicPr>
              <p:cNvPr id="14" name="Imagem 13" descr="Logotipo, Ícone&#10;&#10;Descrição gerada automaticamente">
                <a:extLst>
                  <a:ext uri="{FF2B5EF4-FFF2-40B4-BE49-F238E27FC236}">
                    <a16:creationId xmlns:a16="http://schemas.microsoft.com/office/drawing/2014/main" id="{5356B301-D883-CC4F-8D7B-657FDB6406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37255" y="2119255"/>
                <a:ext cx="302775" cy="294989"/>
              </a:xfrm>
              <a:prstGeom prst="rect">
                <a:avLst/>
              </a:prstGeom>
            </p:spPr>
          </p:pic>
          <p:pic>
            <p:nvPicPr>
              <p:cNvPr id="15" name="Imagem 14" descr="Logotipo, Ícone&#10;&#10;Descrição gerada automaticamente">
                <a:extLst>
                  <a:ext uri="{FF2B5EF4-FFF2-40B4-BE49-F238E27FC236}">
                    <a16:creationId xmlns:a16="http://schemas.microsoft.com/office/drawing/2014/main" id="{FB0434E6-C9C1-204B-8180-BFF2F93D6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50576" y="2288248"/>
                <a:ext cx="302775" cy="294989"/>
              </a:xfrm>
              <a:prstGeom prst="rect">
                <a:avLst/>
              </a:prstGeom>
            </p:spPr>
          </p:pic>
        </p:grp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F0015BFA-3D31-A343-AAFA-B1D5E6F3A3A9}"/>
                </a:ext>
              </a:extLst>
            </p:cNvPr>
            <p:cNvSpPr txBox="1"/>
            <p:nvPr/>
          </p:nvSpPr>
          <p:spPr>
            <a:xfrm>
              <a:off x="7292474" y="2277263"/>
              <a:ext cx="100504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Escritório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Internacional  Dubai - EAU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AA913D53-9FDF-A84E-9DFD-485982A22D90}"/>
                </a:ext>
              </a:extLst>
            </p:cNvPr>
            <p:cNvSpPr txBox="1"/>
            <p:nvPr/>
          </p:nvSpPr>
          <p:spPr>
            <a:xfrm>
              <a:off x="5713949" y="1873636"/>
              <a:ext cx="134116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D3AF12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EM BREVE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Escritório no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Cairo - Egito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50DC5069-D141-EF48-BCB1-40BD15FAB4A7}"/>
                </a:ext>
              </a:extLst>
            </p:cNvPr>
            <p:cNvSpPr txBox="1"/>
            <p:nvPr/>
          </p:nvSpPr>
          <p:spPr>
            <a:xfrm>
              <a:off x="6701576" y="1712193"/>
              <a:ext cx="145727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D3AF12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EM BREVE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Escritório em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Ríade</a:t>
              </a: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 – Arábia Saudita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5AA149D-32F3-1D47-AB31-EC7FDEA3BC17}"/>
                </a:ext>
              </a:extLst>
            </p:cNvPr>
            <p:cNvSpPr txBox="1"/>
            <p:nvPr/>
          </p:nvSpPr>
          <p:spPr>
            <a:xfrm>
              <a:off x="2862999" y="3982118"/>
              <a:ext cx="13268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61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Escritório em Itajaí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B8C6B48-67EA-4D47-AE1C-007B63923204}"/>
                </a:ext>
              </a:extLst>
            </p:cNvPr>
            <p:cNvSpPr txBox="1"/>
            <p:nvPr/>
          </p:nvSpPr>
          <p:spPr>
            <a:xfrm>
              <a:off x="3196481" y="3595642"/>
              <a:ext cx="181089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Sede - </a:t>
              </a: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061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São Paulo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3BDC37A-0D34-494D-83D8-73DAF5F98A34}"/>
                </a:ext>
              </a:extLst>
            </p:cNvPr>
            <p:cNvSpPr txBox="1"/>
            <p:nvPr/>
          </p:nvSpPr>
          <p:spPr>
            <a:xfrm>
              <a:off x="3271448" y="3131071"/>
              <a:ext cx="150173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D3AF12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EM BREVE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venir Black" panose="02000503020000020003" pitchFamily="2" charset="0"/>
                  <a:ea typeface="+mn-ea"/>
                  <a:cs typeface="+mn-cs"/>
                </a:rPr>
                <a:t>Escritório em Brasília</a:t>
              </a:r>
            </a:p>
          </p:txBody>
        </p: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41B1DD7C-E0B9-4243-9634-0D3EF963B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04" y="499695"/>
            <a:ext cx="397420" cy="3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69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difício, avião&#10;&#10;Descrição gerada automaticamente">
            <a:extLst>
              <a:ext uri="{FF2B5EF4-FFF2-40B4-BE49-F238E27FC236}">
                <a16:creationId xmlns:a16="http://schemas.microsoft.com/office/drawing/2014/main" id="{ADFD1A9C-339D-524F-ACA3-6782CB5CE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BD3C91C-4913-43C1-A9B1-6A1A90FB5265}"/>
              </a:ext>
            </a:extLst>
          </p:cNvPr>
          <p:cNvSpPr txBox="1">
            <a:spLocks noChangeArrowheads="1"/>
          </p:cNvSpPr>
          <p:nvPr/>
        </p:nvSpPr>
        <p:spPr>
          <a:xfrm>
            <a:off x="5754381" y="4607964"/>
            <a:ext cx="3275319" cy="369332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  <a:sym typeface="Source Sans Pro" panose="020B0503030403020204" pitchFamily="34" charset="0"/>
              </a:rPr>
              <a:t>Comércio exterior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67D4BA0-5B60-E64D-A1EC-4EA0C557B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391" y="111536"/>
            <a:ext cx="529893" cy="5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62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>
            <a:extLst>
              <a:ext uri="{FF2B5EF4-FFF2-40B4-BE49-F238E27FC236}">
                <a16:creationId xmlns:a16="http://schemas.microsoft.com/office/drawing/2014/main" id="{74A4FEA9-310E-E04E-81A9-E1C9C11EC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424" y="194629"/>
            <a:ext cx="392415" cy="382266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AE4593BA-E163-4656-ABBD-E33ECB86C4AF}"/>
              </a:ext>
            </a:extLst>
          </p:cNvPr>
          <p:cNvSpPr txBox="1"/>
          <p:nvPr/>
        </p:nvSpPr>
        <p:spPr>
          <a:xfrm>
            <a:off x="706471" y="93374"/>
            <a:ext cx="6266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Evolução comércio exterior – US$ bilhão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Brasil x Emirados Árabes Unidos</a:t>
            </a:r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40A2A517-BC89-4D26-8716-468916255C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543420"/>
              </p:ext>
            </p:extLst>
          </p:nvPr>
        </p:nvGraphicFramePr>
        <p:xfrm>
          <a:off x="414430" y="569244"/>
          <a:ext cx="8189819" cy="2100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CaixaDeTexto 38">
            <a:extLst>
              <a:ext uri="{FF2B5EF4-FFF2-40B4-BE49-F238E27FC236}">
                <a16:creationId xmlns:a16="http://schemas.microsoft.com/office/drawing/2014/main" id="{DEEF8A01-55AA-4511-8A4B-7E8B51AD6764}"/>
              </a:ext>
            </a:extLst>
          </p:cNvPr>
          <p:cNvSpPr txBox="1"/>
          <p:nvPr/>
        </p:nvSpPr>
        <p:spPr>
          <a:xfrm>
            <a:off x="-45333" y="4936593"/>
            <a:ext cx="33720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/>
                <a:ea typeface="+mn-ea"/>
                <a:cs typeface="+mn-cs"/>
              </a:rPr>
              <a:t>Fonte: Ministério da Economia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3CB76A2-8274-4D63-8424-0D5EEA429B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3881276"/>
              </p:ext>
            </p:extLst>
          </p:nvPr>
        </p:nvGraphicFramePr>
        <p:xfrm>
          <a:off x="0" y="2571750"/>
          <a:ext cx="9144000" cy="2377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4017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Ícone&#10;&#10;Descrição gerada automaticamente com confiança média">
            <a:extLst>
              <a:ext uri="{FF2B5EF4-FFF2-40B4-BE49-F238E27FC236}">
                <a16:creationId xmlns:a16="http://schemas.microsoft.com/office/drawing/2014/main" id="{8729D6BD-6484-6D4D-B4FC-1551E5214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CD0B0FC-1132-B448-A759-C47FA5670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074" y="321965"/>
            <a:ext cx="392415" cy="38226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0595F96-792D-4AF6-A0FC-1ADAA6AA6CDE}"/>
              </a:ext>
            </a:extLst>
          </p:cNvPr>
          <p:cNvSpPr txBox="1"/>
          <p:nvPr/>
        </p:nvSpPr>
        <p:spPr>
          <a:xfrm>
            <a:off x="742951" y="215917"/>
            <a:ext cx="8255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produtos comercializados entre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Brasil – Emirados Árabes Unidos em 2020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 milhão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E8EE1406-5551-4C62-954E-874EC3C2316D}"/>
              </a:ext>
            </a:extLst>
          </p:cNvPr>
          <p:cNvCxnSpPr/>
          <p:nvPr/>
        </p:nvCxnSpPr>
        <p:spPr>
          <a:xfrm>
            <a:off x="3074399" y="1709532"/>
            <a:ext cx="0" cy="1766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AA48215-1865-448B-B760-3A4D9D3ECAEB}"/>
              </a:ext>
            </a:extLst>
          </p:cNvPr>
          <p:cNvSpPr txBox="1"/>
          <p:nvPr/>
        </p:nvSpPr>
        <p:spPr>
          <a:xfrm>
            <a:off x="-45333" y="4936593"/>
            <a:ext cx="33720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/>
                <a:ea typeface="+mn-ea"/>
                <a:cs typeface="+mn-cs"/>
              </a:rPr>
              <a:t>Fonte: Ministério da Economia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2D63123-410B-4B20-B9BE-CE415E8CE0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001384"/>
              </p:ext>
            </p:extLst>
          </p:nvPr>
        </p:nvGraphicFramePr>
        <p:xfrm>
          <a:off x="0" y="810638"/>
          <a:ext cx="4572000" cy="379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B853EEE5-C362-4A5D-8876-47DD54F2C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1758249"/>
              </p:ext>
            </p:extLst>
          </p:nvPr>
        </p:nvGraphicFramePr>
        <p:xfrm>
          <a:off x="4572000" y="810638"/>
          <a:ext cx="4572000" cy="3928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71A08B41-3F13-4E6B-A18B-EFBC80B2C67D}"/>
              </a:ext>
            </a:extLst>
          </p:cNvPr>
          <p:cNvCxnSpPr/>
          <p:nvPr/>
        </p:nvCxnSpPr>
        <p:spPr>
          <a:xfrm>
            <a:off x="4527550" y="708360"/>
            <a:ext cx="0" cy="42763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214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075FB77-E434-1F47-A341-2E55446A3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CD3AC1B-B88C-449E-A5AC-EBA109B490B7}"/>
              </a:ext>
            </a:extLst>
          </p:cNvPr>
          <p:cNvSpPr txBox="1"/>
          <p:nvPr/>
        </p:nvSpPr>
        <p:spPr>
          <a:xfrm>
            <a:off x="581861" y="4246802"/>
            <a:ext cx="4174580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Gill Sans"/>
              </a:rPr>
              <a:t>Investimentos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Gill San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3FE645-520F-40F9-B752-3B9058FE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1" y="76620"/>
            <a:ext cx="397420" cy="3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81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Ícone&#10;&#10;Descrição gerada automaticamente com confiança média">
            <a:extLst>
              <a:ext uri="{FF2B5EF4-FFF2-40B4-BE49-F238E27FC236}">
                <a16:creationId xmlns:a16="http://schemas.microsoft.com/office/drawing/2014/main" id="{8729D6BD-6484-6D4D-B4FC-1551E5214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CD0B0FC-1132-B448-A759-C47FA5670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11" y="239269"/>
            <a:ext cx="392415" cy="38226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0595F96-792D-4AF6-A0FC-1ADAA6AA6CDE}"/>
              </a:ext>
            </a:extLst>
          </p:cNvPr>
          <p:cNvSpPr txBox="1"/>
          <p:nvPr/>
        </p:nvSpPr>
        <p:spPr>
          <a:xfrm>
            <a:off x="853116" y="241137"/>
            <a:ext cx="6906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Investimentos entre Brasil e EAU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US$ Milhões</a:t>
            </a:r>
            <a:endParaRPr kumimoji="0" lang="pt-BR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CCBF27A-4922-4213-96C2-7211A2F928E5}"/>
              </a:ext>
            </a:extLst>
          </p:cNvPr>
          <p:cNvSpPr txBox="1"/>
          <p:nvPr/>
        </p:nvSpPr>
        <p:spPr>
          <a:xfrm>
            <a:off x="23328" y="4899091"/>
            <a:ext cx="1415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/>
                <a:ea typeface="+mn-ea"/>
                <a:cs typeface="+mn-cs"/>
              </a:rPr>
              <a:t>Fonte: Banco Central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45BB019-C5B5-4843-ADD1-6DB7C1254A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6755433"/>
              </p:ext>
            </p:extLst>
          </p:nvPr>
        </p:nvGraphicFramePr>
        <p:xfrm>
          <a:off x="1416206" y="980085"/>
          <a:ext cx="5475248" cy="1795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9FDD457-A5FC-47EE-B632-F6C0A0783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35510"/>
              </p:ext>
            </p:extLst>
          </p:nvPr>
        </p:nvGraphicFramePr>
        <p:xfrm>
          <a:off x="6901502" y="980085"/>
          <a:ext cx="2011809" cy="1795342"/>
        </p:xfrm>
        <a:graphic>
          <a:graphicData uri="http://schemas.openxmlformats.org/drawingml/2006/table">
            <a:tbl>
              <a:tblPr/>
              <a:tblGrid>
                <a:gridCol w="2011809">
                  <a:extLst>
                    <a:ext uri="{9D8B030D-6E8A-4147-A177-3AD203B41FA5}">
                      <a16:colId xmlns:a16="http://schemas.microsoft.com/office/drawing/2014/main" val="2710886094"/>
                    </a:ext>
                  </a:extLst>
                </a:gridCol>
              </a:tblGrid>
              <a:tr h="2082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Indústrias de Transformação</a:t>
                      </a:r>
                    </a:p>
                  </a:txBody>
                  <a:tcPr marL="72000" marR="9525" marT="9525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3082634"/>
                  </a:ext>
                </a:extLst>
              </a:tr>
              <a:tr h="2082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Construção</a:t>
                      </a:r>
                    </a:p>
                  </a:txBody>
                  <a:tcPr marL="72000" marR="9525" marT="9525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990211"/>
                  </a:ext>
                </a:extLst>
              </a:tr>
              <a:tr h="37698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Comércio, Reparação de Veículos</a:t>
                      </a:r>
                    </a:p>
                  </a:txBody>
                  <a:tcPr marL="72000" marR="9525" marT="9525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4915915"/>
                  </a:ext>
                </a:extLst>
              </a:tr>
              <a:tr h="2082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Atividades Financeiras</a:t>
                      </a:r>
                    </a:p>
                  </a:txBody>
                  <a:tcPr marL="72000" marR="9525" marT="9525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114355"/>
                  </a:ext>
                </a:extLst>
              </a:tr>
              <a:tr h="2082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Atividades Imobiliárias</a:t>
                      </a:r>
                    </a:p>
                  </a:txBody>
                  <a:tcPr marL="72000" marR="9525" marT="9525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5436138"/>
                  </a:ext>
                </a:extLst>
              </a:tr>
              <a:tr h="37698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Atividades Administrativas e Serviços Complementares</a:t>
                      </a:r>
                    </a:p>
                  </a:txBody>
                  <a:tcPr marL="72000" marR="9525" marT="9525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3496465"/>
                  </a:ext>
                </a:extLst>
              </a:tr>
              <a:tr h="2082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5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Outros</a:t>
                      </a:r>
                    </a:p>
                  </a:txBody>
                  <a:tcPr marL="72000" marR="9525" marT="9525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022543"/>
                  </a:ext>
                </a:extLst>
              </a:tr>
            </a:tbl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83F6C657-0AAF-4FFC-BCDB-1EABB5DEB3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38842"/>
              </p:ext>
            </p:extLst>
          </p:nvPr>
        </p:nvGraphicFramePr>
        <p:xfrm>
          <a:off x="1417884" y="2900990"/>
          <a:ext cx="4992964" cy="1795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Retângulo 18">
            <a:extLst>
              <a:ext uri="{FF2B5EF4-FFF2-40B4-BE49-F238E27FC236}">
                <a16:creationId xmlns:a16="http://schemas.microsoft.com/office/drawing/2014/main" id="{95DE1E38-1C8B-40ED-8415-63EFEE295A9C}"/>
              </a:ext>
            </a:extLst>
          </p:cNvPr>
          <p:cNvSpPr/>
          <p:nvPr/>
        </p:nvSpPr>
        <p:spPr>
          <a:xfrm>
            <a:off x="230689" y="980085"/>
            <a:ext cx="1219542" cy="179534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88C33427-D3CB-470D-A099-FDBA66C7B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327809"/>
              </p:ext>
            </p:extLst>
          </p:nvPr>
        </p:nvGraphicFramePr>
        <p:xfrm>
          <a:off x="6891453" y="2893925"/>
          <a:ext cx="2101821" cy="1801750"/>
        </p:xfrm>
        <a:graphic>
          <a:graphicData uri="http://schemas.openxmlformats.org/drawingml/2006/table">
            <a:tbl>
              <a:tblPr/>
              <a:tblGrid>
                <a:gridCol w="2101821">
                  <a:extLst>
                    <a:ext uri="{9D8B030D-6E8A-4147-A177-3AD203B41FA5}">
                      <a16:colId xmlns:a16="http://schemas.microsoft.com/office/drawing/2014/main" val="843781061"/>
                    </a:ext>
                  </a:extLst>
                </a:gridCol>
              </a:tblGrid>
              <a:tr h="1801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Indústrias Extrativas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85289"/>
                  </a:ext>
                </a:extLst>
              </a:tr>
              <a:tr h="1801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Indústrias de Transformação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866486"/>
                  </a:ext>
                </a:extLst>
              </a:tr>
              <a:tr h="1801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Construção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788931"/>
                  </a:ext>
                </a:extLst>
              </a:tr>
              <a:tr h="1801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Comércio, Reparação de Veículos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022587"/>
                  </a:ext>
                </a:extLst>
              </a:tr>
              <a:tr h="1801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Transporte, Armazenagem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0980094"/>
                  </a:ext>
                </a:extLst>
              </a:tr>
              <a:tr h="1801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Alojamento e Alimentação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574116"/>
                  </a:ext>
                </a:extLst>
              </a:tr>
              <a:tr h="1801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Informação e Comunicação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536109"/>
                  </a:ext>
                </a:extLst>
              </a:tr>
              <a:tr h="1801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Atividades Financeiras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026144"/>
                  </a:ext>
                </a:extLst>
              </a:tr>
              <a:tr h="1801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Atividades Imobiliárias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926179"/>
                  </a:ext>
                </a:extLst>
              </a:tr>
              <a:tr h="18017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Outros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201440"/>
                  </a:ext>
                </a:extLst>
              </a:tr>
            </a:tbl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7A628D-077B-41B0-887E-0C0365335258}"/>
              </a:ext>
            </a:extLst>
          </p:cNvPr>
          <p:cNvSpPr txBox="1"/>
          <p:nvPr/>
        </p:nvSpPr>
        <p:spPr>
          <a:xfrm>
            <a:off x="239751" y="1422127"/>
            <a:ext cx="119875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BR" sz="1400" b="1" dirty="0">
                <a:solidFill>
                  <a:schemeClr val="bg1"/>
                </a:solidFill>
              </a:rPr>
              <a:t>Investimento Direto do Brasil nos EAU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BB9AFC1-5E98-471F-9A7C-ED3ED96824BA}"/>
              </a:ext>
            </a:extLst>
          </p:cNvPr>
          <p:cNvSpPr/>
          <p:nvPr/>
        </p:nvSpPr>
        <p:spPr>
          <a:xfrm>
            <a:off x="198342" y="2888269"/>
            <a:ext cx="1219542" cy="179534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406696C-8677-4DD2-88F9-121529B81C26}"/>
              </a:ext>
            </a:extLst>
          </p:cNvPr>
          <p:cNvSpPr txBox="1"/>
          <p:nvPr/>
        </p:nvSpPr>
        <p:spPr>
          <a:xfrm>
            <a:off x="221330" y="3322936"/>
            <a:ext cx="1198757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BR" sz="1400" b="1" dirty="0">
                <a:solidFill>
                  <a:schemeClr val="bg1"/>
                </a:solidFill>
              </a:rPr>
              <a:t>Investimento Direto dos EAU no Brasil</a:t>
            </a:r>
          </a:p>
        </p:txBody>
      </p:sp>
    </p:spTree>
    <p:extLst>
      <p:ext uri="{BB962C8B-B14F-4D97-AF65-F5344CB8AC3E}">
        <p14:creationId xmlns:p14="http://schemas.microsoft.com/office/powerpoint/2010/main" val="214134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Ícone&#10;&#10;Descrição gerada automaticamente com confiança média">
            <a:extLst>
              <a:ext uri="{FF2B5EF4-FFF2-40B4-BE49-F238E27FC236}">
                <a16:creationId xmlns:a16="http://schemas.microsoft.com/office/drawing/2014/main" id="{8729D6BD-6484-6D4D-B4FC-1551E5214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CD0B0FC-1132-B448-A759-C47FA5670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11" y="239269"/>
            <a:ext cx="392415" cy="38226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0595F96-792D-4AF6-A0FC-1ADAA6AA6CDE}"/>
              </a:ext>
            </a:extLst>
          </p:cNvPr>
          <p:cNvSpPr txBox="1"/>
          <p:nvPr/>
        </p:nvSpPr>
        <p:spPr>
          <a:xfrm>
            <a:off x="853116" y="241137"/>
            <a:ext cx="8356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Algumas empresas brasileiras presentes nos Emirados Árabes Unidos</a:t>
            </a:r>
            <a:endParaRPr kumimoji="0" lang="pt-BR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6B4FBC9A-4845-4EC1-A545-BAE316BE9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714649"/>
              </p:ext>
            </p:extLst>
          </p:nvPr>
        </p:nvGraphicFramePr>
        <p:xfrm>
          <a:off x="1946274" y="666822"/>
          <a:ext cx="4794252" cy="155079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98563">
                  <a:extLst>
                    <a:ext uri="{9D8B030D-6E8A-4147-A177-3AD203B41FA5}">
                      <a16:colId xmlns:a16="http://schemas.microsoft.com/office/drawing/2014/main" val="818890811"/>
                    </a:ext>
                  </a:extLst>
                </a:gridCol>
                <a:gridCol w="1198563">
                  <a:extLst>
                    <a:ext uri="{9D8B030D-6E8A-4147-A177-3AD203B41FA5}">
                      <a16:colId xmlns:a16="http://schemas.microsoft.com/office/drawing/2014/main" val="4291034297"/>
                    </a:ext>
                  </a:extLst>
                </a:gridCol>
                <a:gridCol w="1198563">
                  <a:extLst>
                    <a:ext uri="{9D8B030D-6E8A-4147-A177-3AD203B41FA5}">
                      <a16:colId xmlns:a16="http://schemas.microsoft.com/office/drawing/2014/main" val="3647650941"/>
                    </a:ext>
                  </a:extLst>
                </a:gridCol>
                <a:gridCol w="1198563">
                  <a:extLst>
                    <a:ext uri="{9D8B030D-6E8A-4147-A177-3AD203B41FA5}">
                      <a16:colId xmlns:a16="http://schemas.microsoft.com/office/drawing/2014/main" val="1228657527"/>
                    </a:ext>
                  </a:extLst>
                </a:gridCol>
              </a:tblGrid>
              <a:tr h="364532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Açaí Spot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GOZ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LP Export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Tramontina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3281458"/>
                  </a:ext>
                </a:extLst>
              </a:tr>
              <a:tr h="3645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O Boticário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rgbClr val="002060"/>
                          </a:solidFill>
                          <a:uFillTx/>
                          <a:latin typeface="+mn-lt"/>
                          <a:ea typeface="+mn-ea"/>
                          <a:cs typeface="+mn-cs"/>
                        </a:rPr>
                        <a:t>Oakberry</a:t>
                      </a:r>
                      <a:endParaRPr lang="pt-BR" sz="1200" b="1" kern="1200" dirty="0">
                        <a:solidFill>
                          <a:srgbClr val="002060"/>
                        </a:solidFill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err="1">
                          <a:solidFill>
                            <a:srgbClr val="002060"/>
                          </a:solidFill>
                        </a:rPr>
                        <a:t>Marfrig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Weg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4281563"/>
                  </a:ext>
                </a:extLst>
              </a:tr>
              <a:tr h="364532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BRF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JBS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Maricota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pt-BR" sz="1200" b="1" kern="1200" dirty="0" err="1">
                          <a:solidFill>
                            <a:srgbClr val="002060"/>
                          </a:solidFill>
                          <a:uFillTx/>
                          <a:latin typeface="+mn-lt"/>
                          <a:ea typeface="+mn-ea"/>
                          <a:cs typeface="+mn-cs"/>
                        </a:rPr>
                        <a:t>Tropicool</a:t>
                      </a:r>
                      <a:endParaRPr lang="pt-BR" sz="1200" b="1" kern="1200" dirty="0">
                        <a:solidFill>
                          <a:srgbClr val="002060"/>
                        </a:solidFill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3764998"/>
                  </a:ext>
                </a:extLst>
              </a:tr>
              <a:tr h="364532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Embraer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Kit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Minerva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Pantanal Trading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2325768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DCC05AF8-5C35-41E5-8E5A-A28901FCDE5B}"/>
              </a:ext>
            </a:extLst>
          </p:cNvPr>
          <p:cNvSpPr txBox="1"/>
          <p:nvPr/>
        </p:nvSpPr>
        <p:spPr>
          <a:xfrm>
            <a:off x="853116" y="2692318"/>
            <a:ext cx="8290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Algumas Empresas dos Emirados Árabes Unidos presentes no Brasil</a:t>
            </a:r>
            <a:endParaRPr kumimoji="0" lang="pt-BR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ela 2">
            <a:extLst>
              <a:ext uri="{FF2B5EF4-FFF2-40B4-BE49-F238E27FC236}">
                <a16:creationId xmlns:a16="http://schemas.microsoft.com/office/drawing/2014/main" id="{D388BF33-497F-4CBA-9386-5EEB8B9AC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30820"/>
              </p:ext>
            </p:extLst>
          </p:nvPr>
        </p:nvGraphicFramePr>
        <p:xfrm>
          <a:off x="3381375" y="3254658"/>
          <a:ext cx="1924050" cy="145812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24050">
                  <a:extLst>
                    <a:ext uri="{9D8B030D-6E8A-4147-A177-3AD203B41FA5}">
                      <a16:colId xmlns:a16="http://schemas.microsoft.com/office/drawing/2014/main" val="818890811"/>
                    </a:ext>
                  </a:extLst>
                </a:gridCol>
              </a:tblGrid>
              <a:tr h="364532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DP world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3281458"/>
                  </a:ext>
                </a:extLst>
              </a:tr>
              <a:tr h="3645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Emirates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4281563"/>
                  </a:ext>
                </a:extLst>
              </a:tr>
              <a:tr h="3645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Mubadala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9186669"/>
                  </a:ext>
                </a:extLst>
              </a:tr>
              <a:tr h="364532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err="1">
                          <a:solidFill>
                            <a:srgbClr val="002060"/>
                          </a:solidFill>
                        </a:rPr>
                        <a:t>First</a:t>
                      </a:r>
                      <a:r>
                        <a:rPr lang="pt-BR" sz="1200" b="1" dirty="0">
                          <a:solidFill>
                            <a:srgbClr val="002060"/>
                          </a:solidFill>
                        </a:rPr>
                        <a:t> Abu Dhabi bank</a:t>
                      </a:r>
                      <a:endParaRPr lang="pt-BR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3764998"/>
                  </a:ext>
                </a:extLst>
              </a:tr>
            </a:tbl>
          </a:graphicData>
        </a:graphic>
      </p:graphicFrame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7B473BF9-CB6E-490F-83BB-CDDFC8C4C281}"/>
              </a:ext>
            </a:extLst>
          </p:cNvPr>
          <p:cNvCxnSpPr/>
          <p:nvPr/>
        </p:nvCxnSpPr>
        <p:spPr>
          <a:xfrm>
            <a:off x="222250" y="2459412"/>
            <a:ext cx="82423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378795"/>
      </p:ext>
    </p:extLst>
  </p:cSld>
  <p:clrMapOvr>
    <a:masterClrMapping/>
  </p:clrMapOvr>
</p:sld>
</file>

<file path=ppt/theme/theme1.xml><?xml version="1.0" encoding="utf-8"?>
<a:theme xmlns:a="http://schemas.openxmlformats.org/drawingml/2006/main" name="6_Tema do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  <a:extLst>
    <a:ext uri="{05A4C25C-085E-4340-85A3-A5531E510DB2}">
      <thm15:themeFamily xmlns:thm15="http://schemas.microsoft.com/office/thememl/2012/main" name="Institucional" id="{6EDA7965-19E0-456B-A17B-7F75E624B3DC}" vid="{92DE4F2A-F075-4EDD-AB09-71DA9B34A79D}"/>
    </a:ext>
  </a:extLst>
</a:theme>
</file>

<file path=ppt/theme/theme2.xml><?xml version="1.0" encoding="utf-8"?>
<a:theme xmlns:a="http://schemas.openxmlformats.org/drawingml/2006/main" name="8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stitucional" id="{6EDA7965-19E0-456B-A17B-7F75E624B3DC}" vid="{72D65C02-CBBA-43ED-90B5-DC987D285124}"/>
    </a:ext>
  </a:extLst>
</a:theme>
</file>

<file path=ppt/theme/theme3.xml><?xml version="1.0" encoding="utf-8"?>
<a:theme xmlns:a="http://schemas.openxmlformats.org/drawingml/2006/main" name="7_Tema do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  <a:extLst>
    <a:ext uri="{05A4C25C-085E-4340-85A3-A5531E510DB2}">
      <thm15:themeFamily xmlns:thm15="http://schemas.microsoft.com/office/thememl/2012/main" name="Apresentação2" id="{75C8C621-88EC-4A27-A638-4118C084837C}" vid="{34C582A9-2364-451E-9B4F-4DCF7E43C6DB}"/>
    </a:ext>
  </a:extLst>
</a:theme>
</file>

<file path=ppt/theme/theme4.xml><?xml version="1.0" encoding="utf-8"?>
<a:theme xmlns:a="http://schemas.openxmlformats.org/drawingml/2006/main" name="1_Tema do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  <a:extLst>
    <a:ext uri="{05A4C25C-085E-4340-85A3-A5531E510DB2}">
      <thm15:themeFamily xmlns:thm15="http://schemas.microsoft.com/office/thememl/2012/main" name="Apresentação2" id="{75C8C621-88EC-4A27-A638-4118C084837C}" vid="{7083092D-C132-474F-B6B7-37045BDC5A69}"/>
    </a:ext>
  </a:extLst>
</a:theme>
</file>

<file path=ppt/theme/theme5.xml><?xml version="1.0" encoding="utf-8"?>
<a:theme xmlns:a="http://schemas.openxmlformats.org/drawingml/2006/main" name="9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ção2" id="{75C8C621-88EC-4A27-A638-4118C084837C}" vid="{41F365E0-9FEC-4F5D-9E81-60F39639B791}"/>
    </a:ext>
  </a:extLst>
</a:theme>
</file>

<file path=ppt/theme/theme6.xml><?xml version="1.0" encoding="utf-8"?>
<a:theme xmlns:a="http://schemas.openxmlformats.org/drawingml/2006/main" name="1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Tema do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  <a:extLst>
    <a:ext uri="{05A4C25C-085E-4340-85A3-A5531E510DB2}">
      <thm15:themeFamily xmlns:thm15="http://schemas.microsoft.com/office/thememl/2012/main" name="Evento LIDE - Rio Grande do Sul_editado" id="{C6BE6D02-D615-4077-85D5-DC32AE89F8BC}" vid="{EAC7BEA7-F6DA-41CA-8D9B-67FEC9BE0743}"/>
    </a:ext>
  </a:extLst>
</a:theme>
</file>

<file path=ppt/theme/theme8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ção2" id="{2A447B00-5C85-42FC-93BE-53F5389A788A}" vid="{AA886F2C-D6BB-4BC3-98E9-B6087A57BE8A}"/>
    </a:ext>
  </a:extLst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Institucional</Template>
  <TotalTime>586</TotalTime>
  <Words>489</Words>
  <Application>Microsoft Macintosh PowerPoint</Application>
  <PresentationFormat>On-screen Show (16:9)</PresentationFormat>
  <Paragraphs>97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Avenir Black</vt:lpstr>
      <vt:lpstr>Calibri</vt:lpstr>
      <vt:lpstr>Calibri Light</vt:lpstr>
      <vt:lpstr>Montserrat</vt:lpstr>
      <vt:lpstr>Montserrat SemiBold</vt:lpstr>
      <vt:lpstr>Wingdings</vt:lpstr>
      <vt:lpstr>6_Tema do Office</vt:lpstr>
      <vt:lpstr>8_Tema do Office</vt:lpstr>
      <vt:lpstr>7_Tema do Office</vt:lpstr>
      <vt:lpstr>1_Tema do Office</vt:lpstr>
      <vt:lpstr>9_Tema do Office</vt:lpstr>
      <vt:lpstr>11_Tema do Office</vt:lpstr>
      <vt:lpstr>12_Tema do Office</vt:lpstr>
      <vt:lpstr>3_Tema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Marcus Vínicius Pillon</dc:creator>
  <cp:lastModifiedBy>rafa dutra</cp:lastModifiedBy>
  <cp:revision>22</cp:revision>
  <cp:lastPrinted>2018-03-23T13:24:22Z</cp:lastPrinted>
  <dcterms:created xsi:type="dcterms:W3CDTF">2021-07-28T16:00:24Z</dcterms:created>
  <dcterms:modified xsi:type="dcterms:W3CDTF">2021-11-14T06:20:48Z</dcterms:modified>
</cp:coreProperties>
</file>